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F968AE-7E58-493D-BFF8-D4931BA59066}" v="1" dt="2025-01-15T11:56:09.0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7" autoAdjust="0"/>
    <p:restoredTop sz="94660"/>
  </p:normalViewPr>
  <p:slideViewPr>
    <p:cSldViewPr snapToGrid="0">
      <p:cViewPr varScale="1">
        <p:scale>
          <a:sx n="113" d="100"/>
          <a:sy n="113" d="100"/>
        </p:scale>
        <p:origin x="28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akaran Ramadass" userId="6d0ec7df-2e0f-449b-a7c9-dfe5733f3fab" providerId="ADAL" clId="{6D9535B4-00F7-41EF-81DA-4BDAC7DC2B8C}"/>
    <pc:docChg chg="modSld">
      <pc:chgData name="Dinakaran Ramadass" userId="6d0ec7df-2e0f-449b-a7c9-dfe5733f3fab" providerId="ADAL" clId="{6D9535B4-00F7-41EF-81DA-4BDAC7DC2B8C}" dt="2024-12-17T11:37:31.475" v="22" actId="255"/>
      <pc:docMkLst>
        <pc:docMk/>
      </pc:docMkLst>
      <pc:sldChg chg="modSp mod">
        <pc:chgData name="Dinakaran Ramadass" userId="6d0ec7df-2e0f-449b-a7c9-dfe5733f3fab" providerId="ADAL" clId="{6D9535B4-00F7-41EF-81DA-4BDAC7DC2B8C}" dt="2024-12-17T11:37:31.475" v="22" actId="255"/>
        <pc:sldMkLst>
          <pc:docMk/>
          <pc:sldMk cId="2003866330" sldId="257"/>
        </pc:sldMkLst>
        <pc:spChg chg="mod">
          <ac:chgData name="Dinakaran Ramadass" userId="6d0ec7df-2e0f-449b-a7c9-dfe5733f3fab" providerId="ADAL" clId="{6D9535B4-00F7-41EF-81DA-4BDAC7DC2B8C}" dt="2024-12-17T11:37:16.357" v="21" actId="255"/>
          <ac:spMkLst>
            <pc:docMk/>
            <pc:sldMk cId="2003866330" sldId="257"/>
            <ac:spMk id="2" creationId="{00000000-0000-0000-0000-000000000000}"/>
          </ac:spMkLst>
        </pc:spChg>
        <pc:spChg chg="mod">
          <ac:chgData name="Dinakaran Ramadass" userId="6d0ec7df-2e0f-449b-a7c9-dfe5733f3fab" providerId="ADAL" clId="{6D9535B4-00F7-41EF-81DA-4BDAC7DC2B8C}" dt="2024-12-17T11:37:31.475" v="22" actId="255"/>
          <ac:spMkLst>
            <pc:docMk/>
            <pc:sldMk cId="2003866330" sldId="257"/>
            <ac:spMk id="3" creationId="{00000000-0000-0000-0000-000000000000}"/>
          </ac:spMkLst>
        </pc:spChg>
      </pc:sldChg>
    </pc:docChg>
  </pc:docChgLst>
  <pc:docChgLst>
    <pc:chgData name="Dinakaran Ramadass" userId="6d0ec7df-2e0f-449b-a7c9-dfe5733f3fab" providerId="ADAL" clId="{8AF968AE-7E58-493D-BFF8-D4931BA59066}"/>
    <pc:docChg chg="undo custSel delSld modSld">
      <pc:chgData name="Dinakaran Ramadass" userId="6d0ec7df-2e0f-449b-a7c9-dfe5733f3fab" providerId="ADAL" clId="{8AF968AE-7E58-493D-BFF8-D4931BA59066}" dt="2025-01-15T11:56:09.028" v="16" actId="12084"/>
      <pc:docMkLst>
        <pc:docMk/>
      </pc:docMkLst>
      <pc:sldChg chg="addSp delSp modSp mod modClrScheme chgLayout">
        <pc:chgData name="Dinakaran Ramadass" userId="6d0ec7df-2e0f-449b-a7c9-dfe5733f3fab" providerId="ADAL" clId="{8AF968AE-7E58-493D-BFF8-D4931BA59066}" dt="2025-01-15T11:56:09.028" v="16" actId="12084"/>
        <pc:sldMkLst>
          <pc:docMk/>
          <pc:sldMk cId="2003866330" sldId="257"/>
        </pc:sldMkLst>
        <pc:spChg chg="del mod ord">
          <ac:chgData name="Dinakaran Ramadass" userId="6d0ec7df-2e0f-449b-a7c9-dfe5733f3fab" providerId="ADAL" clId="{8AF968AE-7E58-493D-BFF8-D4931BA59066}" dt="2025-01-15T11:55:29.403" v="12" actId="478"/>
          <ac:spMkLst>
            <pc:docMk/>
            <pc:sldMk cId="2003866330" sldId="257"/>
            <ac:spMk id="2" creationId="{00000000-0000-0000-0000-000000000000}"/>
          </ac:spMkLst>
        </pc:spChg>
        <pc:spChg chg="del mod ord">
          <ac:chgData name="Dinakaran Ramadass" userId="6d0ec7df-2e0f-449b-a7c9-dfe5733f3fab" providerId="ADAL" clId="{8AF968AE-7E58-493D-BFF8-D4931BA59066}" dt="2025-01-15T11:55:31.853" v="13" actId="478"/>
          <ac:spMkLst>
            <pc:docMk/>
            <pc:sldMk cId="2003866330" sldId="257"/>
            <ac:spMk id="3" creationId="{00000000-0000-0000-0000-000000000000}"/>
          </ac:spMkLst>
        </pc:spChg>
        <pc:spChg chg="add del mod ord">
          <ac:chgData name="Dinakaran Ramadass" userId="6d0ec7df-2e0f-449b-a7c9-dfe5733f3fab" providerId="ADAL" clId="{8AF968AE-7E58-493D-BFF8-D4931BA59066}" dt="2025-01-15T11:56:09.028" v="16" actId="12084"/>
          <ac:spMkLst>
            <pc:docMk/>
            <pc:sldMk cId="2003866330" sldId="257"/>
            <ac:spMk id="4" creationId="{40929702-BE98-E997-7E4B-306350C42F4F}"/>
          </ac:spMkLst>
        </pc:spChg>
        <pc:graphicFrameChg chg="add mod">
          <ac:chgData name="Dinakaran Ramadass" userId="6d0ec7df-2e0f-449b-a7c9-dfe5733f3fab" providerId="ADAL" clId="{8AF968AE-7E58-493D-BFF8-D4931BA59066}" dt="2025-01-15T11:56:09.028" v="16" actId="12084"/>
          <ac:graphicFrameMkLst>
            <pc:docMk/>
            <pc:sldMk cId="2003866330" sldId="257"/>
            <ac:graphicFrameMk id="5" creationId="{7FDCB5F4-BFCB-5620-0CE4-48AC7B632AD1}"/>
          </ac:graphicFrameMkLst>
        </pc:graphicFrameChg>
      </pc:sldChg>
      <pc:sldChg chg="modSp mod">
        <pc:chgData name="Dinakaran Ramadass" userId="6d0ec7df-2e0f-449b-a7c9-dfe5733f3fab" providerId="ADAL" clId="{8AF968AE-7E58-493D-BFF8-D4931BA59066}" dt="2025-01-15T11:54:43.323" v="3" actId="732"/>
        <pc:sldMkLst>
          <pc:docMk/>
          <pc:sldMk cId="3404145738" sldId="262"/>
        </pc:sldMkLst>
        <pc:picChg chg="mod modCrop">
          <ac:chgData name="Dinakaran Ramadass" userId="6d0ec7df-2e0f-449b-a7c9-dfe5733f3fab" providerId="ADAL" clId="{8AF968AE-7E58-493D-BFF8-D4931BA59066}" dt="2025-01-15T11:54:43.323" v="3" actId="732"/>
          <ac:picMkLst>
            <pc:docMk/>
            <pc:sldMk cId="3404145738" sldId="262"/>
            <ac:picMk id="4" creationId="{00000000-0000-0000-0000-000000000000}"/>
          </ac:picMkLst>
        </pc:picChg>
      </pc:sldChg>
      <pc:sldChg chg="del">
        <pc:chgData name="Dinakaran Ramadass" userId="6d0ec7df-2e0f-449b-a7c9-dfe5733f3fab" providerId="ADAL" clId="{8AF968AE-7E58-493D-BFF8-D4931BA59066}" dt="2025-01-15T11:54:02.898" v="1" actId="47"/>
        <pc:sldMkLst>
          <pc:docMk/>
          <pc:sldMk cId="746904138" sldId="265"/>
        </pc:sldMkLst>
      </pc:sldChg>
      <pc:sldMasterChg chg="delSldLayout">
        <pc:chgData name="Dinakaran Ramadass" userId="6d0ec7df-2e0f-449b-a7c9-dfe5733f3fab" providerId="ADAL" clId="{8AF968AE-7E58-493D-BFF8-D4931BA59066}" dt="2025-01-15T11:54:02.898" v="1" actId="47"/>
        <pc:sldMasterMkLst>
          <pc:docMk/>
          <pc:sldMasterMk cId="2658498309" sldId="2147483648"/>
        </pc:sldMasterMkLst>
        <pc:sldLayoutChg chg="del">
          <pc:chgData name="Dinakaran Ramadass" userId="6d0ec7df-2e0f-449b-a7c9-dfe5733f3fab" providerId="ADAL" clId="{8AF968AE-7E58-493D-BFF8-D4931BA59066}" dt="2025-01-15T11:54:02.898" v="1" actId="47"/>
          <pc:sldLayoutMkLst>
            <pc:docMk/>
            <pc:sldMasterMk cId="2658498309" sldId="2147483648"/>
            <pc:sldLayoutMk cId="2711523258" sldId="2147483662"/>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Accuracy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Date Accuracy</c:v>
                </c:pt>
              </c:strCache>
            </c:strRef>
          </c:tx>
          <c:spPr>
            <a:solidFill>
              <a:schemeClr val="accent1"/>
            </a:solidFill>
            <a:ln>
              <a:noFill/>
            </a:ln>
            <a:effectLst/>
          </c:spPr>
          <c:invertIfNegative val="0"/>
          <c:cat>
            <c:strRef>
              <c:f>Sheet1!$A$2:$A$6</c:f>
              <c:strCache>
                <c:ptCount val="5"/>
                <c:pt idx="0">
                  <c:v>IBM WATSON</c:v>
                </c:pt>
                <c:pt idx="1">
                  <c:v>VOCI</c:v>
                </c:pt>
                <c:pt idx="2">
                  <c:v>MATUARE</c:v>
                </c:pt>
                <c:pt idx="3">
                  <c:v>GOOGLE</c:v>
                </c:pt>
                <c:pt idx="4">
                  <c:v>MICROSOFT</c:v>
                </c:pt>
              </c:strCache>
            </c:strRef>
          </c:cat>
          <c:val>
            <c:numRef>
              <c:f>Sheet1!$B$2:$B$6</c:f>
              <c:numCache>
                <c:formatCode>General</c:formatCode>
                <c:ptCount val="5"/>
                <c:pt idx="0">
                  <c:v>80.12</c:v>
                </c:pt>
                <c:pt idx="1">
                  <c:v>86.1</c:v>
                </c:pt>
                <c:pt idx="2">
                  <c:v>77.05</c:v>
                </c:pt>
                <c:pt idx="3">
                  <c:v>93.75</c:v>
                </c:pt>
              </c:numCache>
            </c:numRef>
          </c:val>
          <c:extLst>
            <c:ext xmlns:c16="http://schemas.microsoft.com/office/drawing/2014/chart" uri="{C3380CC4-5D6E-409C-BE32-E72D297353CC}">
              <c16:uniqueId val="{00000000-BB11-4553-A72E-C1A663032F9B}"/>
            </c:ext>
          </c:extLst>
        </c:ser>
        <c:ser>
          <c:idx val="1"/>
          <c:order val="1"/>
          <c:tx>
            <c:strRef>
              <c:f>Sheet1!$C$1</c:f>
              <c:strCache>
                <c:ptCount val="1"/>
                <c:pt idx="0">
                  <c:v>Time Accuracy</c:v>
                </c:pt>
              </c:strCache>
            </c:strRef>
          </c:tx>
          <c:spPr>
            <a:solidFill>
              <a:schemeClr val="accent2"/>
            </a:solidFill>
            <a:ln>
              <a:noFill/>
            </a:ln>
            <a:effectLst/>
          </c:spPr>
          <c:invertIfNegative val="0"/>
          <c:cat>
            <c:strRef>
              <c:f>Sheet1!$A$2:$A$6</c:f>
              <c:strCache>
                <c:ptCount val="5"/>
                <c:pt idx="0">
                  <c:v>IBM WATSON</c:v>
                </c:pt>
                <c:pt idx="1">
                  <c:v>VOCI</c:v>
                </c:pt>
                <c:pt idx="2">
                  <c:v>MATUARE</c:v>
                </c:pt>
                <c:pt idx="3">
                  <c:v>GOOGLE</c:v>
                </c:pt>
                <c:pt idx="4">
                  <c:v>MICROSOFT</c:v>
                </c:pt>
              </c:strCache>
            </c:strRef>
          </c:cat>
          <c:val>
            <c:numRef>
              <c:f>Sheet1!$C$2:$C$6</c:f>
              <c:numCache>
                <c:formatCode>General</c:formatCode>
                <c:ptCount val="5"/>
                <c:pt idx="0">
                  <c:v>61.02</c:v>
                </c:pt>
                <c:pt idx="1">
                  <c:v>45.35</c:v>
                </c:pt>
                <c:pt idx="2">
                  <c:v>42.5</c:v>
                </c:pt>
                <c:pt idx="3">
                  <c:v>65.06</c:v>
                </c:pt>
              </c:numCache>
            </c:numRef>
          </c:val>
          <c:extLst>
            <c:ext xmlns:c16="http://schemas.microsoft.com/office/drawing/2014/chart" uri="{C3380CC4-5D6E-409C-BE32-E72D297353CC}">
              <c16:uniqueId val="{00000001-BB11-4553-A72E-C1A663032F9B}"/>
            </c:ext>
          </c:extLst>
        </c:ser>
        <c:ser>
          <c:idx val="2"/>
          <c:order val="2"/>
          <c:tx>
            <c:strRef>
              <c:f>Sheet1!$D$1</c:f>
              <c:strCache>
                <c:ptCount val="1"/>
                <c:pt idx="0">
                  <c:v>Trancription Accuracy</c:v>
                </c:pt>
              </c:strCache>
            </c:strRef>
          </c:tx>
          <c:spPr>
            <a:solidFill>
              <a:schemeClr val="accent5">
                <a:lumMod val="75000"/>
              </a:schemeClr>
            </a:solidFill>
            <a:ln>
              <a:noFill/>
            </a:ln>
            <a:effectLst/>
          </c:spPr>
          <c:invertIfNegative val="0"/>
          <c:cat>
            <c:strRef>
              <c:f>Sheet1!$A$2:$A$6</c:f>
              <c:strCache>
                <c:ptCount val="5"/>
                <c:pt idx="0">
                  <c:v>IBM WATSON</c:v>
                </c:pt>
                <c:pt idx="1">
                  <c:v>VOCI</c:v>
                </c:pt>
                <c:pt idx="2">
                  <c:v>MATUARE</c:v>
                </c:pt>
                <c:pt idx="3">
                  <c:v>GOOGLE</c:v>
                </c:pt>
                <c:pt idx="4">
                  <c:v>MICROSOFT</c:v>
                </c:pt>
              </c:strCache>
            </c:strRef>
          </c:cat>
          <c:val>
            <c:numRef>
              <c:f>Sheet1!$D$2:$D$6</c:f>
              <c:numCache>
                <c:formatCode>General</c:formatCode>
                <c:ptCount val="5"/>
                <c:pt idx="0">
                  <c:v>59.02</c:v>
                </c:pt>
                <c:pt idx="1">
                  <c:v>59.14</c:v>
                </c:pt>
                <c:pt idx="2">
                  <c:v>47.7</c:v>
                </c:pt>
                <c:pt idx="3">
                  <c:v>67.37</c:v>
                </c:pt>
              </c:numCache>
            </c:numRef>
          </c:val>
          <c:extLst>
            <c:ext xmlns:c16="http://schemas.microsoft.com/office/drawing/2014/chart" uri="{C3380CC4-5D6E-409C-BE32-E72D297353CC}">
              <c16:uniqueId val="{00000002-BB11-4553-A72E-C1A663032F9B}"/>
            </c:ext>
          </c:extLst>
        </c:ser>
        <c:dLbls>
          <c:showLegendKey val="0"/>
          <c:showVal val="0"/>
          <c:showCatName val="0"/>
          <c:showSerName val="0"/>
          <c:showPercent val="0"/>
          <c:showBubbleSize val="0"/>
        </c:dLbls>
        <c:gapWidth val="219"/>
        <c:overlap val="-27"/>
        <c:axId val="389360168"/>
        <c:axId val="389360560"/>
      </c:barChart>
      <c:catAx>
        <c:axId val="389360168"/>
        <c:scaling>
          <c:orientation val="minMax"/>
        </c:scaling>
        <c:delete val="0"/>
        <c:axPos val="b"/>
        <c:numFmt formatCode="General" sourceLinked="1"/>
        <c:majorTickMark val="none"/>
        <c:minorTickMark val="none"/>
        <c:tickLblPos val="nextTo"/>
        <c:spPr>
          <a:solidFill>
            <a:schemeClr val="tx2"/>
          </a:solidFill>
          <a:ln w="9525" cap="flat" cmpd="sng" algn="ctr">
            <a:solidFill>
              <a:schemeClr val="tx2">
                <a:lumMod val="90000"/>
                <a:lumOff val="10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89360560"/>
        <c:crosses val="autoZero"/>
        <c:auto val="1"/>
        <c:lblAlgn val="ctr"/>
        <c:lblOffset val="100"/>
        <c:noMultiLvlLbl val="0"/>
      </c:catAx>
      <c:valAx>
        <c:axId val="389360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9360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6">
        <a:lumMod val="60000"/>
        <a:lumOff val="4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445807-A031-42CA-B833-1F74921D0E9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453D6DB-F159-4416-99AB-64894254A7D1}">
      <dgm:prSet/>
      <dgm:spPr/>
      <dgm:t>
        <a:bodyPr/>
        <a:lstStyle/>
        <a:p>
          <a:r>
            <a:rPr lang="en-US"/>
            <a:t>Voice to Text Conversion</a:t>
          </a:r>
          <a:br>
            <a:rPr lang="en-US"/>
          </a:br>
          <a:r>
            <a:rPr lang="en-US"/>
            <a:t>Dinakaran Ramadas</a:t>
          </a:r>
          <a:br>
            <a:rPr lang="en-US"/>
          </a:br>
          <a:endParaRPr lang="en-US"/>
        </a:p>
      </dgm:t>
    </dgm:pt>
    <dgm:pt modelId="{08CA5A98-B653-4E54-AF42-0CEDACD710BB}" type="parTrans" cxnId="{9AA3C664-56F7-4547-9C82-1FE1CA107F04}">
      <dgm:prSet/>
      <dgm:spPr/>
      <dgm:t>
        <a:bodyPr/>
        <a:lstStyle/>
        <a:p>
          <a:endParaRPr lang="en-US"/>
        </a:p>
      </dgm:t>
    </dgm:pt>
    <dgm:pt modelId="{DC0C59B4-6EF3-421E-A041-297F7DEEC41B}" type="sibTrans" cxnId="{9AA3C664-56F7-4547-9C82-1FE1CA107F04}">
      <dgm:prSet/>
      <dgm:spPr/>
      <dgm:t>
        <a:bodyPr/>
        <a:lstStyle/>
        <a:p>
          <a:endParaRPr lang="en-US"/>
        </a:p>
      </dgm:t>
    </dgm:pt>
    <dgm:pt modelId="{F5D0E12B-172F-494F-BBFE-27B458FC8B01}" type="pres">
      <dgm:prSet presAssocID="{6E445807-A031-42CA-B833-1F74921D0E90}" presName="linear" presStyleCnt="0">
        <dgm:presLayoutVars>
          <dgm:animLvl val="lvl"/>
          <dgm:resizeHandles val="exact"/>
        </dgm:presLayoutVars>
      </dgm:prSet>
      <dgm:spPr/>
    </dgm:pt>
    <dgm:pt modelId="{6C478DEC-C57C-45EB-93E4-CB7FA325E615}" type="pres">
      <dgm:prSet presAssocID="{8453D6DB-F159-4416-99AB-64894254A7D1}" presName="parentText" presStyleLbl="node1" presStyleIdx="0" presStyleCnt="1">
        <dgm:presLayoutVars>
          <dgm:chMax val="0"/>
          <dgm:bulletEnabled val="1"/>
        </dgm:presLayoutVars>
      </dgm:prSet>
      <dgm:spPr/>
    </dgm:pt>
  </dgm:ptLst>
  <dgm:cxnLst>
    <dgm:cxn modelId="{17097413-FBBB-4A10-B142-E1E2AF15E097}" type="presOf" srcId="{6E445807-A031-42CA-B833-1F74921D0E90}" destId="{F5D0E12B-172F-494F-BBFE-27B458FC8B01}" srcOrd="0" destOrd="0" presId="urn:microsoft.com/office/officeart/2005/8/layout/vList2"/>
    <dgm:cxn modelId="{9AA3C664-56F7-4547-9C82-1FE1CA107F04}" srcId="{6E445807-A031-42CA-B833-1F74921D0E90}" destId="{8453D6DB-F159-4416-99AB-64894254A7D1}" srcOrd="0" destOrd="0" parTransId="{08CA5A98-B653-4E54-AF42-0CEDACD710BB}" sibTransId="{DC0C59B4-6EF3-421E-A041-297F7DEEC41B}"/>
    <dgm:cxn modelId="{C81A56AB-17DF-4339-B101-032081A8F86C}" type="presOf" srcId="{8453D6DB-F159-4416-99AB-64894254A7D1}" destId="{6C478DEC-C57C-45EB-93E4-CB7FA325E615}" srcOrd="0" destOrd="0" presId="urn:microsoft.com/office/officeart/2005/8/layout/vList2"/>
    <dgm:cxn modelId="{F946232A-978D-4748-96F2-C6CAE8DE2EF2}" type="presParOf" srcId="{F5D0E12B-172F-494F-BBFE-27B458FC8B01}" destId="{6C478DEC-C57C-45EB-93E4-CB7FA325E61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478DEC-C57C-45EB-93E4-CB7FA325E615}">
      <dsp:nvSpPr>
        <dsp:cNvPr id="0" name=""/>
        <dsp:cNvSpPr/>
      </dsp:nvSpPr>
      <dsp:spPr>
        <a:xfrm>
          <a:off x="0" y="2901"/>
          <a:ext cx="10515600" cy="1319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Voice to Text Conversion</a:t>
          </a:r>
          <a:br>
            <a:rPr lang="en-US" sz="2400" kern="1200"/>
          </a:br>
          <a:r>
            <a:rPr lang="en-US" sz="2400" kern="1200"/>
            <a:t>Dinakaran Ramadas</a:t>
          </a:r>
          <a:br>
            <a:rPr lang="en-US" sz="2400" kern="1200"/>
          </a:br>
          <a:endParaRPr lang="en-US" sz="2400" kern="1200"/>
        </a:p>
      </dsp:txBody>
      <dsp:txXfrm>
        <a:off x="64425" y="67326"/>
        <a:ext cx="10386750" cy="11909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A574CC1-151D-4D80-AB86-ABA40C24B024}"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44C77-2953-4EB3-8433-986776ECBDAB}" type="slidenum">
              <a:rPr lang="en-US" smtClean="0"/>
              <a:t>‹#›</a:t>
            </a:fld>
            <a:endParaRPr lang="en-US"/>
          </a:p>
        </p:txBody>
      </p:sp>
    </p:spTree>
    <p:extLst>
      <p:ext uri="{BB962C8B-B14F-4D97-AF65-F5344CB8AC3E}">
        <p14:creationId xmlns:p14="http://schemas.microsoft.com/office/powerpoint/2010/main" val="206734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74CC1-151D-4D80-AB86-ABA40C24B024}"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44C77-2953-4EB3-8433-986776ECBDAB}" type="slidenum">
              <a:rPr lang="en-US" smtClean="0"/>
              <a:t>‹#›</a:t>
            </a:fld>
            <a:endParaRPr lang="en-US"/>
          </a:p>
        </p:txBody>
      </p:sp>
    </p:spTree>
    <p:extLst>
      <p:ext uri="{BB962C8B-B14F-4D97-AF65-F5344CB8AC3E}">
        <p14:creationId xmlns:p14="http://schemas.microsoft.com/office/powerpoint/2010/main" val="5376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74CC1-151D-4D80-AB86-ABA40C24B024}"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44C77-2953-4EB3-8433-986776ECBDAB}" type="slidenum">
              <a:rPr lang="en-US" smtClean="0"/>
              <a:t>‹#›</a:t>
            </a:fld>
            <a:endParaRPr lang="en-US"/>
          </a:p>
        </p:txBody>
      </p:sp>
    </p:spTree>
    <p:extLst>
      <p:ext uri="{BB962C8B-B14F-4D97-AF65-F5344CB8AC3E}">
        <p14:creationId xmlns:p14="http://schemas.microsoft.com/office/powerpoint/2010/main" val="2642986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 Whit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3" name="Picture 2" descr="PATH_perspect2.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1531600" cy="6858000"/>
          </a:xfrm>
          <a:prstGeom prst="rect">
            <a:avLst/>
          </a:prstGeom>
        </p:spPr>
      </p:pic>
      <p:sp>
        <p:nvSpPr>
          <p:cNvPr id="9" name="Rectangle 8"/>
          <p:cNvSpPr/>
          <p:nvPr userDrawn="1"/>
        </p:nvSpPr>
        <p:spPr>
          <a:xfrm>
            <a:off x="0" y="2583543"/>
            <a:ext cx="12192000" cy="2433736"/>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sz="2400" dirty="0"/>
          </a:p>
        </p:txBody>
      </p:sp>
      <p:sp>
        <p:nvSpPr>
          <p:cNvPr id="11" name="TextBox 10"/>
          <p:cNvSpPr txBox="1"/>
          <p:nvPr userDrawn="1"/>
        </p:nvSpPr>
        <p:spPr>
          <a:xfrm>
            <a:off x="558819" y="6259289"/>
            <a:ext cx="2564191" cy="276999"/>
          </a:xfrm>
          <a:prstGeom prst="rect">
            <a:avLst/>
          </a:prstGeom>
          <a:noFill/>
        </p:spPr>
        <p:txBody>
          <a:bodyPr wrap="square" rtlCol="0">
            <a:spAutoFit/>
          </a:bodyPr>
          <a:lstStyle/>
          <a:p>
            <a:r>
              <a:rPr lang="en-US" sz="1200" dirty="0">
                <a:solidFill>
                  <a:schemeClr val="bg1"/>
                </a:solidFill>
                <a:latin typeface="Arial"/>
                <a:cs typeface="Arial"/>
              </a:rPr>
              <a:t>© 2016 Cognizant </a:t>
            </a:r>
          </a:p>
        </p:txBody>
      </p:sp>
      <p:sp>
        <p:nvSpPr>
          <p:cNvPr id="12" name="Text Placeholder 12"/>
          <p:cNvSpPr>
            <a:spLocks noGrp="1"/>
          </p:cNvSpPr>
          <p:nvPr>
            <p:ph type="body" sz="quarter" idx="13" hasCustomPrompt="1"/>
          </p:nvPr>
        </p:nvSpPr>
        <p:spPr>
          <a:xfrm>
            <a:off x="558846" y="2830728"/>
            <a:ext cx="11046177" cy="572305"/>
          </a:xfrm>
          <a:prstGeom prst="rect">
            <a:avLst/>
          </a:prstGeom>
        </p:spPr>
        <p:txBody>
          <a:bodyPr>
            <a:normAutofit/>
          </a:bodyPr>
          <a:lstStyle>
            <a:lvl1pPr marL="0" indent="0">
              <a:buNone/>
              <a:defRPr sz="2400">
                <a:solidFill>
                  <a:schemeClr val="bg1"/>
                </a:solidFill>
                <a:latin typeface="Calibri" panose="020F0502020204030204" pitchFamily="34" charset="0"/>
                <a:cs typeface="Arial"/>
              </a:defRPr>
            </a:lvl1pPr>
          </a:lstStyle>
          <a:p>
            <a:pPr lvl="0"/>
            <a:r>
              <a:rPr lang="en-US" dirty="0"/>
              <a:t>Date</a:t>
            </a:r>
          </a:p>
        </p:txBody>
      </p:sp>
      <p:sp>
        <p:nvSpPr>
          <p:cNvPr id="14" name="Text Placeholder 14"/>
          <p:cNvSpPr>
            <a:spLocks noGrp="1"/>
          </p:cNvSpPr>
          <p:nvPr>
            <p:ph type="body" sz="quarter" idx="14" hasCustomPrompt="1"/>
          </p:nvPr>
        </p:nvSpPr>
        <p:spPr>
          <a:xfrm>
            <a:off x="558846" y="3411770"/>
            <a:ext cx="11046177" cy="748988"/>
          </a:xfrm>
          <a:prstGeom prst="rect">
            <a:avLst/>
          </a:prstGeom>
        </p:spPr>
        <p:txBody>
          <a:bodyPr wrap="square">
            <a:spAutoFit/>
          </a:bodyPr>
          <a:lstStyle>
            <a:lvl1pPr marL="0" indent="0">
              <a:lnSpc>
                <a:spcPct val="100000"/>
              </a:lnSpc>
              <a:buNone/>
              <a:defRPr sz="4267" baseline="0">
                <a:solidFill>
                  <a:srgbClr val="0099CC"/>
                </a:solidFill>
                <a:latin typeface="Calibri" panose="020F0502020204030204" pitchFamily="34" charset="0"/>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PRESENTATION TITLE GOES HERE</a:t>
            </a:r>
          </a:p>
        </p:txBody>
      </p:sp>
      <p:sp>
        <p:nvSpPr>
          <p:cNvPr id="17" name="Text Placeholder 12"/>
          <p:cNvSpPr>
            <a:spLocks noGrp="1"/>
          </p:cNvSpPr>
          <p:nvPr>
            <p:ph type="body" sz="quarter" idx="15" hasCustomPrompt="1"/>
          </p:nvPr>
        </p:nvSpPr>
        <p:spPr>
          <a:xfrm>
            <a:off x="558846" y="4198597"/>
            <a:ext cx="11046177" cy="594784"/>
          </a:xfrm>
          <a:prstGeom prst="rect">
            <a:avLst/>
          </a:prstGeom>
        </p:spPr>
        <p:txBody>
          <a:bodyPr>
            <a:normAutofit/>
          </a:bodyPr>
          <a:lstStyle>
            <a:lvl1pPr marL="0" indent="0">
              <a:buNone/>
              <a:defRPr sz="2400" baseline="0">
                <a:solidFill>
                  <a:srgbClr val="FFFFFF"/>
                </a:solidFill>
                <a:latin typeface="Calibri" panose="020F0502020204030204" pitchFamily="34" charset="0"/>
                <a:cs typeface="Arial"/>
              </a:defRPr>
            </a:lvl1pPr>
          </a:lstStyle>
          <a:p>
            <a:pPr lvl="0"/>
            <a:r>
              <a:rPr lang="en-US" dirty="0"/>
              <a:t>Speaker Name / Title</a:t>
            </a:r>
          </a:p>
        </p:txBody>
      </p:sp>
      <p:sp>
        <p:nvSpPr>
          <p:cNvPr id="5" name="TextBox 4"/>
          <p:cNvSpPr txBox="1"/>
          <p:nvPr userDrawn="1"/>
        </p:nvSpPr>
        <p:spPr>
          <a:xfrm>
            <a:off x="1439349" y="-1744134"/>
            <a:ext cx="184731" cy="461665"/>
          </a:xfrm>
          <a:prstGeom prst="rect">
            <a:avLst/>
          </a:prstGeom>
          <a:noFill/>
        </p:spPr>
        <p:txBody>
          <a:bodyPr wrap="none" rtlCol="0">
            <a:spAutoFit/>
          </a:bodyPr>
          <a:lstStyle/>
          <a:p>
            <a:endParaRPr lang="en-US" sz="2400" dirty="0"/>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78295" y="325079"/>
            <a:ext cx="3339548" cy="1223438"/>
          </a:xfrm>
          <a:prstGeom prst="rect">
            <a:avLst/>
          </a:prstGeom>
        </p:spPr>
      </p:pic>
    </p:spTree>
    <p:extLst>
      <p:ext uri="{BB962C8B-B14F-4D97-AF65-F5344CB8AC3E}">
        <p14:creationId xmlns:p14="http://schemas.microsoft.com/office/powerpoint/2010/main" val="3162937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405862" y="330261"/>
            <a:ext cx="11286649" cy="607259"/>
          </a:xfrm>
        </p:spPr>
        <p:txBody>
          <a:bodyPr>
            <a:normAutofit/>
          </a:bodyPr>
          <a:lstStyle>
            <a:lvl1pPr>
              <a:defRPr sz="2500">
                <a:solidFill>
                  <a:srgbClr val="0099CC"/>
                </a:solidFill>
                <a:latin typeface="Calibri" panose="020F0502020204030204" pitchFamily="34" charset="0"/>
              </a:defRPr>
            </a:lvl1pPr>
          </a:lstStyle>
          <a:p>
            <a:r>
              <a:rPr lang="en-US" dirty="0"/>
              <a:t>Header</a:t>
            </a:r>
          </a:p>
        </p:txBody>
      </p:sp>
      <p:cxnSp>
        <p:nvCxnSpPr>
          <p:cNvPr id="9" name="Straight Connector 8"/>
          <p:cNvCxnSpPr/>
          <p:nvPr userDrawn="1"/>
        </p:nvCxnSpPr>
        <p:spPr>
          <a:xfrm>
            <a:off x="544295" y="317500"/>
            <a:ext cx="11151809"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216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74CC1-151D-4D80-AB86-ABA40C24B024}"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44C77-2953-4EB3-8433-986776ECBDAB}" type="slidenum">
              <a:rPr lang="en-US" smtClean="0"/>
              <a:t>‹#›</a:t>
            </a:fld>
            <a:endParaRPr lang="en-US"/>
          </a:p>
        </p:txBody>
      </p:sp>
    </p:spTree>
    <p:extLst>
      <p:ext uri="{BB962C8B-B14F-4D97-AF65-F5344CB8AC3E}">
        <p14:creationId xmlns:p14="http://schemas.microsoft.com/office/powerpoint/2010/main" val="5257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574CC1-151D-4D80-AB86-ABA40C24B024}"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44C77-2953-4EB3-8433-986776ECBDAB}" type="slidenum">
              <a:rPr lang="en-US" smtClean="0"/>
              <a:t>‹#›</a:t>
            </a:fld>
            <a:endParaRPr lang="en-US"/>
          </a:p>
        </p:txBody>
      </p:sp>
    </p:spTree>
    <p:extLst>
      <p:ext uri="{BB962C8B-B14F-4D97-AF65-F5344CB8AC3E}">
        <p14:creationId xmlns:p14="http://schemas.microsoft.com/office/powerpoint/2010/main" val="1188013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574CC1-151D-4D80-AB86-ABA40C24B024}"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44C77-2953-4EB3-8433-986776ECBDAB}" type="slidenum">
              <a:rPr lang="en-US" smtClean="0"/>
              <a:t>‹#›</a:t>
            </a:fld>
            <a:endParaRPr lang="en-US"/>
          </a:p>
        </p:txBody>
      </p:sp>
    </p:spTree>
    <p:extLst>
      <p:ext uri="{BB962C8B-B14F-4D97-AF65-F5344CB8AC3E}">
        <p14:creationId xmlns:p14="http://schemas.microsoft.com/office/powerpoint/2010/main" val="296705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574CC1-151D-4D80-AB86-ABA40C24B024}" type="datetimeFigureOut">
              <a:rPr lang="en-US" smtClean="0"/>
              <a:t>1/15/2025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944C77-2953-4EB3-8433-986776ECBDAB}" type="slidenum">
              <a:rPr lang="en-US" smtClean="0"/>
              <a:t>‹#›</a:t>
            </a:fld>
            <a:endParaRPr lang="en-US"/>
          </a:p>
        </p:txBody>
      </p:sp>
    </p:spTree>
    <p:extLst>
      <p:ext uri="{BB962C8B-B14F-4D97-AF65-F5344CB8AC3E}">
        <p14:creationId xmlns:p14="http://schemas.microsoft.com/office/powerpoint/2010/main" val="1438814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574CC1-151D-4D80-AB86-ABA40C24B024}" type="datetimeFigureOut">
              <a:rPr lang="en-US" smtClean="0"/>
              <a:t>1/15/2025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944C77-2953-4EB3-8433-986776ECBDAB}" type="slidenum">
              <a:rPr lang="en-US" smtClean="0"/>
              <a:t>‹#›</a:t>
            </a:fld>
            <a:endParaRPr lang="en-US"/>
          </a:p>
        </p:txBody>
      </p:sp>
    </p:spTree>
    <p:extLst>
      <p:ext uri="{BB962C8B-B14F-4D97-AF65-F5344CB8AC3E}">
        <p14:creationId xmlns:p14="http://schemas.microsoft.com/office/powerpoint/2010/main" val="97531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74CC1-151D-4D80-AB86-ABA40C24B024}" type="datetimeFigureOut">
              <a:rPr lang="en-US" smtClean="0"/>
              <a:t>1/15/2025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944C77-2953-4EB3-8433-986776ECBDAB}" type="slidenum">
              <a:rPr lang="en-US" smtClean="0"/>
              <a:t>‹#›</a:t>
            </a:fld>
            <a:endParaRPr lang="en-US"/>
          </a:p>
        </p:txBody>
      </p:sp>
    </p:spTree>
    <p:extLst>
      <p:ext uri="{BB962C8B-B14F-4D97-AF65-F5344CB8AC3E}">
        <p14:creationId xmlns:p14="http://schemas.microsoft.com/office/powerpoint/2010/main" val="2593633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574CC1-151D-4D80-AB86-ABA40C24B024}"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44C77-2953-4EB3-8433-986776ECBDAB}" type="slidenum">
              <a:rPr lang="en-US" smtClean="0"/>
              <a:t>‹#›</a:t>
            </a:fld>
            <a:endParaRPr lang="en-US"/>
          </a:p>
        </p:txBody>
      </p:sp>
    </p:spTree>
    <p:extLst>
      <p:ext uri="{BB962C8B-B14F-4D97-AF65-F5344CB8AC3E}">
        <p14:creationId xmlns:p14="http://schemas.microsoft.com/office/powerpoint/2010/main" val="166000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A574CC1-151D-4D80-AB86-ABA40C24B024}"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44C77-2953-4EB3-8433-986776ECBDAB}" type="slidenum">
              <a:rPr lang="en-US" smtClean="0"/>
              <a:t>‹#›</a:t>
            </a:fld>
            <a:endParaRPr lang="en-US"/>
          </a:p>
        </p:txBody>
      </p:sp>
    </p:spTree>
    <p:extLst>
      <p:ext uri="{BB962C8B-B14F-4D97-AF65-F5344CB8AC3E}">
        <p14:creationId xmlns:p14="http://schemas.microsoft.com/office/powerpoint/2010/main" val="3577634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74CC1-151D-4D80-AB86-ABA40C24B024}" type="datetimeFigureOut">
              <a:rPr lang="en-US" smtClean="0"/>
              <a:t>1/15/2025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44C77-2953-4EB3-8433-986776ECBDAB}" type="slidenum">
              <a:rPr lang="en-US" smtClean="0"/>
              <a:t>‹#›</a:t>
            </a:fld>
            <a:endParaRPr lang="en-US"/>
          </a:p>
        </p:txBody>
      </p:sp>
    </p:spTree>
    <p:extLst>
      <p:ext uri="{BB962C8B-B14F-4D97-AF65-F5344CB8AC3E}">
        <p14:creationId xmlns:p14="http://schemas.microsoft.com/office/powerpoint/2010/main" val="2658498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7FDCB5F4-BFCB-5620-0CE4-48AC7B632AD1}"/>
              </a:ext>
            </a:extLst>
          </p:cNvPr>
          <p:cNvGraphicFramePr/>
          <p:nvPr/>
        </p:nvGraphicFramePr>
        <p:xfrm>
          <a:off x="838200" y="2766218"/>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386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2</a:t>
            </a:fld>
            <a:endParaRPr lang="en-US" dirty="0"/>
          </a:p>
        </p:txBody>
      </p:sp>
      <p:sp>
        <p:nvSpPr>
          <p:cNvPr id="3" name="Title 2"/>
          <p:cNvSpPr>
            <a:spLocks noGrp="1"/>
          </p:cNvSpPr>
          <p:nvPr>
            <p:ph type="title"/>
          </p:nvPr>
        </p:nvSpPr>
        <p:spPr/>
        <p:txBody>
          <a:bodyPr/>
          <a:lstStyle/>
          <a:p>
            <a:r>
              <a:rPr lang="en-US" dirty="0"/>
              <a:t>Case Study: Turndown Analytics</a:t>
            </a:r>
          </a:p>
        </p:txBody>
      </p:sp>
      <p:sp>
        <p:nvSpPr>
          <p:cNvPr id="4" name="Rectangle 3"/>
          <p:cNvSpPr/>
          <p:nvPr/>
        </p:nvSpPr>
        <p:spPr>
          <a:xfrm>
            <a:off x="771829" y="1298805"/>
            <a:ext cx="10920682" cy="4893647"/>
          </a:xfrm>
          <a:prstGeom prst="rect">
            <a:avLst/>
          </a:prstGeom>
        </p:spPr>
        <p:txBody>
          <a:bodyPr wrap="square">
            <a:spAutoFit/>
          </a:bodyPr>
          <a:lstStyle/>
          <a:p>
            <a:r>
              <a:rPr lang="en-US" b="1" dirty="0">
                <a:solidFill>
                  <a:schemeClr val="tx2"/>
                </a:solidFill>
                <a:latin typeface="Calibri" panose="020F0502020204030204" pitchFamily="34" charset="0"/>
                <a:ea typeface="Calibri" panose="020F0502020204030204" pitchFamily="34" charset="0"/>
              </a:rPr>
              <a:t>Case Study:</a:t>
            </a:r>
          </a:p>
          <a:p>
            <a:r>
              <a:rPr lang="en-US" dirty="0">
                <a:solidFill>
                  <a:schemeClr val="tx2"/>
                </a:solidFill>
                <a:latin typeface="Calibri" panose="020F0502020204030204" pitchFamily="34" charset="0"/>
                <a:ea typeface="Calibri" panose="020F0502020204030204" pitchFamily="34" charset="0"/>
              </a:rPr>
              <a:t>A long time Transportation &amp; logistics consumer was interested to convert their customer voice call recordings to text and look for freight and capacity information so that they can add it into their existing Email and Chat Turndown Analytics.</a:t>
            </a:r>
          </a:p>
          <a:p>
            <a:endParaRPr lang="en-US" sz="2000" dirty="0">
              <a:solidFill>
                <a:schemeClr val="tx2"/>
              </a:solidFill>
              <a:latin typeface="Calibri" panose="020F0502020204030204" pitchFamily="34" charset="0"/>
              <a:ea typeface="Calibri" panose="020F0502020204030204" pitchFamily="34" charset="0"/>
            </a:endParaRPr>
          </a:p>
          <a:p>
            <a:r>
              <a:rPr lang="en-US" sz="2000" b="1" dirty="0">
                <a:solidFill>
                  <a:schemeClr val="tx2"/>
                </a:solidFill>
                <a:latin typeface="Calibri" panose="020F0502020204030204" pitchFamily="34" charset="0"/>
                <a:ea typeface="Calibri" panose="020F0502020204030204" pitchFamily="34" charset="0"/>
              </a:rPr>
              <a:t>Speech to Text Vendors:</a:t>
            </a:r>
          </a:p>
          <a:p>
            <a:pPr marL="800100" lvl="1" indent="-342900">
              <a:buFont typeface="Arial" panose="020B0604020202020204" pitchFamily="34" charset="0"/>
              <a:buChar char="•"/>
            </a:pPr>
            <a:r>
              <a:rPr lang="en-US" sz="2000" dirty="0">
                <a:solidFill>
                  <a:schemeClr val="tx2"/>
                </a:solidFill>
                <a:effectLst/>
                <a:latin typeface="Calibri" panose="020F0502020204030204" pitchFamily="34" charset="0"/>
                <a:ea typeface="Calibri" panose="020F0502020204030204" pitchFamily="34" charset="0"/>
              </a:rPr>
              <a:t>VOCI</a:t>
            </a:r>
          </a:p>
          <a:p>
            <a:pPr marL="800100" lvl="1" indent="-342900">
              <a:buFont typeface="Arial" panose="020B0604020202020204" pitchFamily="34" charset="0"/>
              <a:buChar char="•"/>
            </a:pPr>
            <a:r>
              <a:rPr lang="en-US" sz="2000" dirty="0">
                <a:solidFill>
                  <a:schemeClr val="tx2"/>
                </a:solidFill>
                <a:latin typeface="Calibri" panose="020F0502020204030204" pitchFamily="34" charset="0"/>
                <a:ea typeface="Calibri" panose="020F0502020204030204" pitchFamily="34" charset="0"/>
              </a:rPr>
              <a:t>Google API</a:t>
            </a:r>
          </a:p>
          <a:p>
            <a:pPr marL="800100" lvl="1" indent="-342900">
              <a:buFont typeface="Arial" panose="020B0604020202020204" pitchFamily="34" charset="0"/>
              <a:buChar char="•"/>
            </a:pPr>
            <a:r>
              <a:rPr lang="en-US" sz="2000" dirty="0">
                <a:solidFill>
                  <a:schemeClr val="tx2"/>
                </a:solidFill>
                <a:effectLst/>
                <a:latin typeface="Calibri" panose="020F0502020204030204" pitchFamily="34" charset="0"/>
                <a:ea typeface="Calibri" panose="020F0502020204030204" pitchFamily="34" charset="0"/>
              </a:rPr>
              <a:t>IBM </a:t>
            </a:r>
            <a:r>
              <a:rPr lang="en-US" sz="2000" dirty="0" err="1">
                <a:solidFill>
                  <a:schemeClr val="tx2"/>
                </a:solidFill>
                <a:effectLst/>
                <a:latin typeface="Calibri" panose="020F0502020204030204" pitchFamily="34" charset="0"/>
                <a:ea typeface="Calibri" panose="020F0502020204030204" pitchFamily="34" charset="0"/>
              </a:rPr>
              <a:t>Bluemix</a:t>
            </a:r>
            <a:endParaRPr lang="en-US" sz="2000" dirty="0">
              <a:solidFill>
                <a:schemeClr val="tx2"/>
              </a:solidFill>
              <a:effectLst/>
              <a:latin typeface="Calibri" panose="020F0502020204030204" pitchFamily="34" charset="0"/>
              <a:ea typeface="Calibri" panose="020F0502020204030204" pitchFamily="34" charset="0"/>
            </a:endParaRPr>
          </a:p>
          <a:p>
            <a:pPr marL="800100" lvl="1" indent="-342900">
              <a:buFont typeface="Arial" panose="020B0604020202020204" pitchFamily="34" charset="0"/>
              <a:buChar char="•"/>
            </a:pPr>
            <a:r>
              <a:rPr lang="en-US" sz="2000" dirty="0">
                <a:solidFill>
                  <a:schemeClr val="tx2"/>
                </a:solidFill>
                <a:latin typeface="Calibri" panose="020F0502020204030204" pitchFamily="34" charset="0"/>
                <a:ea typeface="Calibri" panose="020F0502020204030204" pitchFamily="34" charset="0"/>
              </a:rPr>
              <a:t>Microsoft Bing service</a:t>
            </a:r>
          </a:p>
          <a:p>
            <a:pPr marL="800100" lvl="1" indent="-342900">
              <a:buFont typeface="Arial" panose="020B0604020202020204" pitchFamily="34" charset="0"/>
              <a:buChar char="•"/>
            </a:pPr>
            <a:r>
              <a:rPr lang="en-US" sz="2000" dirty="0" err="1">
                <a:solidFill>
                  <a:schemeClr val="tx2"/>
                </a:solidFill>
                <a:effectLst/>
                <a:latin typeface="Calibri" panose="020F0502020204030204" pitchFamily="34" charset="0"/>
                <a:ea typeface="Calibri" panose="020F0502020204030204" pitchFamily="34" charset="0"/>
              </a:rPr>
              <a:t>Mutare</a:t>
            </a:r>
            <a:endParaRPr lang="en-US" sz="2000" dirty="0">
              <a:solidFill>
                <a:schemeClr val="tx2"/>
              </a:solidFill>
              <a:effectLst/>
              <a:latin typeface="Calibri" panose="020F0502020204030204" pitchFamily="34" charset="0"/>
              <a:ea typeface="Calibri" panose="020F0502020204030204" pitchFamily="34" charset="0"/>
            </a:endParaRPr>
          </a:p>
          <a:p>
            <a:endParaRPr lang="en-US" sz="2000" dirty="0">
              <a:solidFill>
                <a:schemeClr val="tx2"/>
              </a:solidFill>
              <a:effectLst/>
              <a:latin typeface="Calibri" panose="020F0502020204030204" pitchFamily="34" charset="0"/>
              <a:ea typeface="Calibri" panose="020F0502020204030204" pitchFamily="34" charset="0"/>
            </a:endParaRPr>
          </a:p>
          <a:p>
            <a:r>
              <a:rPr lang="en-US" sz="2000" b="1" dirty="0">
                <a:solidFill>
                  <a:schemeClr val="tx2"/>
                </a:solidFill>
                <a:latin typeface="Calibri" panose="020F0502020204030204" pitchFamily="34" charset="0"/>
                <a:ea typeface="Calibri" panose="020F0502020204030204" pitchFamily="34" charset="0"/>
              </a:rPr>
              <a:t>Acceptance Criteria:</a:t>
            </a:r>
          </a:p>
          <a:p>
            <a:pPr marL="342900" indent="-342900">
              <a:buFontTx/>
              <a:buChar char="-"/>
            </a:pPr>
            <a:r>
              <a:rPr lang="en-US" sz="2000" dirty="0">
                <a:solidFill>
                  <a:schemeClr val="tx2"/>
                </a:solidFill>
                <a:latin typeface="Calibri" panose="020F0502020204030204" pitchFamily="34" charset="0"/>
                <a:ea typeface="Calibri" panose="020F0502020204030204" pitchFamily="34" charset="0"/>
              </a:rPr>
              <a:t>Get knowledgeable facts like dates, names, locations, company names etc.</a:t>
            </a:r>
          </a:p>
          <a:p>
            <a:pPr marL="342900" indent="-342900">
              <a:buFontTx/>
              <a:buChar char="-"/>
            </a:pPr>
            <a:r>
              <a:rPr lang="en-US" sz="2000" dirty="0">
                <a:solidFill>
                  <a:schemeClr val="tx2"/>
                </a:solidFill>
                <a:latin typeface="Calibri" panose="020F0502020204030204" pitchFamily="34" charset="0"/>
                <a:ea typeface="Calibri" panose="020F0502020204030204" pitchFamily="34" charset="0"/>
              </a:rPr>
              <a:t>Look for Capacity Request &amp; Turndown Calls</a:t>
            </a:r>
          </a:p>
          <a:p>
            <a:endParaRPr lang="en-US" sz="2000" dirty="0">
              <a:solidFill>
                <a:schemeClr val="tx2"/>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9046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488837" y="6709168"/>
            <a:ext cx="930672" cy="629808"/>
          </a:xfrm>
        </p:spPr>
        <p:txBody>
          <a:bodyPr/>
          <a:lstStyle/>
          <a:p>
            <a:fld id="{B32AB80A-78BA-6B42-BA0D-B44ACF890F5A}" type="slidenum">
              <a:rPr lang="en-US" sz="1800" smtClean="0"/>
              <a:t>3</a:t>
            </a:fld>
            <a:endParaRPr lang="en-US" sz="1800" dirty="0"/>
          </a:p>
        </p:txBody>
      </p:sp>
      <p:sp>
        <p:nvSpPr>
          <p:cNvPr id="3" name="Title 2"/>
          <p:cNvSpPr>
            <a:spLocks noGrp="1"/>
          </p:cNvSpPr>
          <p:nvPr>
            <p:ph type="title"/>
          </p:nvPr>
        </p:nvSpPr>
        <p:spPr>
          <a:xfrm>
            <a:off x="531183" y="486398"/>
            <a:ext cx="11286649" cy="607259"/>
          </a:xfrm>
        </p:spPr>
        <p:txBody>
          <a:bodyPr>
            <a:normAutofit fontScale="90000"/>
          </a:bodyPr>
          <a:lstStyle/>
          <a:p>
            <a:r>
              <a:rPr lang="en-US" sz="2800" dirty="0">
                <a:solidFill>
                  <a:schemeClr val="tx1"/>
                </a:solidFill>
              </a:rPr>
              <a:t>Turndown analytics voice to text </a:t>
            </a:r>
            <a:r>
              <a:rPr lang="en-US" sz="2800" dirty="0">
                <a:solidFill>
                  <a:schemeClr val="accent6">
                    <a:lumMod val="75000"/>
                  </a:schemeClr>
                </a:solidFill>
              </a:rPr>
              <a:t>- Findings and Recommendation</a:t>
            </a:r>
            <a:r>
              <a:rPr lang="en-US" sz="2800" dirty="0"/>
              <a:t>	</a:t>
            </a:r>
            <a:br>
              <a:rPr lang="en-US" sz="2800" dirty="0"/>
            </a:br>
            <a:endParaRPr lang="en-US" dirty="0"/>
          </a:p>
        </p:txBody>
      </p:sp>
      <p:sp>
        <p:nvSpPr>
          <p:cNvPr id="8" name="TextBox 7"/>
          <p:cNvSpPr txBox="1"/>
          <p:nvPr/>
        </p:nvSpPr>
        <p:spPr>
          <a:xfrm>
            <a:off x="531183" y="1078725"/>
            <a:ext cx="11037039" cy="4163126"/>
          </a:xfrm>
          <a:prstGeom prst="rect">
            <a:avLst/>
          </a:prstGeom>
          <a:solidFill>
            <a:schemeClr val="bg1">
              <a:lumMod val="85000"/>
            </a:schemeClr>
          </a:solidFill>
          <a:ln>
            <a:solidFill>
              <a:schemeClr val="tx1"/>
            </a:solidFill>
          </a:ln>
        </p:spPr>
        <p:txBody>
          <a:bodyPr wrap="square" rtlCol="0">
            <a:spAutoFit/>
          </a:bodyPr>
          <a:lstStyle/>
          <a:p>
            <a:endParaRPr lang="en-US" sz="2400" dirty="0"/>
          </a:p>
        </p:txBody>
      </p:sp>
      <p:sp>
        <p:nvSpPr>
          <p:cNvPr id="9" name="Rectangle 8"/>
          <p:cNvSpPr/>
          <p:nvPr/>
        </p:nvSpPr>
        <p:spPr>
          <a:xfrm>
            <a:off x="741076" y="1335899"/>
            <a:ext cx="10418739" cy="1283129"/>
          </a:xfrm>
          <a:prstGeom prst="rect">
            <a:avLst/>
          </a:prstGeom>
          <a:ln>
            <a:headEnd type="oval" w="sm" len="sm"/>
            <a:tailEnd type="oval" w="sm" len="sm"/>
          </a:ln>
        </p:spPr>
        <p:style>
          <a:lnRef idx="1">
            <a:schemeClr val="accent6"/>
          </a:lnRef>
          <a:fillRef idx="2">
            <a:schemeClr val="accent6"/>
          </a:fillRef>
          <a:effectRef idx="1">
            <a:schemeClr val="accent6"/>
          </a:effectRef>
          <a:fontRef idx="minor">
            <a:schemeClr val="dk1"/>
          </a:fontRef>
        </p:style>
        <p:txBody>
          <a:bodyPr rtlCol="0" anchor="ctr"/>
          <a:lstStyle/>
          <a:p>
            <a:pPr defTabSz="114300">
              <a:spcAft>
                <a:spcPts val="300"/>
              </a:spcAft>
            </a:pPr>
            <a:r>
              <a:rPr lang="en-US" sz="1100" dirty="0">
                <a:solidFill>
                  <a:schemeClr val="tx1"/>
                </a:solidFill>
                <a:cs typeface="Arial" pitchFamily="34" charset="0"/>
              </a:rPr>
              <a:t>Gartner: Three factors for success</a:t>
            </a:r>
          </a:p>
          <a:p>
            <a:pPr marL="228600" indent="-228600" defTabSz="114300">
              <a:spcAft>
                <a:spcPts val="300"/>
              </a:spcAft>
              <a:buAutoNum type="arabicPeriod"/>
            </a:pPr>
            <a:r>
              <a:rPr lang="en-US" sz="1100" dirty="0">
                <a:solidFill>
                  <a:schemeClr val="accent6">
                    <a:lumMod val="50000"/>
                  </a:schemeClr>
                </a:solidFill>
                <a:cs typeface="Arial" pitchFamily="34" charset="0"/>
              </a:rPr>
              <a:t>Communication Style:  Purposeful (A) vs Conversational (B)</a:t>
            </a:r>
          </a:p>
          <a:p>
            <a:pPr marL="228600" indent="-228600" defTabSz="114300">
              <a:spcAft>
                <a:spcPts val="300"/>
              </a:spcAft>
              <a:buAutoNum type="arabicPeriod"/>
            </a:pPr>
            <a:r>
              <a:rPr lang="en-US" sz="1100" dirty="0">
                <a:solidFill>
                  <a:schemeClr val="accent6">
                    <a:lumMod val="50000"/>
                  </a:schemeClr>
                </a:solidFill>
                <a:cs typeface="Arial" pitchFamily="34" charset="0"/>
              </a:rPr>
              <a:t># speakers:  Single (A) vs Multiple (B)</a:t>
            </a:r>
          </a:p>
          <a:p>
            <a:pPr marL="228600" indent="-228600" defTabSz="114300">
              <a:spcAft>
                <a:spcPts val="300"/>
              </a:spcAft>
              <a:buAutoNum type="arabicPeriod"/>
            </a:pPr>
            <a:r>
              <a:rPr lang="en-US" sz="1100" dirty="0">
                <a:solidFill>
                  <a:schemeClr val="accent6">
                    <a:lumMod val="50000"/>
                  </a:schemeClr>
                </a:solidFill>
                <a:cs typeface="Arial" pitchFamily="34" charset="0"/>
              </a:rPr>
              <a:t>Quality: HD (A) or Low Quality (B)</a:t>
            </a:r>
          </a:p>
          <a:p>
            <a:pPr marL="228600" indent="-228600" defTabSz="114300">
              <a:spcAft>
                <a:spcPts val="300"/>
              </a:spcAft>
              <a:buAutoNum type="arabicPeriod"/>
            </a:pPr>
            <a:endParaRPr lang="en-US" sz="1100" dirty="0">
              <a:solidFill>
                <a:schemeClr val="accent6">
                  <a:lumMod val="50000"/>
                </a:schemeClr>
              </a:solidFill>
              <a:cs typeface="Arial" pitchFamily="34" charset="0"/>
            </a:endParaRPr>
          </a:p>
          <a:p>
            <a:pPr defTabSz="114300">
              <a:spcAft>
                <a:spcPts val="300"/>
              </a:spcAft>
            </a:pPr>
            <a:r>
              <a:rPr lang="en-US" sz="1100" dirty="0">
                <a:solidFill>
                  <a:schemeClr val="accent6">
                    <a:lumMod val="50000"/>
                  </a:schemeClr>
                </a:solidFill>
                <a:cs typeface="Arial" pitchFamily="34" charset="0"/>
              </a:rPr>
              <a:t>In order to be successful, need to have three “A’s”, then you should have 90% accuracy.  One “B”, then 70-80% accuracy.  Schneider has three “B’s”</a:t>
            </a:r>
          </a:p>
        </p:txBody>
      </p:sp>
      <p:sp>
        <p:nvSpPr>
          <p:cNvPr id="10" name="Rectangle 9"/>
          <p:cNvSpPr/>
          <p:nvPr/>
        </p:nvSpPr>
        <p:spPr>
          <a:xfrm>
            <a:off x="741077" y="2904452"/>
            <a:ext cx="10418738" cy="2050320"/>
          </a:xfrm>
          <a:prstGeom prst="rect">
            <a:avLst/>
          </a:prstGeom>
          <a:ln>
            <a:headEnd type="oval" w="sm" len="sm"/>
            <a:tailEnd type="oval" w="sm" len="sm"/>
          </a:ln>
        </p:spPr>
        <p:style>
          <a:lnRef idx="1">
            <a:schemeClr val="accent6"/>
          </a:lnRef>
          <a:fillRef idx="2">
            <a:schemeClr val="accent6"/>
          </a:fillRef>
          <a:effectRef idx="1">
            <a:schemeClr val="accent6"/>
          </a:effectRef>
          <a:fontRef idx="minor">
            <a:schemeClr val="dk1"/>
          </a:fontRef>
        </p:style>
        <p:txBody>
          <a:bodyPr rtlCol="0" anchor="ctr"/>
          <a:lstStyle/>
          <a:p>
            <a:pPr defTabSz="114300">
              <a:spcAft>
                <a:spcPts val="300"/>
              </a:spcAft>
            </a:pPr>
            <a:r>
              <a:rPr lang="en-US" sz="1100" dirty="0">
                <a:solidFill>
                  <a:schemeClr val="tx1"/>
                </a:solidFill>
                <a:cs typeface="Arial" pitchFamily="34" charset="0"/>
              </a:rPr>
              <a:t>Data Scientist: Factors for success</a:t>
            </a:r>
          </a:p>
          <a:p>
            <a:pPr marL="228600" indent="-228600" defTabSz="114300">
              <a:spcAft>
                <a:spcPts val="300"/>
              </a:spcAft>
              <a:buAutoNum type="arabicPeriod"/>
            </a:pPr>
            <a:r>
              <a:rPr lang="en-US" sz="1100" dirty="0">
                <a:solidFill>
                  <a:schemeClr val="accent6">
                    <a:lumMod val="50000"/>
                  </a:schemeClr>
                </a:solidFill>
                <a:cs typeface="Arial" pitchFamily="34" charset="0"/>
              </a:rPr>
              <a:t>Applying machine learning techniques without high levels of transcription accuracy presents challenges; </a:t>
            </a:r>
          </a:p>
          <a:p>
            <a:pPr marL="685800" lvl="1" indent="-228600" defTabSz="114300">
              <a:spcAft>
                <a:spcPts val="300"/>
              </a:spcAft>
              <a:buFont typeface="Arial" panose="020B0604020202020204" pitchFamily="34" charset="0"/>
              <a:buChar char="•"/>
            </a:pPr>
            <a:r>
              <a:rPr lang="en-US" sz="1100" dirty="0">
                <a:solidFill>
                  <a:schemeClr val="accent6">
                    <a:lumMod val="50000"/>
                  </a:schemeClr>
                </a:solidFill>
                <a:cs typeface="Arial" pitchFamily="34" charset="0"/>
              </a:rPr>
              <a:t>Critical data is the most likely to be confused through the transcription process</a:t>
            </a:r>
          </a:p>
          <a:p>
            <a:pPr marL="685800" lvl="1" indent="-228600" defTabSz="114300">
              <a:spcAft>
                <a:spcPts val="300"/>
              </a:spcAft>
              <a:buFont typeface="Arial" panose="020B0604020202020204" pitchFamily="34" charset="0"/>
              <a:buChar char="•"/>
            </a:pPr>
            <a:r>
              <a:rPr lang="en-US" sz="1100" dirty="0">
                <a:solidFill>
                  <a:schemeClr val="accent6">
                    <a:lumMod val="50000"/>
                  </a:schemeClr>
                </a:solidFill>
                <a:cs typeface="Arial" pitchFamily="34" charset="0"/>
              </a:rPr>
              <a:t>Most vendors include stop words (</a:t>
            </a:r>
            <a:r>
              <a:rPr lang="en-US" sz="1100" dirty="0" err="1">
                <a:solidFill>
                  <a:schemeClr val="accent6">
                    <a:lumMod val="50000"/>
                  </a:schemeClr>
                </a:solidFill>
                <a:cs typeface="Arial" pitchFamily="34" charset="0"/>
              </a:rPr>
              <a:t>ie</a:t>
            </a:r>
            <a:r>
              <a:rPr lang="en-US" sz="1100" dirty="0">
                <a:solidFill>
                  <a:schemeClr val="accent6">
                    <a:lumMod val="50000"/>
                  </a:schemeClr>
                </a:solidFill>
                <a:cs typeface="Arial" pitchFamily="34" charset="0"/>
              </a:rPr>
              <a:t>.  “a”, “and” , “the”)  in their accuracy evaluations even though they carry little if any meaning.  </a:t>
            </a:r>
          </a:p>
          <a:p>
            <a:pPr marL="228600" indent="-228600" defTabSz="114300">
              <a:spcAft>
                <a:spcPts val="300"/>
              </a:spcAft>
              <a:buAutoNum type="arabicPeriod"/>
            </a:pPr>
            <a:r>
              <a:rPr lang="en-US" sz="1100" dirty="0">
                <a:solidFill>
                  <a:schemeClr val="accent6">
                    <a:lumMod val="50000"/>
                  </a:schemeClr>
                </a:solidFill>
                <a:cs typeface="Arial" pitchFamily="34" charset="0"/>
              </a:rPr>
              <a:t>A training dataset is necessary</a:t>
            </a:r>
          </a:p>
          <a:p>
            <a:pPr marL="685800" lvl="1" indent="-228600" defTabSz="114300">
              <a:spcAft>
                <a:spcPts val="300"/>
              </a:spcAft>
              <a:buFont typeface="Arial" panose="020B0604020202020204" pitchFamily="34" charset="0"/>
              <a:buChar char="•"/>
            </a:pPr>
            <a:r>
              <a:rPr lang="en-US" sz="1100" dirty="0">
                <a:solidFill>
                  <a:schemeClr val="accent6">
                    <a:lumMod val="50000"/>
                  </a:schemeClr>
                </a:solidFill>
                <a:cs typeface="Arial" pitchFamily="34" charset="0"/>
              </a:rPr>
              <a:t>Building a training set for the classifiers involves collecting thousands of phone recordings and manually classifying them. This can be time consuming, costly and is also dependent on volume of calls available.</a:t>
            </a:r>
          </a:p>
          <a:p>
            <a:pPr marL="228600" indent="-228600" defTabSz="114300">
              <a:spcAft>
                <a:spcPts val="300"/>
              </a:spcAft>
              <a:buFont typeface="+mj-lt"/>
              <a:buAutoNum type="arabicPeriod"/>
            </a:pPr>
            <a:r>
              <a:rPr lang="en-US" sz="1100" dirty="0">
                <a:solidFill>
                  <a:schemeClr val="accent6">
                    <a:lumMod val="50000"/>
                  </a:schemeClr>
                </a:solidFill>
                <a:cs typeface="Arial" pitchFamily="34" charset="0"/>
              </a:rPr>
              <a:t>A thorough understanding of the strengths and weaknesses of the transcription is pertinent</a:t>
            </a:r>
          </a:p>
          <a:p>
            <a:pPr marL="685800" lvl="1" indent="-228600" defTabSz="114300">
              <a:spcAft>
                <a:spcPts val="300"/>
              </a:spcAft>
              <a:buFont typeface="Arial" panose="020B0604020202020204" pitchFamily="34" charset="0"/>
              <a:buChar char="•"/>
            </a:pPr>
            <a:r>
              <a:rPr lang="en-US" sz="1100" dirty="0">
                <a:solidFill>
                  <a:schemeClr val="accent6">
                    <a:lumMod val="50000"/>
                  </a:schemeClr>
                </a:solidFill>
                <a:cs typeface="Arial" pitchFamily="34" charset="0"/>
              </a:rPr>
              <a:t>Finding clear and consistent failures in the transcription is needed in order to make necessary and meaningful corrections in the classification process.</a:t>
            </a:r>
          </a:p>
          <a:p>
            <a:pPr marL="228600" indent="-228600" defTabSz="114300">
              <a:spcAft>
                <a:spcPts val="300"/>
              </a:spcAft>
              <a:buAutoNum type="arabicPeriod"/>
            </a:pPr>
            <a:endParaRPr lang="en-US" sz="1100" dirty="0">
              <a:solidFill>
                <a:schemeClr val="accent6">
                  <a:lumMod val="50000"/>
                </a:schemeClr>
              </a:solidFill>
              <a:cs typeface="Arial" pitchFamily="34" charset="0"/>
            </a:endParaRPr>
          </a:p>
        </p:txBody>
      </p:sp>
    </p:spTree>
    <p:extLst>
      <p:ext uri="{BB962C8B-B14F-4D97-AF65-F5344CB8AC3E}">
        <p14:creationId xmlns:p14="http://schemas.microsoft.com/office/powerpoint/2010/main" val="3715829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11462" r="1685"/>
          <a:stretch/>
        </p:blipFill>
        <p:spPr>
          <a:xfrm>
            <a:off x="1327975" y="1210732"/>
            <a:ext cx="9314625" cy="5222693"/>
          </a:xfrm>
          <a:prstGeom prst="rect">
            <a:avLst/>
          </a:prstGeom>
        </p:spPr>
      </p:pic>
    </p:spTree>
    <p:extLst>
      <p:ext uri="{BB962C8B-B14F-4D97-AF65-F5344CB8AC3E}">
        <p14:creationId xmlns:p14="http://schemas.microsoft.com/office/powerpoint/2010/main" val="340414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5</a:t>
            </a:fld>
            <a:endParaRPr lang="en-US" dirty="0"/>
          </a:p>
        </p:txBody>
      </p:sp>
      <p:sp>
        <p:nvSpPr>
          <p:cNvPr id="3" name="Title 2"/>
          <p:cNvSpPr>
            <a:spLocks noGrp="1"/>
          </p:cNvSpPr>
          <p:nvPr>
            <p:ph type="title"/>
          </p:nvPr>
        </p:nvSpPr>
        <p:spPr/>
        <p:txBody>
          <a:bodyPr/>
          <a:lstStyle/>
          <a:p>
            <a:r>
              <a:rPr lang="en-US" sz="2800" dirty="0"/>
              <a:t>Next Generation Revenue management - </a:t>
            </a:r>
            <a:r>
              <a:rPr lang="en-US" sz="2800" dirty="0">
                <a:solidFill>
                  <a:schemeClr val="accent6">
                    <a:lumMod val="75000"/>
                  </a:schemeClr>
                </a:solidFill>
              </a:rPr>
              <a:t>Turndown analytics voice to text</a:t>
            </a:r>
            <a:endParaRPr lang="en-US" dirty="0"/>
          </a:p>
        </p:txBody>
      </p:sp>
      <p:sp>
        <p:nvSpPr>
          <p:cNvPr id="4" name="Title 2"/>
          <p:cNvSpPr txBox="1">
            <a:spLocks/>
          </p:cNvSpPr>
          <p:nvPr/>
        </p:nvSpPr>
        <p:spPr>
          <a:xfrm>
            <a:off x="2285440" y="819515"/>
            <a:ext cx="8672209" cy="509506"/>
          </a:xfrm>
          <a:prstGeom prst="rect">
            <a:avLst/>
          </a:prstGeom>
        </p:spPr>
        <p:txBody>
          <a:bodyPr vert="horz" lIns="91440" tIns="45720" rIns="91440" bIns="45720" rtlCol="0" anchor="t">
            <a:noAutofit/>
          </a:bodyPr>
          <a:lstStyle>
            <a:lvl1pPr algn="l" defTabSz="609585" rtl="0" eaLnBrk="1" latinLnBrk="0" hangingPunct="1">
              <a:spcBef>
                <a:spcPct val="0"/>
              </a:spcBef>
              <a:buNone/>
              <a:defRPr sz="2500" kern="1200">
                <a:solidFill>
                  <a:srgbClr val="0099CC"/>
                </a:solidFill>
                <a:latin typeface="Calibri" panose="020F0502020204030204" pitchFamily="34" charset="0"/>
                <a:ea typeface="+mj-ea"/>
                <a:cs typeface="+mj-cs"/>
              </a:defRPr>
            </a:lvl1pPr>
          </a:lstStyle>
          <a:p>
            <a:r>
              <a:rPr lang="en-US" sz="1200" i="1">
                <a:solidFill>
                  <a:schemeClr val="tx1"/>
                </a:solidFill>
              </a:rPr>
              <a:t>Objective:   </a:t>
            </a:r>
            <a:r>
              <a:rPr lang="en-US" sz="1200">
                <a:solidFill>
                  <a:schemeClr val="tx1"/>
                </a:solidFill>
              </a:rPr>
              <a:t>captures CSR phone interactions and identify </a:t>
            </a:r>
            <a:r>
              <a:rPr lang="en-US" sz="1200">
                <a:solidFill>
                  <a:schemeClr val="accent6">
                    <a:lumMod val="75000"/>
                  </a:schemeClr>
                </a:solidFill>
              </a:rPr>
              <a:t>unrecorded </a:t>
            </a:r>
            <a:r>
              <a:rPr lang="en-US" sz="1200">
                <a:solidFill>
                  <a:schemeClr val="tx1"/>
                </a:solidFill>
              </a:rPr>
              <a:t>capacity requests and turndowns</a:t>
            </a:r>
            <a:r>
              <a:rPr lang="en-US" sz="1200"/>
              <a:t>. </a:t>
            </a:r>
            <a:endParaRPr lang="en-US" sz="1200" dirty="0"/>
          </a:p>
        </p:txBody>
      </p:sp>
      <p:sp>
        <p:nvSpPr>
          <p:cNvPr id="5" name="Rectangle 3"/>
          <p:cNvSpPr txBox="1">
            <a:spLocks noChangeArrowheads="1"/>
          </p:cNvSpPr>
          <p:nvPr>
            <p:custDataLst>
              <p:tags r:id="rId1"/>
            </p:custDataLst>
          </p:nvPr>
        </p:nvSpPr>
        <p:spPr>
          <a:xfrm>
            <a:off x="326922" y="1329021"/>
            <a:ext cx="6767854" cy="4905941"/>
          </a:xfrm>
          <a:prstGeom prst="rect">
            <a:avLst/>
          </a:prstGeom>
          <a:ln w="9525"/>
        </p:spPr>
        <p:txBody>
          <a:bodyPr/>
          <a:lstStyle>
            <a:lvl1pPr marL="231775" indent="-231775" algn="l" defTabSz="914400" rtl="0" eaLnBrk="1" fontAlgn="base" latinLnBrk="0" hangingPunct="1">
              <a:lnSpc>
                <a:spcPct val="110000"/>
              </a:lnSpc>
              <a:spcBef>
                <a:spcPts val="200"/>
              </a:spcBef>
              <a:spcAft>
                <a:spcPts val="200"/>
              </a:spcAft>
              <a:buFont typeface="Arial" pitchFamily="34" charset="0"/>
              <a:buChar char="•"/>
              <a:defRPr lang="en-US" sz="1600" b="1" kern="1200" baseline="0" dirty="0" smtClean="0">
                <a:solidFill>
                  <a:schemeClr val="accent4"/>
                </a:solidFill>
                <a:latin typeface="+mn-lt"/>
                <a:ea typeface="+mn-ea"/>
                <a:cs typeface="+mn-cs"/>
              </a:defRPr>
            </a:lvl1pPr>
            <a:lvl2pPr marL="231775" indent="-231775" algn="l" defTabSz="914400" rtl="0" eaLnBrk="1" fontAlgn="base" latinLnBrk="0" hangingPunct="1">
              <a:lnSpc>
                <a:spcPct val="110000"/>
              </a:lnSpc>
              <a:spcBef>
                <a:spcPts val="200"/>
              </a:spcBef>
              <a:spcAft>
                <a:spcPts val="200"/>
              </a:spcAft>
              <a:buSzPct val="100000"/>
              <a:buFont typeface="Arial" pitchFamily="34" charset="0"/>
              <a:buNone/>
              <a:defRPr lang="en-US" sz="1600" b="1" kern="1200" baseline="0" dirty="0" smtClean="0">
                <a:solidFill>
                  <a:schemeClr val="accent4"/>
                </a:solidFill>
                <a:latin typeface="+mn-lt"/>
                <a:ea typeface="+mn-ea"/>
                <a:cs typeface="+mn-cs"/>
              </a:defRPr>
            </a:lvl2pPr>
            <a:lvl3pPr marL="461963" indent="-230188" algn="l" defTabSz="914400" rtl="0" eaLnBrk="1" fontAlgn="base" latinLnBrk="0" hangingPunct="1">
              <a:lnSpc>
                <a:spcPct val="110000"/>
              </a:lnSpc>
              <a:spcBef>
                <a:spcPts val="200"/>
              </a:spcBef>
              <a:spcAft>
                <a:spcPts val="200"/>
              </a:spcAft>
              <a:buSzPct val="100000"/>
              <a:buFont typeface="Verdana" pitchFamily="34" charset="0"/>
              <a:buChar char="–"/>
              <a:defRPr lang="en-US" sz="1400" b="0" kern="1200" baseline="0" dirty="0" smtClean="0">
                <a:solidFill>
                  <a:schemeClr val="tx1"/>
                </a:solidFill>
                <a:latin typeface="+mn-lt"/>
                <a:ea typeface="+mn-ea"/>
                <a:cs typeface="+mn-cs"/>
              </a:defRPr>
            </a:lvl3pPr>
            <a:lvl4pPr marL="682625" indent="-220663" algn="l" defTabSz="914400" rtl="0" eaLnBrk="1" fontAlgn="base" latinLnBrk="0" hangingPunct="1">
              <a:lnSpc>
                <a:spcPct val="110000"/>
              </a:lnSpc>
              <a:spcBef>
                <a:spcPts val="200"/>
              </a:spcBef>
              <a:spcAft>
                <a:spcPts val="200"/>
              </a:spcAft>
              <a:buSzPct val="100000"/>
              <a:buFont typeface="Arial" pitchFamily="34" charset="0"/>
              <a:buChar char="•"/>
              <a:defRPr lang="en-US" sz="1200" b="0" kern="1200" baseline="0" dirty="0" smtClean="0">
                <a:solidFill>
                  <a:schemeClr val="tx1"/>
                </a:solidFill>
                <a:latin typeface="+mn-lt"/>
                <a:ea typeface="+mn-ea"/>
                <a:cs typeface="+mn-cs"/>
              </a:defRPr>
            </a:lvl4pPr>
            <a:lvl5pPr marL="914400" indent="-231775" algn="l" defTabSz="914400" rtl="0" eaLnBrk="1" fontAlgn="base" latinLnBrk="0" hangingPunct="1">
              <a:lnSpc>
                <a:spcPct val="110000"/>
              </a:lnSpc>
              <a:spcBef>
                <a:spcPts val="200"/>
              </a:spcBef>
              <a:spcAft>
                <a:spcPts val="200"/>
              </a:spcAft>
              <a:buSzPct val="100000"/>
              <a:buFont typeface="Verdana" pitchFamily="34" charset="0"/>
              <a:buChar char="–"/>
              <a:defRPr lang="en-US" sz="1200" b="0" kern="1200" baseline="0" dirty="0" smtClean="0">
                <a:solidFill>
                  <a:srgbClr val="000000"/>
                </a:solidFill>
                <a:latin typeface="+mn-lt"/>
                <a:ea typeface="+mn-ea"/>
                <a:cs typeface="+mn-cs"/>
              </a:defRPr>
            </a:lvl5pPr>
            <a:lvl6pPr marL="1146175" indent="-231775" algn="l" defTabSz="914400" rtl="0" eaLnBrk="1" latinLnBrk="0" hangingPunct="1">
              <a:spcBef>
                <a:spcPts val="200"/>
              </a:spcBef>
              <a:spcAft>
                <a:spcPts val="200"/>
              </a:spcAft>
              <a:buFont typeface="Arial" pitchFamily="34" charset="0"/>
              <a:buChar char="•"/>
              <a:defRPr sz="12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spcAft>
                <a:spcPts val="0"/>
              </a:spcAft>
              <a:buClr>
                <a:schemeClr val="bg1"/>
              </a:buClr>
              <a:buFont typeface="Wingdings" pitchFamily="2" charset="2"/>
              <a:buChar char="n"/>
              <a:defRPr/>
            </a:pPr>
            <a:r>
              <a:rPr lang="en-US" sz="1400" dirty="0">
                <a:solidFill>
                  <a:srgbClr val="FFB400"/>
                </a:solidFill>
              </a:rPr>
              <a:t>Voice to text accuracy| </a:t>
            </a:r>
            <a:r>
              <a:rPr lang="en-US" sz="1400" dirty="0">
                <a:solidFill>
                  <a:prstClr val="black">
                    <a:lumMod val="50000"/>
                    <a:lumOff val="50000"/>
                  </a:prstClr>
                </a:solidFill>
              </a:rPr>
              <a:t># of turndowns</a:t>
            </a:r>
          </a:p>
          <a:p>
            <a:pPr lvl="3">
              <a:spcBef>
                <a:spcPts val="0"/>
              </a:spcBef>
              <a:spcAft>
                <a:spcPts val="0"/>
              </a:spcAft>
              <a:buFont typeface="Wingdings" pitchFamily="2" charset="2"/>
              <a:buChar char="n"/>
              <a:defRPr/>
            </a:pPr>
            <a:r>
              <a:rPr lang="en-US" sz="1000" i="1" dirty="0">
                <a:solidFill>
                  <a:prstClr val="black">
                    <a:lumMod val="50000"/>
                    <a:lumOff val="50000"/>
                  </a:prstClr>
                </a:solidFill>
              </a:rPr>
              <a:t>Overall 9000+ calls were analyzed </a:t>
            </a:r>
          </a:p>
          <a:p>
            <a:pPr lvl="3">
              <a:spcBef>
                <a:spcPts val="0"/>
              </a:spcBef>
              <a:spcAft>
                <a:spcPts val="0"/>
              </a:spcAft>
              <a:buFont typeface="Wingdings" pitchFamily="2" charset="2"/>
              <a:buChar char="n"/>
              <a:defRPr/>
            </a:pPr>
            <a:r>
              <a:rPr lang="en-US" sz="1000" i="1" dirty="0">
                <a:solidFill>
                  <a:prstClr val="black">
                    <a:lumMod val="50000"/>
                    <a:lumOff val="50000"/>
                  </a:prstClr>
                </a:solidFill>
              </a:rPr>
              <a:t>Results- ~75 undocumented turndowns per month take place via phone calls (300 CSRs)</a:t>
            </a:r>
          </a:p>
          <a:p>
            <a:pPr lvl="3">
              <a:spcBef>
                <a:spcPts val="0"/>
              </a:spcBef>
              <a:spcAft>
                <a:spcPts val="0"/>
              </a:spcAft>
              <a:buFont typeface="Wingdings" pitchFamily="2" charset="2"/>
              <a:buChar char="n"/>
              <a:defRPr/>
            </a:pPr>
            <a:r>
              <a:rPr lang="en-US" sz="1000" b="1" i="1" dirty="0">
                <a:solidFill>
                  <a:prstClr val="black">
                    <a:lumMod val="50000"/>
                    <a:lumOff val="50000"/>
                  </a:prstClr>
                </a:solidFill>
              </a:rPr>
              <a:t>Recommendation:</a:t>
            </a:r>
          </a:p>
          <a:p>
            <a:pPr lvl="4">
              <a:spcBef>
                <a:spcPts val="0"/>
              </a:spcBef>
              <a:spcAft>
                <a:spcPts val="0"/>
              </a:spcAft>
              <a:buFont typeface="Wingdings" pitchFamily="2" charset="2"/>
              <a:buChar char="n"/>
              <a:defRPr/>
            </a:pPr>
            <a:r>
              <a:rPr lang="en-US" sz="1000" i="1" dirty="0">
                <a:solidFill>
                  <a:prstClr val="black">
                    <a:lumMod val="50000"/>
                    <a:lumOff val="50000"/>
                  </a:prstClr>
                </a:solidFill>
              </a:rPr>
              <a:t>Pursue email and chat turndowns and revisit voice at a later date.</a:t>
            </a:r>
          </a:p>
          <a:p>
            <a:pPr lvl="4">
              <a:spcBef>
                <a:spcPts val="0"/>
              </a:spcBef>
              <a:spcAft>
                <a:spcPts val="0"/>
              </a:spcAft>
              <a:buFont typeface="Wingdings" pitchFamily="2" charset="2"/>
              <a:buChar char="n"/>
              <a:defRPr/>
            </a:pPr>
            <a:endParaRPr lang="en-US" sz="1000" i="1" dirty="0">
              <a:solidFill>
                <a:prstClr val="black">
                  <a:lumMod val="50000"/>
                  <a:lumOff val="50000"/>
                </a:prstClr>
              </a:solidFill>
            </a:endParaRPr>
          </a:p>
          <a:p>
            <a:pPr lvl="4">
              <a:spcBef>
                <a:spcPts val="0"/>
              </a:spcBef>
              <a:spcAft>
                <a:spcPts val="0"/>
              </a:spcAft>
              <a:buFont typeface="Wingdings" pitchFamily="2" charset="2"/>
              <a:buChar char="n"/>
              <a:defRPr/>
            </a:pPr>
            <a:endParaRPr lang="en-US" sz="1000" i="1" dirty="0">
              <a:solidFill>
                <a:prstClr val="black">
                  <a:lumMod val="50000"/>
                  <a:lumOff val="50000"/>
                </a:prstClr>
              </a:solidFill>
            </a:endParaRPr>
          </a:p>
          <a:p>
            <a:pPr lvl="4">
              <a:spcBef>
                <a:spcPts val="0"/>
              </a:spcBef>
              <a:spcAft>
                <a:spcPts val="0"/>
              </a:spcAft>
              <a:buNone/>
              <a:defRPr/>
            </a:pPr>
            <a:endParaRPr lang="en-US" sz="1000" i="1" dirty="0">
              <a:solidFill>
                <a:prstClr val="black">
                  <a:lumMod val="50000"/>
                  <a:lumOff val="50000"/>
                </a:prstClr>
              </a:solidFill>
            </a:endParaRPr>
          </a:p>
          <a:p>
            <a:pPr>
              <a:spcBef>
                <a:spcPts val="0"/>
              </a:spcBef>
              <a:spcAft>
                <a:spcPts val="0"/>
              </a:spcAft>
              <a:buClr>
                <a:schemeClr val="bg1"/>
              </a:buClr>
              <a:buFont typeface="Wingdings" pitchFamily="2" charset="2"/>
              <a:buChar char="n"/>
              <a:defRPr/>
            </a:pPr>
            <a:r>
              <a:rPr lang="en-US" sz="1400" dirty="0">
                <a:solidFill>
                  <a:srgbClr val="FFB400"/>
                </a:solidFill>
              </a:rPr>
              <a:t>Voice to text accuracy | </a:t>
            </a:r>
            <a:r>
              <a:rPr lang="en-US" sz="1400" dirty="0">
                <a:solidFill>
                  <a:prstClr val="black">
                    <a:lumMod val="50000"/>
                    <a:lumOff val="50000"/>
                  </a:prstClr>
                </a:solidFill>
              </a:rPr>
              <a:t>CTS accuracy test conducted December 2016</a:t>
            </a:r>
          </a:p>
          <a:p>
            <a:pPr lvl="3">
              <a:spcBef>
                <a:spcPts val="0"/>
              </a:spcBef>
              <a:spcAft>
                <a:spcPts val="0"/>
              </a:spcAft>
              <a:buFont typeface="Wingdings" pitchFamily="2" charset="2"/>
              <a:buChar char="n"/>
              <a:defRPr/>
            </a:pPr>
            <a:r>
              <a:rPr lang="en-US" sz="1000" i="1" dirty="0">
                <a:solidFill>
                  <a:prstClr val="black">
                    <a:lumMod val="50000"/>
                    <a:lumOff val="50000"/>
                  </a:prstClr>
                </a:solidFill>
              </a:rPr>
              <a:t>12 calls analyzed</a:t>
            </a:r>
          </a:p>
          <a:p>
            <a:pPr lvl="3">
              <a:spcBef>
                <a:spcPts val="0"/>
              </a:spcBef>
              <a:spcAft>
                <a:spcPts val="0"/>
              </a:spcAft>
              <a:buFont typeface="Wingdings" pitchFamily="2" charset="2"/>
              <a:buChar char="n"/>
              <a:defRPr/>
            </a:pPr>
            <a:r>
              <a:rPr lang="en-US" sz="1000" i="1" dirty="0">
                <a:solidFill>
                  <a:prstClr val="black">
                    <a:lumMod val="50000"/>
                    <a:lumOff val="50000"/>
                  </a:prstClr>
                </a:solidFill>
              </a:rPr>
              <a:t>Multiple vendors used; Voci, Google, IBM, Mutare</a:t>
            </a:r>
          </a:p>
          <a:p>
            <a:pPr lvl="3">
              <a:spcBef>
                <a:spcPts val="0"/>
              </a:spcBef>
              <a:spcAft>
                <a:spcPts val="0"/>
              </a:spcAft>
              <a:buFont typeface="Wingdings" pitchFamily="2" charset="2"/>
              <a:buChar char="n"/>
              <a:defRPr/>
            </a:pPr>
            <a:r>
              <a:rPr lang="en-US" sz="1000" i="1" dirty="0">
                <a:solidFill>
                  <a:prstClr val="black">
                    <a:lumMod val="50000"/>
                    <a:lumOff val="50000"/>
                  </a:prstClr>
                </a:solidFill>
              </a:rPr>
              <a:t>Accuracy measured on identification of location and word to word</a:t>
            </a:r>
          </a:p>
          <a:p>
            <a:pPr lvl="3">
              <a:spcBef>
                <a:spcPts val="0"/>
              </a:spcBef>
              <a:spcAft>
                <a:spcPts val="0"/>
              </a:spcAft>
              <a:buFont typeface="Wingdings" pitchFamily="2" charset="2"/>
              <a:buChar char="n"/>
              <a:defRPr/>
            </a:pPr>
            <a:r>
              <a:rPr lang="en-US" sz="1000" i="1" dirty="0">
                <a:solidFill>
                  <a:prstClr val="black">
                    <a:lumMod val="50000"/>
                    <a:lumOff val="50000"/>
                  </a:prstClr>
                </a:solidFill>
              </a:rPr>
              <a:t>Average Accuracy results- Location 53% and word to word 59%</a:t>
            </a:r>
          </a:p>
          <a:p>
            <a:pPr marL="682625" lvl="4" indent="0">
              <a:spcBef>
                <a:spcPts val="0"/>
              </a:spcBef>
              <a:spcAft>
                <a:spcPts val="0"/>
              </a:spcAft>
              <a:buNone/>
              <a:defRPr/>
            </a:pPr>
            <a:r>
              <a:rPr lang="en-US" sz="1000" i="1" dirty="0">
                <a:solidFill>
                  <a:prstClr val="black">
                    <a:lumMod val="50000"/>
                    <a:lumOff val="50000"/>
                  </a:prstClr>
                </a:solidFill>
              </a:rPr>
              <a:t>NOTE:  Accuracy has not improved significantly enough over 12 months time</a:t>
            </a:r>
          </a:p>
          <a:p>
            <a:pPr marL="682625" lvl="4" indent="0">
              <a:spcBef>
                <a:spcPts val="0"/>
              </a:spcBef>
              <a:spcAft>
                <a:spcPts val="0"/>
              </a:spcAft>
              <a:buNone/>
              <a:defRPr/>
            </a:pPr>
            <a:endParaRPr lang="en-US" sz="1000" i="1" dirty="0">
              <a:solidFill>
                <a:prstClr val="black">
                  <a:lumMod val="50000"/>
                  <a:lumOff val="50000"/>
                </a:prstClr>
              </a:solidFill>
            </a:endParaRPr>
          </a:p>
          <a:p>
            <a:pPr marL="461962" lvl="3" indent="0">
              <a:spcBef>
                <a:spcPts val="0"/>
              </a:spcBef>
              <a:spcAft>
                <a:spcPts val="0"/>
              </a:spcAft>
              <a:buNone/>
              <a:defRPr/>
            </a:pPr>
            <a:endParaRPr lang="en-US" sz="1000" i="1" dirty="0">
              <a:solidFill>
                <a:prstClr val="black">
                  <a:lumMod val="50000"/>
                  <a:lumOff val="50000"/>
                </a:prstClr>
              </a:solidFill>
            </a:endParaRPr>
          </a:p>
          <a:p>
            <a:pPr>
              <a:spcBef>
                <a:spcPts val="600"/>
              </a:spcBef>
              <a:spcAft>
                <a:spcPts val="0"/>
              </a:spcAft>
              <a:buClr>
                <a:schemeClr val="bg1"/>
              </a:buClr>
              <a:buFont typeface="Wingdings" pitchFamily="2" charset="2"/>
              <a:buChar char="n"/>
              <a:defRPr/>
            </a:pPr>
            <a:r>
              <a:rPr lang="en-US" sz="1400" dirty="0">
                <a:solidFill>
                  <a:srgbClr val="FFB400"/>
                </a:solidFill>
              </a:rPr>
              <a:t>Quality recording improvement| </a:t>
            </a:r>
            <a:r>
              <a:rPr lang="en-US" sz="1400" dirty="0">
                <a:solidFill>
                  <a:prstClr val="black">
                    <a:lumMod val="50000"/>
                    <a:lumOff val="50000"/>
                  </a:prstClr>
                </a:solidFill>
              </a:rPr>
              <a:t>TECH accuracy test conducted January 2017 </a:t>
            </a:r>
          </a:p>
          <a:p>
            <a:pPr lvl="3">
              <a:spcBef>
                <a:spcPts val="0"/>
              </a:spcBef>
              <a:spcAft>
                <a:spcPts val="0"/>
              </a:spcAft>
              <a:buFont typeface="Wingdings" pitchFamily="2" charset="2"/>
              <a:buChar char="n"/>
              <a:defRPr/>
            </a:pPr>
            <a:r>
              <a:rPr lang="en-US" sz="1000" b="1" i="1" dirty="0">
                <a:solidFill>
                  <a:prstClr val="black">
                    <a:lumMod val="50000"/>
                    <a:lumOff val="50000"/>
                  </a:prstClr>
                </a:solidFill>
              </a:rPr>
              <a:t>Objective:  </a:t>
            </a:r>
            <a:r>
              <a:rPr lang="en-US" sz="1000" i="1" dirty="0">
                <a:solidFill>
                  <a:prstClr val="black">
                    <a:lumMod val="50000"/>
                    <a:lumOff val="50000"/>
                  </a:prstClr>
                </a:solidFill>
              </a:rPr>
              <a:t>Determine if </a:t>
            </a:r>
            <a:r>
              <a:rPr lang="en-US" sz="1000" i="1" dirty="0" err="1">
                <a:solidFill>
                  <a:prstClr val="black">
                    <a:lumMod val="50000"/>
                    <a:lumOff val="50000"/>
                  </a:prstClr>
                </a:solidFill>
              </a:rPr>
              <a:t>Callcopy</a:t>
            </a:r>
            <a:r>
              <a:rPr lang="en-US" sz="1000" i="1" dirty="0">
                <a:solidFill>
                  <a:prstClr val="black">
                    <a:lumMod val="50000"/>
                    <a:lumOff val="50000"/>
                  </a:prstClr>
                </a:solidFill>
              </a:rPr>
              <a:t> Stereo Audio ( .CSA ) improves the accuracy results of the voice recordings to text conversion. </a:t>
            </a:r>
          </a:p>
          <a:p>
            <a:pPr lvl="3">
              <a:spcBef>
                <a:spcPts val="0"/>
              </a:spcBef>
              <a:spcAft>
                <a:spcPts val="0"/>
              </a:spcAft>
              <a:buFont typeface="Wingdings" pitchFamily="2" charset="2"/>
              <a:buChar char="n"/>
              <a:defRPr/>
            </a:pPr>
            <a:r>
              <a:rPr lang="en-US" sz="1000" i="1" dirty="0">
                <a:solidFill>
                  <a:prstClr val="black">
                    <a:lumMod val="50000"/>
                    <a:lumOff val="50000"/>
                  </a:prstClr>
                </a:solidFill>
              </a:rPr>
              <a:t>12 CSR’s set up on .CSA ; 50 Total call recordings (each call has two recordings .CSA and .WAV)</a:t>
            </a:r>
          </a:p>
          <a:p>
            <a:pPr lvl="3">
              <a:spcBef>
                <a:spcPts val="0"/>
              </a:spcBef>
              <a:spcAft>
                <a:spcPts val="0"/>
              </a:spcAft>
              <a:buFont typeface="Wingdings" pitchFamily="2" charset="2"/>
              <a:buChar char="n"/>
              <a:defRPr/>
            </a:pPr>
            <a:r>
              <a:rPr lang="en-US" sz="1000" i="1" dirty="0">
                <a:solidFill>
                  <a:prstClr val="black">
                    <a:lumMod val="50000"/>
                    <a:lumOff val="50000"/>
                  </a:prstClr>
                </a:solidFill>
              </a:rPr>
              <a:t>Converted to text via Voci both .CSA and .WAV </a:t>
            </a:r>
          </a:p>
          <a:p>
            <a:pPr lvl="3">
              <a:spcBef>
                <a:spcPts val="0"/>
              </a:spcBef>
              <a:spcAft>
                <a:spcPts val="0"/>
              </a:spcAft>
              <a:buFont typeface="Wingdings" pitchFamily="2" charset="2"/>
              <a:buChar char="n"/>
              <a:defRPr/>
            </a:pPr>
            <a:r>
              <a:rPr lang="en-US" sz="1000" i="1" dirty="0">
                <a:solidFill>
                  <a:prstClr val="black">
                    <a:lumMod val="50000"/>
                    <a:lumOff val="50000"/>
                  </a:prstClr>
                </a:solidFill>
              </a:rPr>
              <a:t>Each call listened to in .CSA and . WAV  output</a:t>
            </a:r>
          </a:p>
          <a:p>
            <a:pPr lvl="3">
              <a:spcBef>
                <a:spcPts val="0"/>
              </a:spcBef>
              <a:spcAft>
                <a:spcPts val="0"/>
              </a:spcAft>
              <a:buFont typeface="Wingdings" pitchFamily="2" charset="2"/>
              <a:buChar char="n"/>
              <a:defRPr/>
            </a:pPr>
            <a:r>
              <a:rPr lang="en-US" sz="1000" i="1" dirty="0">
                <a:solidFill>
                  <a:prstClr val="black">
                    <a:lumMod val="50000"/>
                    <a:lumOff val="50000"/>
                  </a:prstClr>
                </a:solidFill>
              </a:rPr>
              <a:t>Accuracy Results:  Location – 50%, Word to Word - 78%, Agent/Client – Poor</a:t>
            </a:r>
          </a:p>
          <a:p>
            <a:pPr lvl="4">
              <a:spcBef>
                <a:spcPts val="0"/>
              </a:spcBef>
              <a:spcAft>
                <a:spcPts val="0"/>
              </a:spcAft>
              <a:buFont typeface="Wingdings" pitchFamily="2" charset="2"/>
              <a:buChar char="n"/>
              <a:defRPr/>
            </a:pPr>
            <a:r>
              <a:rPr lang="en-US" sz="1000" i="1" dirty="0">
                <a:solidFill>
                  <a:prstClr val="black">
                    <a:lumMod val="50000"/>
                    <a:lumOff val="50000"/>
                  </a:prstClr>
                </a:solidFill>
              </a:rPr>
              <a:t>NOTE:  no noticeable difference between .CSA and .WAV for voice to text conversion</a:t>
            </a:r>
          </a:p>
          <a:p>
            <a:pPr lvl="3">
              <a:spcBef>
                <a:spcPts val="0"/>
              </a:spcBef>
              <a:spcAft>
                <a:spcPts val="0"/>
              </a:spcAft>
              <a:buFont typeface="Wingdings" pitchFamily="2" charset="2"/>
              <a:buChar char="n"/>
              <a:defRPr/>
            </a:pPr>
            <a:r>
              <a:rPr lang="en-US" sz="1000" b="1" i="1" dirty="0">
                <a:solidFill>
                  <a:prstClr val="black">
                    <a:lumMod val="50000"/>
                    <a:lumOff val="50000"/>
                  </a:prstClr>
                </a:solidFill>
              </a:rPr>
              <a:t>Recommendation: </a:t>
            </a:r>
          </a:p>
          <a:p>
            <a:pPr lvl="4">
              <a:spcBef>
                <a:spcPts val="0"/>
              </a:spcBef>
              <a:spcAft>
                <a:spcPts val="0"/>
              </a:spcAft>
              <a:buFont typeface="Wingdings" pitchFamily="2" charset="2"/>
              <a:buChar char="n"/>
              <a:defRPr/>
            </a:pPr>
            <a:r>
              <a:rPr lang="en-US" sz="1000" i="1" dirty="0">
                <a:solidFill>
                  <a:prstClr val="black">
                    <a:lumMod val="50000"/>
                    <a:lumOff val="50000"/>
                  </a:prstClr>
                </a:solidFill>
              </a:rPr>
              <a:t>Evaluate options to determine next steps. </a:t>
            </a:r>
          </a:p>
          <a:p>
            <a:pPr>
              <a:spcBef>
                <a:spcPts val="0"/>
              </a:spcBef>
              <a:spcAft>
                <a:spcPts val="0"/>
              </a:spcAft>
              <a:buClr>
                <a:schemeClr val="bg1"/>
              </a:buClr>
              <a:buFont typeface="Wingdings" pitchFamily="2" charset="2"/>
              <a:buChar char="n"/>
              <a:defRPr/>
            </a:pPr>
            <a:endParaRPr lang="en-US" sz="1400" dirty="0">
              <a:solidFill>
                <a:srgbClr val="FFB400"/>
              </a:solidFill>
            </a:endParaRPr>
          </a:p>
          <a:p>
            <a:pPr lvl="4">
              <a:spcBef>
                <a:spcPts val="0"/>
              </a:spcBef>
              <a:spcAft>
                <a:spcPts val="0"/>
              </a:spcAft>
              <a:buFont typeface="Wingdings" pitchFamily="2" charset="2"/>
              <a:buChar char="n"/>
              <a:defRPr/>
            </a:pPr>
            <a:endParaRPr lang="en-US" sz="1000" b="1" i="1" dirty="0">
              <a:solidFill>
                <a:prstClr val="black">
                  <a:lumMod val="50000"/>
                  <a:lumOff val="50000"/>
                </a:prstClr>
              </a:solidFill>
            </a:endParaRPr>
          </a:p>
          <a:p>
            <a:pPr marL="682625" lvl="4" indent="0">
              <a:spcBef>
                <a:spcPts val="0"/>
              </a:spcBef>
              <a:spcAft>
                <a:spcPts val="0"/>
              </a:spcAft>
              <a:buNone/>
              <a:defRPr/>
            </a:pPr>
            <a:endParaRPr lang="en-US" sz="1000" b="1" i="1" dirty="0">
              <a:solidFill>
                <a:prstClr val="black">
                  <a:lumMod val="50000"/>
                  <a:lumOff val="50000"/>
                </a:prstClr>
              </a:solidFill>
            </a:endParaRPr>
          </a:p>
          <a:p>
            <a:pPr lvl="4">
              <a:spcBef>
                <a:spcPts val="0"/>
              </a:spcBef>
              <a:spcAft>
                <a:spcPts val="0"/>
              </a:spcAft>
              <a:buFont typeface="Wingdings" pitchFamily="2" charset="2"/>
              <a:buChar char="n"/>
              <a:defRPr/>
            </a:pPr>
            <a:endParaRPr lang="en-US" sz="1000" i="1" dirty="0">
              <a:solidFill>
                <a:prstClr val="black">
                  <a:lumMod val="50000"/>
                  <a:lumOff val="50000"/>
                </a:prstClr>
              </a:solidFill>
            </a:endParaRPr>
          </a:p>
        </p:txBody>
      </p:sp>
      <p:sp>
        <p:nvSpPr>
          <p:cNvPr id="6" name="Rectangle 5"/>
          <p:cNvSpPr/>
          <p:nvPr/>
        </p:nvSpPr>
        <p:spPr>
          <a:xfrm>
            <a:off x="8974352" y="3599651"/>
            <a:ext cx="2339975" cy="957508"/>
          </a:xfrm>
          <a:prstGeom prst="rect">
            <a:avLst/>
          </a:prstGeom>
          <a:ln>
            <a:headEnd type="oval" w="sm" len="sm"/>
            <a:tailEnd type="oval" w="sm" len="sm"/>
          </a:ln>
        </p:spPr>
        <p:style>
          <a:lnRef idx="1">
            <a:schemeClr val="accent6"/>
          </a:lnRef>
          <a:fillRef idx="2">
            <a:schemeClr val="accent6"/>
          </a:fillRef>
          <a:effectRef idx="1">
            <a:schemeClr val="accent6"/>
          </a:effectRef>
          <a:fontRef idx="minor">
            <a:schemeClr val="dk1"/>
          </a:fontRef>
        </p:style>
        <p:txBody>
          <a:bodyPr rtlCol="0" anchor="ctr"/>
          <a:lstStyle/>
          <a:p>
            <a:pPr defTabSz="114300">
              <a:spcAft>
                <a:spcPts val="300"/>
              </a:spcAft>
            </a:pPr>
            <a:r>
              <a:rPr lang="en-US" sz="1000" dirty="0">
                <a:solidFill>
                  <a:schemeClr val="accent6">
                    <a:lumMod val="50000"/>
                  </a:schemeClr>
                </a:solidFill>
                <a:cs typeface="Arial" pitchFamily="34" charset="0"/>
              </a:rPr>
              <a:t>CallCopy stated that we have an opportunity to improve our voice recordings by recording in a .CSA file format (CallCopy Stereo Audio).  Will improve quality of recording by 10-30%</a:t>
            </a:r>
          </a:p>
          <a:p>
            <a:pPr defTabSz="114300">
              <a:spcAft>
                <a:spcPts val="300"/>
              </a:spcAft>
            </a:pPr>
            <a:r>
              <a:rPr lang="en-US" sz="1000" dirty="0">
                <a:solidFill>
                  <a:schemeClr val="accent6">
                    <a:lumMod val="50000"/>
                  </a:schemeClr>
                </a:solidFill>
                <a:cs typeface="Arial" pitchFamily="34" charset="0"/>
              </a:rPr>
              <a:t>  </a:t>
            </a:r>
          </a:p>
        </p:txBody>
      </p:sp>
      <p:sp>
        <p:nvSpPr>
          <p:cNvPr id="7" name="Rectangle 6"/>
          <p:cNvSpPr/>
          <p:nvPr/>
        </p:nvSpPr>
        <p:spPr>
          <a:xfrm>
            <a:off x="8974350" y="1448688"/>
            <a:ext cx="2339975" cy="819551"/>
          </a:xfrm>
          <a:prstGeom prst="rect">
            <a:avLst/>
          </a:prstGeom>
          <a:ln>
            <a:headEnd type="oval" w="sm" len="sm"/>
            <a:tailEnd type="oval" w="sm" len="sm"/>
          </a:ln>
        </p:spPr>
        <p:style>
          <a:lnRef idx="1">
            <a:schemeClr val="accent6"/>
          </a:lnRef>
          <a:fillRef idx="2">
            <a:schemeClr val="accent6"/>
          </a:fillRef>
          <a:effectRef idx="1">
            <a:schemeClr val="accent6"/>
          </a:effectRef>
          <a:fontRef idx="minor">
            <a:schemeClr val="dk1"/>
          </a:fontRef>
        </p:style>
        <p:txBody>
          <a:bodyPr rtlCol="0" anchor="ctr"/>
          <a:lstStyle/>
          <a:p>
            <a:pPr defTabSz="114300">
              <a:spcAft>
                <a:spcPts val="300"/>
              </a:spcAft>
            </a:pPr>
            <a:r>
              <a:rPr lang="en-US" sz="1000" dirty="0">
                <a:solidFill>
                  <a:schemeClr val="accent6">
                    <a:lumMod val="50000"/>
                  </a:schemeClr>
                </a:solidFill>
                <a:cs typeface="Arial" pitchFamily="34" charset="0"/>
              </a:rPr>
              <a:t>Email is the most popular communication channel for customer requests for capacity (outside of EDI)</a:t>
            </a:r>
          </a:p>
        </p:txBody>
      </p:sp>
      <p:sp>
        <p:nvSpPr>
          <p:cNvPr id="8" name="Rectangle 7"/>
          <p:cNvSpPr/>
          <p:nvPr/>
        </p:nvSpPr>
        <p:spPr>
          <a:xfrm>
            <a:off x="8974350" y="2530653"/>
            <a:ext cx="2339975" cy="873490"/>
          </a:xfrm>
          <a:prstGeom prst="rect">
            <a:avLst/>
          </a:prstGeom>
          <a:ln>
            <a:headEnd type="oval" w="sm" len="sm"/>
            <a:tailEnd type="oval" w="sm" len="sm"/>
          </a:ln>
        </p:spPr>
        <p:style>
          <a:lnRef idx="1">
            <a:schemeClr val="accent6"/>
          </a:lnRef>
          <a:fillRef idx="2">
            <a:schemeClr val="accent6"/>
          </a:fillRef>
          <a:effectRef idx="1">
            <a:schemeClr val="accent6"/>
          </a:effectRef>
          <a:fontRef idx="minor">
            <a:schemeClr val="dk1"/>
          </a:fontRef>
        </p:style>
        <p:txBody>
          <a:bodyPr rtlCol="0" anchor="ctr"/>
          <a:lstStyle/>
          <a:p>
            <a:pPr defTabSz="114300">
              <a:spcAft>
                <a:spcPts val="300"/>
              </a:spcAft>
            </a:pPr>
            <a:r>
              <a:rPr lang="en-US" sz="1000" dirty="0">
                <a:solidFill>
                  <a:schemeClr val="accent6">
                    <a:lumMod val="50000"/>
                  </a:schemeClr>
                </a:solidFill>
                <a:cs typeface="Arial" pitchFamily="34" charset="0"/>
              </a:rPr>
              <a:t>Restriction:  Two party authorization laws restrict calls from 12 states and Canada</a:t>
            </a:r>
          </a:p>
        </p:txBody>
      </p:sp>
      <p:sp>
        <p:nvSpPr>
          <p:cNvPr id="10" name="TextBox 9"/>
          <p:cNvSpPr txBox="1"/>
          <p:nvPr/>
        </p:nvSpPr>
        <p:spPr>
          <a:xfrm>
            <a:off x="8974354" y="1057187"/>
            <a:ext cx="2393950" cy="246221"/>
          </a:xfrm>
          <a:prstGeom prst="rect">
            <a:avLst/>
          </a:prstGeom>
          <a:noFill/>
        </p:spPr>
        <p:txBody>
          <a:bodyPr wrap="square" rtlCol="0">
            <a:spAutoFit/>
          </a:bodyPr>
          <a:lstStyle/>
          <a:p>
            <a:pPr algn="ctr"/>
            <a:r>
              <a:rPr lang="en-US" sz="1000" b="1" dirty="0">
                <a:solidFill>
                  <a:schemeClr val="accent6">
                    <a:lumMod val="50000"/>
                  </a:schemeClr>
                </a:solidFill>
                <a:latin typeface="+mj-lt"/>
              </a:rPr>
              <a:t>INSIGHTS LEARNED THROUGHOUT PROJECT</a:t>
            </a:r>
          </a:p>
        </p:txBody>
      </p:sp>
    </p:spTree>
    <p:extLst>
      <p:ext uri="{BB962C8B-B14F-4D97-AF65-F5344CB8AC3E}">
        <p14:creationId xmlns:p14="http://schemas.microsoft.com/office/powerpoint/2010/main" val="2338923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Percentages</a:t>
            </a:r>
          </a:p>
        </p:txBody>
      </p:sp>
      <p:graphicFrame>
        <p:nvGraphicFramePr>
          <p:cNvPr id="3" name="Table 2"/>
          <p:cNvGraphicFramePr>
            <a:graphicFrameLocks noGrp="1"/>
          </p:cNvGraphicFramePr>
          <p:nvPr>
            <p:extLst>
              <p:ext uri="{D42A27DB-BD31-4B8C-83A1-F6EECF244321}">
                <p14:modId xmlns:p14="http://schemas.microsoft.com/office/powerpoint/2010/main" val="1778195123"/>
              </p:ext>
            </p:extLst>
          </p:nvPr>
        </p:nvGraphicFramePr>
        <p:xfrm>
          <a:off x="574159" y="1579489"/>
          <a:ext cx="5209953" cy="1854825"/>
        </p:xfrm>
        <a:graphic>
          <a:graphicData uri="http://schemas.openxmlformats.org/drawingml/2006/table">
            <a:tbl>
              <a:tblPr>
                <a:tableStyleId>{5C22544A-7EE6-4342-B048-85BDC9FD1C3A}</a:tableStyleId>
              </a:tblPr>
              <a:tblGrid>
                <a:gridCol w="1403811">
                  <a:extLst>
                    <a:ext uri="{9D8B030D-6E8A-4147-A177-3AD203B41FA5}">
                      <a16:colId xmlns:a16="http://schemas.microsoft.com/office/drawing/2014/main" val="4221374290"/>
                    </a:ext>
                  </a:extLst>
                </a:gridCol>
                <a:gridCol w="1372707">
                  <a:extLst>
                    <a:ext uri="{9D8B030D-6E8A-4147-A177-3AD203B41FA5}">
                      <a16:colId xmlns:a16="http://schemas.microsoft.com/office/drawing/2014/main" val="3761042379"/>
                    </a:ext>
                  </a:extLst>
                </a:gridCol>
                <a:gridCol w="1684686">
                  <a:extLst>
                    <a:ext uri="{9D8B030D-6E8A-4147-A177-3AD203B41FA5}">
                      <a16:colId xmlns:a16="http://schemas.microsoft.com/office/drawing/2014/main" val="3035954704"/>
                    </a:ext>
                  </a:extLst>
                </a:gridCol>
                <a:gridCol w="748749">
                  <a:extLst>
                    <a:ext uri="{9D8B030D-6E8A-4147-A177-3AD203B41FA5}">
                      <a16:colId xmlns:a16="http://schemas.microsoft.com/office/drawing/2014/main" val="402646847"/>
                    </a:ext>
                  </a:extLst>
                </a:gridCol>
              </a:tblGrid>
              <a:tr h="461189">
                <a:tc>
                  <a:txBody>
                    <a:bodyPr/>
                    <a:lstStyle/>
                    <a:p>
                      <a:pPr algn="l" rtl="0" fontAlgn="ctr"/>
                      <a:r>
                        <a:rPr lang="en-US" sz="1400" b="1" u="none" strike="noStrike" dirty="0">
                          <a:effectLst/>
                        </a:rPr>
                        <a:t>Vendor</a:t>
                      </a:r>
                      <a:endParaRPr lang="en-US" sz="1400" b="1" i="0" u="none" strike="noStrike" dirty="0">
                        <a:solidFill>
                          <a:srgbClr val="FFFFFF"/>
                        </a:solidFill>
                        <a:effectLst/>
                        <a:latin typeface="Arial" panose="020B0604020202020204" pitchFamily="34" charset="0"/>
                      </a:endParaRPr>
                    </a:p>
                  </a:txBody>
                  <a:tcPr marL="9525" marR="9525" marT="9525" marB="0" anchor="ctr">
                    <a:solidFill>
                      <a:schemeClr val="accent6">
                        <a:lumMod val="60000"/>
                        <a:lumOff val="40000"/>
                      </a:schemeClr>
                    </a:solidFill>
                  </a:tcPr>
                </a:tc>
                <a:tc>
                  <a:txBody>
                    <a:bodyPr/>
                    <a:lstStyle/>
                    <a:p>
                      <a:pPr algn="l" rtl="0" fontAlgn="ctr"/>
                      <a:r>
                        <a:rPr lang="en-US" sz="1400" b="1" u="none" strike="noStrike" dirty="0">
                          <a:effectLst/>
                        </a:rPr>
                        <a:t>Date Accuracy(%)</a:t>
                      </a:r>
                      <a:endParaRPr lang="en-US" sz="1400" b="1" i="0" u="none" strike="noStrike" dirty="0">
                        <a:solidFill>
                          <a:srgbClr val="FFFFFF"/>
                        </a:solidFill>
                        <a:effectLst/>
                        <a:latin typeface="Arial" panose="020B0604020202020204" pitchFamily="34" charset="0"/>
                      </a:endParaRPr>
                    </a:p>
                  </a:txBody>
                  <a:tcPr marL="9525" marR="9525" marT="9525" marB="0" anchor="ctr">
                    <a:solidFill>
                      <a:schemeClr val="accent6">
                        <a:lumMod val="60000"/>
                        <a:lumOff val="40000"/>
                      </a:schemeClr>
                    </a:solidFill>
                  </a:tcPr>
                </a:tc>
                <a:tc>
                  <a:txBody>
                    <a:bodyPr/>
                    <a:lstStyle/>
                    <a:p>
                      <a:pPr algn="l" rtl="0" fontAlgn="ctr"/>
                      <a:r>
                        <a:rPr lang="en-US" sz="1400" b="1" u="none" strike="noStrike" dirty="0">
                          <a:effectLst/>
                        </a:rPr>
                        <a:t>Location Accuracy(%)</a:t>
                      </a:r>
                      <a:endParaRPr lang="en-US" sz="1400" b="1" i="0" u="none" strike="noStrike" dirty="0">
                        <a:solidFill>
                          <a:srgbClr val="FFFFFF"/>
                        </a:solidFill>
                        <a:effectLst/>
                        <a:latin typeface="Arial" panose="020B0604020202020204" pitchFamily="34" charset="0"/>
                      </a:endParaRPr>
                    </a:p>
                  </a:txBody>
                  <a:tcPr marL="9525" marR="9525" marT="9525" marB="0" anchor="ctr">
                    <a:solidFill>
                      <a:schemeClr val="accent6">
                        <a:lumMod val="60000"/>
                        <a:lumOff val="40000"/>
                      </a:schemeClr>
                    </a:solidFill>
                  </a:tcPr>
                </a:tc>
                <a:tc>
                  <a:txBody>
                    <a:bodyPr/>
                    <a:lstStyle/>
                    <a:p>
                      <a:pPr algn="l" rtl="0" fontAlgn="ctr"/>
                      <a:r>
                        <a:rPr lang="en-US" sz="1400" b="1" u="none" strike="noStrike" dirty="0">
                          <a:effectLst/>
                        </a:rPr>
                        <a:t>Over all</a:t>
                      </a:r>
                      <a:endParaRPr lang="en-US" sz="1400" b="1" i="0" u="none" strike="noStrike" dirty="0">
                        <a:solidFill>
                          <a:srgbClr val="FFFFFF"/>
                        </a:solidFill>
                        <a:effectLst/>
                        <a:latin typeface="Arial" panose="020B0604020202020204" pitchFamily="34" charset="0"/>
                      </a:endParaRPr>
                    </a:p>
                  </a:txBody>
                  <a:tcPr marL="9525" marR="9525" marT="9525" marB="0" anchor="ctr">
                    <a:solidFill>
                      <a:schemeClr val="accent6">
                        <a:lumMod val="60000"/>
                        <a:lumOff val="40000"/>
                      </a:schemeClr>
                    </a:solidFill>
                  </a:tcPr>
                </a:tc>
                <a:extLst>
                  <a:ext uri="{0D108BD9-81ED-4DB2-BD59-A6C34878D82A}">
                    <a16:rowId xmlns:a16="http://schemas.microsoft.com/office/drawing/2014/main" val="1115860483"/>
                  </a:ext>
                </a:extLst>
              </a:tr>
              <a:tr h="461189">
                <a:tc>
                  <a:txBody>
                    <a:bodyPr/>
                    <a:lstStyle/>
                    <a:p>
                      <a:pPr algn="l" rtl="0" fontAlgn="ctr"/>
                      <a:r>
                        <a:rPr lang="en-US" sz="1400" u="none" strike="noStrike">
                          <a:effectLst/>
                        </a:rPr>
                        <a:t>IBM WATSON BlueMix</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a:effectLst/>
                        </a:rPr>
                        <a:t>80.12%</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a:effectLst/>
                        </a:rPr>
                        <a:t>61.02%</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a:effectLst/>
                        </a:rPr>
                        <a:t>59.02%</a:t>
                      </a:r>
                      <a:endParaRPr lang="en-US" sz="1400" b="1" i="0" u="none" strike="noStrike">
                        <a:solidFill>
                          <a:srgbClr val="FFFFFF"/>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574452834"/>
                  </a:ext>
                </a:extLst>
              </a:tr>
              <a:tr h="235629">
                <a:tc>
                  <a:txBody>
                    <a:bodyPr/>
                    <a:lstStyle/>
                    <a:p>
                      <a:pPr algn="l" rtl="0" fontAlgn="ctr"/>
                      <a:r>
                        <a:rPr lang="en-US" sz="1400" u="none" strike="noStrike">
                          <a:effectLst/>
                        </a:rPr>
                        <a:t>VOCI</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a:effectLst/>
                        </a:rPr>
                        <a:t>86.10%</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a:effectLst/>
                        </a:rPr>
                        <a:t>45.35%</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a:effectLst/>
                        </a:rPr>
                        <a:t>59.14%</a:t>
                      </a:r>
                      <a:endParaRPr lang="en-US" sz="1400" b="1" i="0" u="none" strike="noStrike">
                        <a:solidFill>
                          <a:srgbClr val="FFFFFF"/>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706155952"/>
                  </a:ext>
                </a:extLst>
              </a:tr>
              <a:tr h="235629">
                <a:tc>
                  <a:txBody>
                    <a:bodyPr/>
                    <a:lstStyle/>
                    <a:p>
                      <a:pPr algn="l" rtl="0" fontAlgn="ctr"/>
                      <a:r>
                        <a:rPr lang="en-US" sz="1400" u="none" strike="noStrike">
                          <a:effectLst/>
                        </a:rPr>
                        <a:t>Mutare</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a:effectLst/>
                        </a:rPr>
                        <a:t>77.05%</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a:effectLst/>
                        </a:rPr>
                        <a:t>42.50%</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a:effectLst/>
                        </a:rPr>
                        <a:t>47.70%</a:t>
                      </a:r>
                      <a:endParaRPr lang="en-US" sz="1400" b="1" i="0" u="none" strike="noStrike">
                        <a:solidFill>
                          <a:srgbClr val="FFFFFF"/>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707499674"/>
                  </a:ext>
                </a:extLst>
              </a:tr>
              <a:tr h="461189">
                <a:tc>
                  <a:txBody>
                    <a:bodyPr/>
                    <a:lstStyle/>
                    <a:p>
                      <a:pPr algn="l" rtl="0" fontAlgn="ctr"/>
                      <a:r>
                        <a:rPr lang="en-US" sz="1400" u="none" strike="noStrike">
                          <a:effectLst/>
                        </a:rPr>
                        <a:t>Google Speeh API</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a:effectLst/>
                        </a:rPr>
                        <a:t>93.75</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a:effectLst/>
                        </a:rPr>
                        <a:t>65.06</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dirty="0">
                          <a:effectLst/>
                        </a:rPr>
                        <a:t>67.37</a:t>
                      </a:r>
                      <a:endParaRPr lang="en-US" sz="1400" b="1" i="0" u="none" strike="noStrike" dirty="0">
                        <a:solidFill>
                          <a:srgbClr val="FFFFFF"/>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23270421"/>
                  </a:ext>
                </a:extLst>
              </a:tr>
            </a:tbl>
          </a:graphicData>
        </a:graphic>
      </p:graphicFrame>
      <p:sp>
        <p:nvSpPr>
          <p:cNvPr id="4" name="Rectangle 3"/>
          <p:cNvSpPr/>
          <p:nvPr/>
        </p:nvSpPr>
        <p:spPr>
          <a:xfrm>
            <a:off x="486028" y="1073838"/>
            <a:ext cx="3957237" cy="369332"/>
          </a:xfrm>
          <a:prstGeom prst="rect">
            <a:avLst/>
          </a:prstGeom>
        </p:spPr>
        <p:txBody>
          <a:bodyPr wrap="none">
            <a:spAutoFit/>
          </a:bodyPr>
          <a:lstStyle/>
          <a:p>
            <a:r>
              <a:rPr lang="en-US" b="1" dirty="0">
                <a:solidFill>
                  <a:schemeClr val="tx2"/>
                </a:solidFill>
                <a:latin typeface="Calibri" panose="020F0502020204030204" pitchFamily="34" charset="0"/>
                <a:ea typeface="Calibri" panose="020F0502020204030204" pitchFamily="34" charset="0"/>
              </a:rPr>
              <a:t>Test 1: Sampled 10 Audio vs All vendors</a:t>
            </a:r>
          </a:p>
        </p:txBody>
      </p:sp>
      <p:sp>
        <p:nvSpPr>
          <p:cNvPr id="5" name="Rectangle 4"/>
          <p:cNvSpPr/>
          <p:nvPr/>
        </p:nvSpPr>
        <p:spPr>
          <a:xfrm>
            <a:off x="486028" y="3742711"/>
            <a:ext cx="3980833" cy="369332"/>
          </a:xfrm>
          <a:prstGeom prst="rect">
            <a:avLst/>
          </a:prstGeom>
        </p:spPr>
        <p:txBody>
          <a:bodyPr wrap="none">
            <a:spAutoFit/>
          </a:bodyPr>
          <a:lstStyle/>
          <a:p>
            <a:r>
              <a:rPr lang="en-US" b="1" dirty="0">
                <a:solidFill>
                  <a:schemeClr val="tx2"/>
                </a:solidFill>
                <a:latin typeface="Calibri" panose="020F0502020204030204" pitchFamily="34" charset="0"/>
                <a:ea typeface="Calibri" panose="020F0502020204030204" pitchFamily="34" charset="0"/>
              </a:rPr>
              <a:t>Test 2: Sampled 1000 Audio files -- VOCI</a:t>
            </a:r>
          </a:p>
        </p:txBody>
      </p:sp>
      <p:graphicFrame>
        <p:nvGraphicFramePr>
          <p:cNvPr id="6" name="Table 5"/>
          <p:cNvGraphicFramePr>
            <a:graphicFrameLocks noGrp="1"/>
          </p:cNvGraphicFramePr>
          <p:nvPr>
            <p:extLst>
              <p:ext uri="{D42A27DB-BD31-4B8C-83A1-F6EECF244321}">
                <p14:modId xmlns:p14="http://schemas.microsoft.com/office/powerpoint/2010/main" val="1240175089"/>
              </p:ext>
            </p:extLst>
          </p:nvPr>
        </p:nvGraphicFramePr>
        <p:xfrm>
          <a:off x="589663" y="4420440"/>
          <a:ext cx="5194448" cy="1450680"/>
        </p:xfrm>
        <a:graphic>
          <a:graphicData uri="http://schemas.openxmlformats.org/drawingml/2006/table">
            <a:tbl>
              <a:tblPr firstRow="1" bandRow="1">
                <a:tableStyleId>{5C22544A-7EE6-4342-B048-85BDC9FD1C3A}</a:tableStyleId>
              </a:tblPr>
              <a:tblGrid>
                <a:gridCol w="1388306">
                  <a:extLst>
                    <a:ext uri="{9D8B030D-6E8A-4147-A177-3AD203B41FA5}">
                      <a16:colId xmlns:a16="http://schemas.microsoft.com/office/drawing/2014/main" val="126005701"/>
                    </a:ext>
                  </a:extLst>
                </a:gridCol>
                <a:gridCol w="1372707">
                  <a:extLst>
                    <a:ext uri="{9D8B030D-6E8A-4147-A177-3AD203B41FA5}">
                      <a16:colId xmlns:a16="http://schemas.microsoft.com/office/drawing/2014/main" val="2710243327"/>
                    </a:ext>
                  </a:extLst>
                </a:gridCol>
                <a:gridCol w="1684686">
                  <a:extLst>
                    <a:ext uri="{9D8B030D-6E8A-4147-A177-3AD203B41FA5}">
                      <a16:colId xmlns:a16="http://schemas.microsoft.com/office/drawing/2014/main" val="942427252"/>
                    </a:ext>
                  </a:extLst>
                </a:gridCol>
                <a:gridCol w="748749">
                  <a:extLst>
                    <a:ext uri="{9D8B030D-6E8A-4147-A177-3AD203B41FA5}">
                      <a16:colId xmlns:a16="http://schemas.microsoft.com/office/drawing/2014/main" val="878628201"/>
                    </a:ext>
                  </a:extLst>
                </a:gridCol>
              </a:tblGrid>
              <a:tr h="483560">
                <a:tc>
                  <a:txBody>
                    <a:bodyPr/>
                    <a:lstStyle/>
                    <a:p>
                      <a:pPr marL="0" algn="l" defTabSz="914400" rtl="0" eaLnBrk="1" fontAlgn="ctr" latinLnBrk="0" hangingPunct="1"/>
                      <a:r>
                        <a:rPr lang="en-US" sz="1400" b="1" u="none" strike="noStrike" kern="1200" dirty="0">
                          <a:solidFill>
                            <a:schemeClr val="tx1"/>
                          </a:solidFill>
                          <a:effectLst/>
                          <a:latin typeface="+mn-lt"/>
                          <a:ea typeface="+mn-ea"/>
                          <a:cs typeface="+mn-cs"/>
                        </a:rPr>
                        <a:t>Vendor</a:t>
                      </a:r>
                    </a:p>
                  </a:txBody>
                  <a:tcPr marL="9525" marR="9525" marT="9525" marB="0" anchor="ctr">
                    <a:solidFill>
                      <a:schemeClr val="accent6">
                        <a:lumMod val="60000"/>
                        <a:lumOff val="40000"/>
                      </a:schemeClr>
                    </a:solidFill>
                  </a:tcPr>
                </a:tc>
                <a:tc>
                  <a:txBody>
                    <a:bodyPr/>
                    <a:lstStyle/>
                    <a:p>
                      <a:pPr marL="0" algn="l" defTabSz="914400" rtl="0" eaLnBrk="1" fontAlgn="ctr" latinLnBrk="0" hangingPunct="1"/>
                      <a:r>
                        <a:rPr lang="en-US" sz="1400" b="1" u="none" strike="noStrike" kern="1200" dirty="0">
                          <a:solidFill>
                            <a:schemeClr val="tx1"/>
                          </a:solidFill>
                          <a:effectLst/>
                          <a:latin typeface="+mn-lt"/>
                          <a:ea typeface="+mn-ea"/>
                          <a:cs typeface="+mn-cs"/>
                        </a:rPr>
                        <a:t>Date Accuracy(%)</a:t>
                      </a:r>
                    </a:p>
                  </a:txBody>
                  <a:tcPr marL="9525" marR="9525" marT="9525" marB="0" anchor="ctr">
                    <a:solidFill>
                      <a:schemeClr val="accent6">
                        <a:lumMod val="60000"/>
                        <a:lumOff val="40000"/>
                      </a:schemeClr>
                    </a:solidFill>
                  </a:tcPr>
                </a:tc>
                <a:tc>
                  <a:txBody>
                    <a:bodyPr/>
                    <a:lstStyle/>
                    <a:p>
                      <a:pPr marL="0" algn="l" defTabSz="914400" rtl="0" eaLnBrk="1" fontAlgn="ctr" latinLnBrk="0" hangingPunct="1"/>
                      <a:r>
                        <a:rPr lang="en-US" sz="1400" b="1" u="none" strike="noStrike" kern="1200" dirty="0">
                          <a:solidFill>
                            <a:schemeClr val="tx1"/>
                          </a:solidFill>
                          <a:effectLst/>
                          <a:latin typeface="+mn-lt"/>
                          <a:ea typeface="+mn-ea"/>
                          <a:cs typeface="+mn-cs"/>
                        </a:rPr>
                        <a:t>Location Accuracy(%)</a:t>
                      </a:r>
                    </a:p>
                  </a:txBody>
                  <a:tcPr marL="9525" marR="9525" marT="9525" marB="0" anchor="ctr">
                    <a:solidFill>
                      <a:schemeClr val="accent6">
                        <a:lumMod val="60000"/>
                        <a:lumOff val="40000"/>
                      </a:schemeClr>
                    </a:solidFill>
                  </a:tcPr>
                </a:tc>
                <a:tc>
                  <a:txBody>
                    <a:bodyPr/>
                    <a:lstStyle/>
                    <a:p>
                      <a:pPr marL="0" algn="l" defTabSz="914400" rtl="0" eaLnBrk="1" fontAlgn="ctr" latinLnBrk="0" hangingPunct="1"/>
                      <a:r>
                        <a:rPr lang="en-US" sz="1400" b="1" u="none" strike="noStrike" kern="1200" dirty="0">
                          <a:solidFill>
                            <a:schemeClr val="tx1"/>
                          </a:solidFill>
                          <a:effectLst/>
                          <a:latin typeface="+mn-lt"/>
                          <a:ea typeface="+mn-ea"/>
                          <a:cs typeface="+mn-cs"/>
                        </a:rPr>
                        <a:t>Over all</a:t>
                      </a:r>
                    </a:p>
                  </a:txBody>
                  <a:tcPr marL="9525" marR="9525" marT="9525" marB="0" anchor="ctr">
                    <a:solidFill>
                      <a:schemeClr val="accent6">
                        <a:lumMod val="60000"/>
                        <a:lumOff val="40000"/>
                      </a:schemeClr>
                    </a:solidFill>
                  </a:tcPr>
                </a:tc>
                <a:extLst>
                  <a:ext uri="{0D108BD9-81ED-4DB2-BD59-A6C34878D82A}">
                    <a16:rowId xmlns:a16="http://schemas.microsoft.com/office/drawing/2014/main" val="2110381205"/>
                  </a:ext>
                </a:extLst>
              </a:tr>
              <a:tr h="483560">
                <a:tc>
                  <a:txBody>
                    <a:bodyPr/>
                    <a:lstStyle/>
                    <a:p>
                      <a:pPr algn="l" rtl="0" fontAlgn="ctr"/>
                      <a:r>
                        <a:rPr lang="en-US" sz="1400" u="none" strike="noStrike">
                          <a:effectLst/>
                        </a:rPr>
                        <a:t>.WAV file</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a:effectLst/>
                        </a:rPr>
                        <a:t>83.27%</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dirty="0">
                          <a:effectLst/>
                        </a:rPr>
                        <a:t>63.57%</a:t>
                      </a:r>
                      <a:endParaRPr lang="en-US" sz="1400" b="1" i="0" u="none" strike="noStrike" dirty="0">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dirty="0">
                          <a:effectLst/>
                        </a:rPr>
                        <a:t>69.17%</a:t>
                      </a:r>
                      <a:endParaRPr lang="en-US" sz="1400" b="1" i="0" u="none" strike="noStrike" dirty="0">
                        <a:solidFill>
                          <a:srgbClr val="FFFFFF"/>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705630738"/>
                  </a:ext>
                </a:extLst>
              </a:tr>
              <a:tr h="483560">
                <a:tc>
                  <a:txBody>
                    <a:bodyPr/>
                    <a:lstStyle/>
                    <a:p>
                      <a:pPr algn="l" rtl="0" fontAlgn="ctr"/>
                      <a:r>
                        <a:rPr lang="en-US" sz="1400" u="none" strike="noStrike">
                          <a:effectLst/>
                        </a:rPr>
                        <a:t>Callcopy .CSA file</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dirty="0">
                          <a:effectLst/>
                        </a:rPr>
                        <a:t>85.70%</a:t>
                      </a:r>
                      <a:endParaRPr lang="en-US" sz="1400" b="1" i="0" u="none" strike="noStrike" dirty="0">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a:effectLst/>
                        </a:rPr>
                        <a:t>62.35%</a:t>
                      </a:r>
                      <a:endParaRPr lang="en-US" sz="1400" b="1" i="0" u="none" strike="noStrike">
                        <a:solidFill>
                          <a:srgbClr val="FFFFFF"/>
                        </a:solidFill>
                        <a:effectLst/>
                        <a:latin typeface="Arial" panose="020B0604020202020204" pitchFamily="34" charset="0"/>
                      </a:endParaRPr>
                    </a:p>
                  </a:txBody>
                  <a:tcPr marL="9525" marR="9525" marT="9525" marB="0" anchor="ctr"/>
                </a:tc>
                <a:tc>
                  <a:txBody>
                    <a:bodyPr/>
                    <a:lstStyle/>
                    <a:p>
                      <a:pPr algn="l" rtl="0" fontAlgn="ctr"/>
                      <a:r>
                        <a:rPr lang="en-US" sz="1400" u="none" strike="noStrike" dirty="0">
                          <a:effectLst/>
                        </a:rPr>
                        <a:t>68.84%</a:t>
                      </a:r>
                      <a:endParaRPr lang="en-US" sz="1400" b="1" i="0" u="none" strike="noStrike" dirty="0">
                        <a:solidFill>
                          <a:srgbClr val="FFFFFF"/>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52202816"/>
                  </a:ext>
                </a:extLst>
              </a:tr>
            </a:tbl>
          </a:graphicData>
        </a:graphic>
      </p:graphicFrame>
      <p:graphicFrame>
        <p:nvGraphicFramePr>
          <p:cNvPr id="8" name="Content Placeholder 5"/>
          <p:cNvGraphicFramePr>
            <a:graphicFrameLocks/>
          </p:cNvGraphicFramePr>
          <p:nvPr>
            <p:extLst>
              <p:ext uri="{D42A27DB-BD31-4B8C-83A1-F6EECF244321}">
                <p14:modId xmlns:p14="http://schemas.microsoft.com/office/powerpoint/2010/main" val="771873166"/>
              </p:ext>
            </p:extLst>
          </p:nvPr>
        </p:nvGraphicFramePr>
        <p:xfrm>
          <a:off x="6344056" y="1526878"/>
          <a:ext cx="5348455" cy="28935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3142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7</a:t>
            </a:fld>
            <a:endParaRPr lang="en-US" dirty="0"/>
          </a:p>
        </p:txBody>
      </p:sp>
      <p:sp>
        <p:nvSpPr>
          <p:cNvPr id="3" name="Title 2"/>
          <p:cNvSpPr>
            <a:spLocks noGrp="1"/>
          </p:cNvSpPr>
          <p:nvPr>
            <p:ph type="title"/>
          </p:nvPr>
        </p:nvSpPr>
        <p:spPr/>
        <p:txBody>
          <a:bodyPr/>
          <a:lstStyle/>
          <a:p>
            <a:r>
              <a:rPr lang="en-US" dirty="0"/>
              <a:t>Turndown Voice to Text- Recommendation Details</a:t>
            </a:r>
          </a:p>
        </p:txBody>
      </p:sp>
      <p:sp>
        <p:nvSpPr>
          <p:cNvPr id="4" name="TextBox 3"/>
          <p:cNvSpPr txBox="1"/>
          <p:nvPr/>
        </p:nvSpPr>
        <p:spPr>
          <a:xfrm>
            <a:off x="631718" y="857486"/>
            <a:ext cx="8224090" cy="5447645"/>
          </a:xfrm>
          <a:prstGeom prst="rect">
            <a:avLst/>
          </a:prstGeom>
          <a:noFill/>
        </p:spPr>
        <p:txBody>
          <a:bodyPr wrap="square" rtlCol="0">
            <a:spAutoFit/>
          </a:bodyPr>
          <a:lstStyle/>
          <a:p>
            <a:pPr marL="226631" indent="-171450">
              <a:buFont typeface="Arial" panose="020B0604020202020204" pitchFamily="34" charset="0"/>
              <a:buChar char="•"/>
            </a:pPr>
            <a:r>
              <a:rPr lang="en-US" sz="1200" dirty="0">
                <a:solidFill>
                  <a:schemeClr val="tx2"/>
                </a:solidFill>
              </a:rPr>
              <a:t>Accuracy percent does not meet expectations in order to be successful </a:t>
            </a:r>
          </a:p>
          <a:p>
            <a:pPr marL="55181" indent="0">
              <a:buNone/>
            </a:pPr>
            <a:endParaRPr lang="en-US" sz="1200" dirty="0">
              <a:solidFill>
                <a:schemeClr val="tx2"/>
              </a:solidFill>
            </a:endParaRPr>
          </a:p>
          <a:p>
            <a:pPr marL="226631" indent="-171450">
              <a:buFont typeface="Arial" panose="020B0604020202020204" pitchFamily="34" charset="0"/>
              <a:buChar char="•"/>
            </a:pPr>
            <a:r>
              <a:rPr lang="en-US" sz="1200" dirty="0">
                <a:solidFill>
                  <a:schemeClr val="tx2"/>
                </a:solidFill>
              </a:rPr>
              <a:t>Volume of success does not outweigh the cost</a:t>
            </a:r>
          </a:p>
          <a:p>
            <a:pPr marL="739775" indent="-277813">
              <a:buFont typeface="Arial" panose="020B0604020202020204" pitchFamily="34" charset="0"/>
              <a:buChar char="•"/>
            </a:pPr>
            <a:r>
              <a:rPr lang="en-US" sz="1200" dirty="0">
                <a:solidFill>
                  <a:schemeClr val="tx2"/>
                </a:solidFill>
              </a:rPr>
              <a:t>Minimal voice capacity requests</a:t>
            </a:r>
          </a:p>
          <a:p>
            <a:pPr marL="739775" indent="-277813">
              <a:buFont typeface="Arial" panose="020B0604020202020204" pitchFamily="34" charset="0"/>
              <a:buChar char="•"/>
            </a:pPr>
            <a:r>
              <a:rPr lang="en-US" sz="1200" dirty="0">
                <a:solidFill>
                  <a:schemeClr val="tx2"/>
                </a:solidFill>
              </a:rPr>
              <a:t>Minimal voice capacity request turndowns</a:t>
            </a:r>
          </a:p>
          <a:p>
            <a:pPr marL="739775" indent="-277813">
              <a:buFont typeface="Arial" panose="020B0604020202020204" pitchFamily="34" charset="0"/>
              <a:buChar char="•"/>
            </a:pPr>
            <a:r>
              <a:rPr lang="en-US" sz="1200" dirty="0">
                <a:solidFill>
                  <a:schemeClr val="tx2"/>
                </a:solidFill>
              </a:rPr>
              <a:t>Nature of data conversational</a:t>
            </a:r>
          </a:p>
          <a:p>
            <a:pPr marL="739775" indent="-277813">
              <a:buFont typeface="Arial" panose="020B0604020202020204" pitchFamily="34" charset="0"/>
              <a:buChar char="•"/>
            </a:pPr>
            <a:r>
              <a:rPr lang="en-US" sz="1200" dirty="0">
                <a:solidFill>
                  <a:schemeClr val="tx2"/>
                </a:solidFill>
              </a:rPr>
              <a:t>Large variety of accents, pronunciations, voice pitch, etc.</a:t>
            </a:r>
          </a:p>
          <a:p>
            <a:pPr lvl="1"/>
            <a:endParaRPr lang="en-US" sz="1200" dirty="0">
              <a:solidFill>
                <a:schemeClr val="tx2"/>
              </a:solidFill>
            </a:endParaRPr>
          </a:p>
          <a:p>
            <a:pPr marL="285750" indent="-285750">
              <a:buFont typeface="Arial" panose="020B0604020202020204" pitchFamily="34" charset="0"/>
              <a:buChar char="•"/>
            </a:pPr>
            <a:r>
              <a:rPr lang="en-US" sz="1200" dirty="0">
                <a:solidFill>
                  <a:schemeClr val="tx2"/>
                </a:solidFill>
              </a:rPr>
              <a:t>Voice to Text conversion accuracy improvements:</a:t>
            </a:r>
          </a:p>
          <a:p>
            <a:pPr marL="742950" lvl="1" indent="-285750">
              <a:buFont typeface="Arial" panose="020B0604020202020204" pitchFamily="34" charset="0"/>
              <a:buChar char="•"/>
            </a:pPr>
            <a:r>
              <a:rPr lang="en-US" sz="1200" dirty="0">
                <a:solidFill>
                  <a:schemeClr val="tx2"/>
                </a:solidFill>
              </a:rPr>
              <a:t>Customization – Substitution (Words/locations)</a:t>
            </a:r>
          </a:p>
          <a:p>
            <a:pPr marL="742950" lvl="1" indent="-285750">
              <a:buFont typeface="Arial" panose="020B0604020202020204" pitchFamily="34" charset="0"/>
              <a:buChar char="•"/>
            </a:pPr>
            <a:r>
              <a:rPr lang="en-US" sz="1200" dirty="0">
                <a:solidFill>
                  <a:schemeClr val="tx2"/>
                </a:solidFill>
              </a:rPr>
              <a:t>Acoustic    $25,000 (Voci)</a:t>
            </a:r>
          </a:p>
          <a:p>
            <a:pPr marL="742950" lvl="1" indent="-285750">
              <a:buFont typeface="Arial" panose="020B0604020202020204" pitchFamily="34" charset="0"/>
              <a:buChar char="•"/>
            </a:pPr>
            <a:r>
              <a:rPr lang="en-US" sz="1200" dirty="0">
                <a:solidFill>
                  <a:schemeClr val="tx2"/>
                </a:solidFill>
              </a:rPr>
              <a:t>IBM will customize; cost TBD</a:t>
            </a:r>
          </a:p>
          <a:p>
            <a:pPr marL="742950" lvl="1" indent="-285750">
              <a:buFont typeface="Arial" panose="020B0604020202020204" pitchFamily="34" charset="0"/>
              <a:buChar char="•"/>
            </a:pPr>
            <a:r>
              <a:rPr lang="en-US" sz="1200" dirty="0">
                <a:solidFill>
                  <a:schemeClr val="tx2"/>
                </a:solidFill>
              </a:rPr>
              <a:t>Microsoft TBD</a:t>
            </a:r>
          </a:p>
          <a:p>
            <a:pPr marL="742950" lvl="1" indent="-285750">
              <a:buFont typeface="Arial" panose="020B0604020202020204" pitchFamily="34" charset="0"/>
              <a:buChar char="•"/>
            </a:pPr>
            <a:endParaRPr lang="en-US" sz="1200" dirty="0">
              <a:solidFill>
                <a:schemeClr val="tx2"/>
              </a:solidFill>
            </a:endParaRPr>
          </a:p>
          <a:p>
            <a:pPr marL="285750" indent="-285750">
              <a:buFont typeface="Arial" panose="020B0604020202020204" pitchFamily="34" charset="0"/>
              <a:buChar char="•"/>
            </a:pPr>
            <a:r>
              <a:rPr lang="en-US" sz="1200" dirty="0">
                <a:solidFill>
                  <a:schemeClr val="tx2"/>
                </a:solidFill>
              </a:rPr>
              <a:t>Capturing Recordings for all CSRs:</a:t>
            </a:r>
          </a:p>
          <a:p>
            <a:pPr marL="742950" lvl="1" indent="-285750">
              <a:buFont typeface="Arial" panose="020B0604020202020204" pitchFamily="34" charset="0"/>
              <a:buChar char="•"/>
            </a:pPr>
            <a:r>
              <a:rPr lang="en-US" sz="1200" dirty="0">
                <a:solidFill>
                  <a:schemeClr val="tx2"/>
                </a:solidFill>
              </a:rPr>
              <a:t>425 CSRs</a:t>
            </a:r>
          </a:p>
          <a:p>
            <a:pPr marL="742950" lvl="1" indent="-285750">
              <a:buFont typeface="Arial" panose="020B0604020202020204" pitchFamily="34" charset="0"/>
              <a:buChar char="•"/>
            </a:pPr>
            <a:r>
              <a:rPr lang="en-US" sz="1200" dirty="0">
                <a:solidFill>
                  <a:schemeClr val="tx2"/>
                </a:solidFill>
              </a:rPr>
              <a:t>100 recordings at any given time.</a:t>
            </a:r>
          </a:p>
          <a:p>
            <a:pPr marL="742950" lvl="1" indent="-285750">
              <a:buFont typeface="Arial" panose="020B0604020202020204" pitchFamily="34" charset="0"/>
              <a:buChar char="•"/>
            </a:pPr>
            <a:r>
              <a:rPr lang="en-US" sz="1200" dirty="0">
                <a:solidFill>
                  <a:schemeClr val="tx2"/>
                </a:solidFill>
              </a:rPr>
              <a:t>Additional Channel costs, etc. $196,000</a:t>
            </a:r>
          </a:p>
          <a:p>
            <a:pPr marL="285750" indent="-285750">
              <a:buFont typeface="Arial" panose="020B0604020202020204" pitchFamily="34" charset="0"/>
              <a:buChar char="•"/>
            </a:pPr>
            <a:endParaRPr lang="en-US" sz="1200" dirty="0">
              <a:solidFill>
                <a:schemeClr val="tx2"/>
              </a:solidFill>
            </a:endParaRPr>
          </a:p>
          <a:p>
            <a:pPr marL="285750" indent="-285750">
              <a:buFont typeface="Arial" panose="020B0604020202020204" pitchFamily="34" charset="0"/>
              <a:buChar char="•"/>
            </a:pPr>
            <a:r>
              <a:rPr lang="en-US" sz="1200" dirty="0">
                <a:solidFill>
                  <a:schemeClr val="tx2"/>
                </a:solidFill>
              </a:rPr>
              <a:t>Quality recordings Improvement to VoIP recording:</a:t>
            </a:r>
          </a:p>
          <a:p>
            <a:pPr marL="742950" lvl="1" indent="-285750">
              <a:buFont typeface="Arial" panose="020B0604020202020204" pitchFamily="34" charset="0"/>
              <a:buChar char="•"/>
            </a:pPr>
            <a:r>
              <a:rPr lang="en-US" sz="1200" dirty="0">
                <a:solidFill>
                  <a:schemeClr val="tx2"/>
                </a:solidFill>
              </a:rPr>
              <a:t>Dual channel (stereo) high quality recordings</a:t>
            </a:r>
          </a:p>
          <a:p>
            <a:pPr marL="742950" lvl="1" indent="-285750">
              <a:buFont typeface="Arial" panose="020B0604020202020204" pitchFamily="34" charset="0"/>
              <a:buChar char="•"/>
            </a:pPr>
            <a:r>
              <a:rPr lang="en-US" sz="1200" dirty="0">
                <a:solidFill>
                  <a:schemeClr val="tx2"/>
                </a:solidFill>
              </a:rPr>
              <a:t>New Telephones</a:t>
            </a:r>
          </a:p>
          <a:p>
            <a:pPr marL="742950" lvl="1" indent="-285750">
              <a:buFont typeface="Arial" panose="020B0604020202020204" pitchFamily="34" charset="0"/>
              <a:buChar char="•"/>
            </a:pPr>
            <a:r>
              <a:rPr lang="en-US" sz="1200" dirty="0">
                <a:solidFill>
                  <a:schemeClr val="tx2"/>
                </a:solidFill>
              </a:rPr>
              <a:t>New Systems</a:t>
            </a:r>
          </a:p>
          <a:p>
            <a:pPr marL="742950" lvl="1" indent="-285750">
              <a:buFont typeface="Arial" panose="020B0604020202020204" pitchFamily="34" charset="0"/>
              <a:buChar char="•"/>
            </a:pPr>
            <a:r>
              <a:rPr lang="en-US" sz="1200" dirty="0">
                <a:solidFill>
                  <a:schemeClr val="tx2"/>
                </a:solidFill>
              </a:rPr>
              <a:t>New switches</a:t>
            </a:r>
          </a:p>
          <a:p>
            <a:pPr marL="742950" lvl="1" indent="-285750">
              <a:buFont typeface="Arial" panose="020B0604020202020204" pitchFamily="34" charset="0"/>
              <a:buChar char="•"/>
            </a:pPr>
            <a:r>
              <a:rPr lang="en-US" sz="1200" dirty="0">
                <a:solidFill>
                  <a:schemeClr val="tx2"/>
                </a:solidFill>
              </a:rPr>
              <a:t>Approximate costs = $1,000,000</a:t>
            </a:r>
          </a:p>
          <a:p>
            <a:pPr marL="742950" lvl="1" indent="-285750">
              <a:buFont typeface="Arial" panose="020B0604020202020204" pitchFamily="34" charset="0"/>
              <a:buChar char="•"/>
            </a:pPr>
            <a:endParaRPr lang="en-US" sz="1200" dirty="0">
              <a:solidFill>
                <a:schemeClr val="tx2"/>
              </a:solidFill>
            </a:endParaRPr>
          </a:p>
          <a:p>
            <a:pPr marL="285750" indent="-285750">
              <a:buFont typeface="Arial" panose="020B0604020202020204" pitchFamily="34" charset="0"/>
              <a:buChar char="•"/>
            </a:pPr>
            <a:r>
              <a:rPr lang="en-US" sz="1200" dirty="0">
                <a:solidFill>
                  <a:schemeClr val="tx2"/>
                </a:solidFill>
              </a:rPr>
              <a:t>Restriction:</a:t>
            </a:r>
          </a:p>
          <a:p>
            <a:pPr marL="742950" lvl="1" indent="-285750">
              <a:buFont typeface="Arial" panose="020B0604020202020204" pitchFamily="34" charset="0"/>
              <a:buChar char="•"/>
            </a:pPr>
            <a:r>
              <a:rPr lang="en-US" sz="1200" dirty="0">
                <a:solidFill>
                  <a:schemeClr val="tx2"/>
                </a:solidFill>
              </a:rPr>
              <a:t>Two Party authorization laws restrict calls from 12 states and Canada. </a:t>
            </a:r>
          </a:p>
        </p:txBody>
      </p:sp>
      <p:sp>
        <p:nvSpPr>
          <p:cNvPr id="5" name="Rectangle 4"/>
          <p:cNvSpPr/>
          <p:nvPr/>
        </p:nvSpPr>
        <p:spPr>
          <a:xfrm>
            <a:off x="9352536" y="1165172"/>
            <a:ext cx="2339975" cy="1638186"/>
          </a:xfrm>
          <a:prstGeom prst="rect">
            <a:avLst/>
          </a:prstGeom>
          <a:ln>
            <a:headEnd type="oval" w="sm" len="sm"/>
            <a:tailEnd type="oval" w="sm" len="s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solidFill>
                  <a:schemeClr val="accent6">
                    <a:lumMod val="50000"/>
                  </a:schemeClr>
                </a:solidFill>
                <a:cs typeface="Arial" pitchFamily="34" charset="0"/>
              </a:rPr>
              <a:t>Assuming the number of voice turndowns has not increased since Aug 2015 and no significant improvement in voice conversion accuracy, leads to the conclusion that the value does not outweigh the cost to further pursue turndowns via voice.  </a:t>
            </a:r>
          </a:p>
        </p:txBody>
      </p:sp>
    </p:spTree>
    <p:extLst>
      <p:ext uri="{BB962C8B-B14F-4D97-AF65-F5344CB8AC3E}">
        <p14:creationId xmlns:p14="http://schemas.microsoft.com/office/powerpoint/2010/main" val="2166007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These are the challenges that the Analysis team faced</a:t>
            </a:r>
          </a:p>
        </p:txBody>
      </p:sp>
      <p:sp>
        <p:nvSpPr>
          <p:cNvPr id="3" name="Rectangle 2"/>
          <p:cNvSpPr/>
          <p:nvPr/>
        </p:nvSpPr>
        <p:spPr>
          <a:xfrm>
            <a:off x="651513" y="1066729"/>
            <a:ext cx="10552376" cy="2585323"/>
          </a:xfrm>
          <a:prstGeom prst="rect">
            <a:avLst/>
          </a:prstGeom>
        </p:spPr>
        <p:txBody>
          <a:bodyPr wrap="square">
            <a:spAutoFit/>
          </a:bodyPr>
          <a:lstStyle/>
          <a:p>
            <a:pPr marL="285750" indent="-285750">
              <a:buFont typeface="Arial" panose="020B0604020202020204" pitchFamily="34" charset="0"/>
              <a:buChar char="•"/>
            </a:pPr>
            <a:r>
              <a:rPr lang="en-US" b="1" dirty="0">
                <a:solidFill>
                  <a:schemeClr val="tx2"/>
                </a:solidFill>
              </a:rPr>
              <a:t>Distinguishing words</a:t>
            </a:r>
            <a:r>
              <a:rPr lang="en-US" dirty="0">
                <a:solidFill>
                  <a:schemeClr val="tx2"/>
                </a:solidFill>
              </a:rPr>
              <a:t> like “there” “their” or “be” and “bee”. </a:t>
            </a:r>
          </a:p>
          <a:p>
            <a:endParaRPr lang="en-US" dirty="0">
              <a:solidFill>
                <a:schemeClr val="tx2"/>
              </a:solidFill>
            </a:endParaRPr>
          </a:p>
          <a:p>
            <a:pPr marL="285750" indent="-285750">
              <a:buFont typeface="Arial" panose="020B0604020202020204" pitchFamily="34" charset="0"/>
              <a:buChar char="•"/>
            </a:pPr>
            <a:r>
              <a:rPr lang="en-US" dirty="0">
                <a:solidFill>
                  <a:schemeClr val="tx2"/>
                </a:solidFill>
              </a:rPr>
              <a:t>Simultaneous speeches from multiple users</a:t>
            </a: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b="1" dirty="0">
                <a:solidFill>
                  <a:schemeClr val="tx2"/>
                </a:solidFill>
              </a:rPr>
              <a:t>Noise factor</a:t>
            </a:r>
          </a:p>
          <a:p>
            <a:pPr marL="285750" indent="-285750">
              <a:buFont typeface="Arial" panose="020B0604020202020204" pitchFamily="34" charset="0"/>
              <a:buChar char="•"/>
            </a:pPr>
            <a:endParaRPr lang="en-US" b="1" dirty="0">
              <a:solidFill>
                <a:schemeClr val="tx2"/>
              </a:solidFill>
            </a:endParaRPr>
          </a:p>
          <a:p>
            <a:pPr marL="285750" indent="-285750">
              <a:buFont typeface="Arial" panose="020B0604020202020204" pitchFamily="34" charset="0"/>
              <a:buChar char="•"/>
            </a:pPr>
            <a:r>
              <a:rPr lang="en-US" b="1" dirty="0">
                <a:solidFill>
                  <a:schemeClr val="tx2"/>
                </a:solidFill>
              </a:rPr>
              <a:t>Quality</a:t>
            </a:r>
            <a:r>
              <a:rPr lang="en-US" dirty="0">
                <a:solidFill>
                  <a:schemeClr val="tx2"/>
                </a:solidFill>
              </a:rPr>
              <a:t> of the voice recordings.</a:t>
            </a: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dirty="0">
                <a:solidFill>
                  <a:schemeClr val="tx2"/>
                </a:solidFill>
              </a:rPr>
              <a:t>Dual channel is good for Client / Agent </a:t>
            </a:r>
            <a:r>
              <a:rPr lang="en-US" dirty="0" err="1">
                <a:solidFill>
                  <a:schemeClr val="tx2"/>
                </a:solidFill>
              </a:rPr>
              <a:t>diarization</a:t>
            </a:r>
            <a:r>
              <a:rPr lang="en-US" dirty="0">
                <a:solidFill>
                  <a:schemeClr val="tx2"/>
                </a:solidFill>
              </a:rPr>
              <a:t>. </a:t>
            </a:r>
          </a:p>
        </p:txBody>
      </p:sp>
      <p:sp>
        <p:nvSpPr>
          <p:cNvPr id="4" name="Rectangle 3"/>
          <p:cNvSpPr/>
          <p:nvPr/>
        </p:nvSpPr>
        <p:spPr>
          <a:xfrm>
            <a:off x="405861" y="3781261"/>
            <a:ext cx="7646757" cy="438582"/>
          </a:xfrm>
          <a:prstGeom prst="rect">
            <a:avLst/>
          </a:prstGeom>
        </p:spPr>
        <p:txBody>
          <a:bodyPr vert="horz" lIns="91440" tIns="45720" rIns="91440" bIns="45720" rtlCol="0" anchor="ctr">
            <a:normAutofit fontScale="85000" lnSpcReduction="10000"/>
          </a:bodyPr>
          <a:lstStyle/>
          <a:p>
            <a:pPr>
              <a:lnSpc>
                <a:spcPct val="90000"/>
              </a:lnSpc>
              <a:spcBef>
                <a:spcPct val="0"/>
              </a:spcBef>
            </a:pPr>
            <a:r>
              <a:rPr lang="en-US" sz="2900" dirty="0">
                <a:solidFill>
                  <a:srgbClr val="0099CC"/>
                </a:solidFill>
                <a:latin typeface="Calibri" panose="020F0502020204030204" pitchFamily="34" charset="0"/>
                <a:ea typeface="+mj-ea"/>
                <a:cs typeface="+mj-cs"/>
              </a:rPr>
              <a:t>Here is the industry future scope for increasing accuracy</a:t>
            </a:r>
            <a:r>
              <a:rPr lang="en-US" sz="2500" dirty="0">
                <a:solidFill>
                  <a:srgbClr val="0099CC"/>
                </a:solidFill>
                <a:latin typeface="Calibri" panose="020F0502020204030204" pitchFamily="34" charset="0"/>
                <a:ea typeface="+mj-ea"/>
                <a:cs typeface="+mj-cs"/>
              </a:rPr>
              <a:t> </a:t>
            </a:r>
          </a:p>
        </p:txBody>
      </p:sp>
      <p:sp>
        <p:nvSpPr>
          <p:cNvPr id="5" name="Rectangle 4"/>
          <p:cNvSpPr/>
          <p:nvPr/>
        </p:nvSpPr>
        <p:spPr>
          <a:xfrm>
            <a:off x="651513" y="4487794"/>
            <a:ext cx="9881191" cy="1477328"/>
          </a:xfrm>
          <a:prstGeom prst="rect">
            <a:avLst/>
          </a:prstGeom>
        </p:spPr>
        <p:txBody>
          <a:bodyPr wrap="square">
            <a:spAutoFit/>
          </a:bodyPr>
          <a:lstStyle/>
          <a:p>
            <a:pPr marL="285750" indent="-285750">
              <a:buFont typeface="Arial" panose="020B0604020202020204" pitchFamily="34" charset="0"/>
              <a:buChar char="•"/>
            </a:pPr>
            <a:r>
              <a:rPr lang="en-US" dirty="0">
                <a:solidFill>
                  <a:schemeClr val="tx2"/>
                </a:solidFill>
              </a:rPr>
              <a:t>Accuracy becomes better with</a:t>
            </a:r>
            <a:r>
              <a:rPr lang="en-US" b="1" dirty="0">
                <a:solidFill>
                  <a:schemeClr val="tx2"/>
                </a:solidFill>
              </a:rPr>
              <a:t> language models evolution</a:t>
            </a:r>
            <a:r>
              <a:rPr lang="en-US" dirty="0">
                <a:solidFill>
                  <a:schemeClr val="tx2"/>
                </a:solidFill>
              </a:rPr>
              <a:t>.</a:t>
            </a: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dirty="0">
                <a:solidFill>
                  <a:schemeClr val="tx2"/>
                </a:solidFill>
              </a:rPr>
              <a:t>Greater use will be made of “</a:t>
            </a:r>
            <a:r>
              <a:rPr lang="en-US" b="1" dirty="0">
                <a:solidFill>
                  <a:schemeClr val="tx2"/>
                </a:solidFill>
              </a:rPr>
              <a:t>AI Systems</a:t>
            </a:r>
            <a:r>
              <a:rPr lang="en-US" dirty="0">
                <a:solidFill>
                  <a:schemeClr val="tx2"/>
                </a:solidFill>
              </a:rPr>
              <a:t>” – Word accuracy.</a:t>
            </a:r>
          </a:p>
          <a:p>
            <a:endParaRPr lang="en-US" dirty="0">
              <a:solidFill>
                <a:schemeClr val="tx2"/>
              </a:solidFill>
            </a:endParaRPr>
          </a:p>
          <a:p>
            <a:pPr marL="285750" indent="-285750">
              <a:buFont typeface="Arial" panose="020B0604020202020204" pitchFamily="34" charset="0"/>
              <a:buChar char="•"/>
            </a:pPr>
            <a:r>
              <a:rPr lang="en-US" dirty="0">
                <a:solidFill>
                  <a:schemeClr val="tx2"/>
                </a:solidFill>
              </a:rPr>
              <a:t>Improvements in </a:t>
            </a:r>
            <a:r>
              <a:rPr lang="en-US" b="1" dirty="0">
                <a:solidFill>
                  <a:schemeClr val="tx2"/>
                </a:solidFill>
              </a:rPr>
              <a:t>new technology </a:t>
            </a:r>
            <a:r>
              <a:rPr lang="en-US" dirty="0">
                <a:solidFill>
                  <a:schemeClr val="tx2"/>
                </a:solidFill>
              </a:rPr>
              <a:t>for Microphones and Sound systems</a:t>
            </a:r>
          </a:p>
        </p:txBody>
      </p:sp>
    </p:spTree>
    <p:extLst>
      <p:ext uri="{BB962C8B-B14F-4D97-AF65-F5344CB8AC3E}">
        <p14:creationId xmlns:p14="http://schemas.microsoft.com/office/powerpoint/2010/main" val="30854068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iFup48oi0i7DhpiTlyLK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1002</Words>
  <Application>Microsoft Office PowerPoint</Application>
  <PresentationFormat>Widescreen</PresentationFormat>
  <Paragraphs>150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PowerPoint Presentation</vt:lpstr>
      <vt:lpstr>Case Study: Turndown Analytics</vt:lpstr>
      <vt:lpstr>Turndown analytics voice to text - Findings and Recommendation  </vt:lpstr>
      <vt:lpstr>PowerPoint Presentation</vt:lpstr>
      <vt:lpstr>Next Generation Revenue management - Turndown analytics voice to text</vt:lpstr>
      <vt:lpstr>Accuracy Percentages</vt:lpstr>
      <vt:lpstr>Turndown Voice to Text- Recommendation Details</vt:lpstr>
      <vt:lpstr>These are the challenges that the Analysis team faced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Machapur, Ravikanth</dc:creator>
  <cp:lastModifiedBy>Dinakaran Ramadass</cp:lastModifiedBy>
  <cp:revision>19</cp:revision>
  <dcterms:created xsi:type="dcterms:W3CDTF">2017-03-16T19:21:30Z</dcterms:created>
  <dcterms:modified xsi:type="dcterms:W3CDTF">2025-01-15T11:56:14Z</dcterms:modified>
</cp:coreProperties>
</file>