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58" r:id="rId3"/>
    <p:sldId id="29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10" r:id="rId19"/>
  </p:sldIdLst>
  <p:sldSz cx="9144000" cy="5143500" type="screen16x9"/>
  <p:notesSz cx="6858000" cy="9144000"/>
  <p:embeddedFontLst>
    <p:embeddedFont>
      <p:font typeface="Anaheim" panose="02000503000000000000" pitchFamily="2" charset="0"/>
      <p:regular r:id="rId21"/>
    </p:embeddedFont>
    <p:embeddedFont>
      <p:font typeface="Hanken Grotesk" pitchFamily="2" charset="0"/>
      <p:regular r:id="rId22"/>
      <p:bold r:id="rId23"/>
      <p:italic r:id="rId24"/>
      <p:boldItalic r:id="rId25"/>
    </p:embeddedFont>
    <p:embeddedFont>
      <p:font typeface="Nunito Light" panose="02000000000000000000" pitchFamily="2" charset="0"/>
      <p:regular r:id="rId26"/>
      <p:italic r:id="rId27"/>
    </p:embeddedFont>
    <p:embeddedFont>
      <p:font typeface="Raleway" panose="02000000000000000000" pitchFamily="2" charset="0"/>
      <p:regular r:id="rId28"/>
      <p:bold r:id="rId29"/>
      <p:italic r:id="rId30"/>
      <p:boldItalic r:id="rId31"/>
    </p:embeddedFont>
    <p:embeddedFont>
      <p:font typeface="Raleway Black" panose="02000000000000000000" pitchFamily="2" charset="0"/>
      <p:bold r:id="rId32"/>
      <p:boldItalic r:id="rId33"/>
    </p:embeddedFont>
    <p:embeddedFont>
      <p:font typeface="Raleway ExtraBold" panose="02000000000000000000"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vrakanid2003@gmail.com" initials="l" lastIdx="1" clrIdx="0">
    <p:extLst>
      <p:ext uri="{19B8F6BF-5375-455C-9EA6-DF929625EA0E}">
        <p15:presenceInfo xmlns:p15="http://schemas.microsoft.com/office/powerpoint/2012/main" userId="578c98042a97f5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F8AC6-2740-4F9A-B537-B8F2872CDC73}">
  <a:tblStyle styleId="{3F5F8AC6-2740-4F9A-B537-B8F2872CDC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FFF7DE-A92E-4036-8A61-BA4054385A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660"/>
  </p:normalViewPr>
  <p:slideViewPr>
    <p:cSldViewPr snapToGrid="0">
      <p:cViewPr varScale="1">
        <p:scale>
          <a:sx n="111" d="100"/>
          <a:sy n="111" d="100"/>
        </p:scale>
        <p:origin x="65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font" Target="fonts/font1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33" Type="http://schemas.openxmlformats.org/officeDocument/2006/relationships/font" Target="fonts/font13.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font" Target="fonts/font9.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font" Target="fonts/font12.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schemas.openxmlformats.org/officeDocument/2006/relationships/font" Target="fonts/font8.fntdata" /><Relationship Id="rId36"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30" Type="http://schemas.openxmlformats.org/officeDocument/2006/relationships/font" Target="fonts/font10.fntdata" /><Relationship Id="rId35" Type="http://schemas.openxmlformats.org/officeDocument/2006/relationships/font" Target="fonts/font15.fntdata"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30T14:07:23.669" idx="1">
    <p:pos x="3638" y="2176"/>
    <p:text>NAME                :S.DINAKAR VEL
DEP/SEM            :CSE-05
REG NO               :212921104017
COLLEGE CODE    :2129
COLLEGE NAME    :SJCE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8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3565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36800" y="2325725"/>
            <a:ext cx="3653400" cy="989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790350" y="2279800"/>
            <a:ext cx="1343100" cy="989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1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3.xml" /><Relationship Id="rId4" Type="http://schemas.openxmlformats.org/officeDocument/2006/relationships/image" Target="../media/image8.png"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6.xml" /><Relationship Id="rId1" Type="http://schemas.openxmlformats.org/officeDocument/2006/relationships/slideLayout" Target="../slideLayouts/slideLayout11.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7.xml" /><Relationship Id="rId1" Type="http://schemas.openxmlformats.org/officeDocument/2006/relationships/slideLayout" Target="../slideLayouts/slideLayout11.xml" /><Relationship Id="rId5" Type="http://schemas.openxmlformats.org/officeDocument/2006/relationships/image" Target="../media/image12.png" /><Relationship Id="rId4" Type="http://schemas.openxmlformats.org/officeDocument/2006/relationships/image" Target="../media/image11.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37731" y="1375823"/>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AI-DRIVEN EXPLORATION AND PREDICTION TRENDS </a:t>
            </a:r>
            <a:endParaRPr dirty="0"/>
          </a:p>
        </p:txBody>
      </p:sp>
      <p:sp>
        <p:nvSpPr>
          <p:cNvPr id="664" name="Google Shape;664;p28"/>
          <p:cNvSpPr/>
          <p:nvPr/>
        </p:nvSpPr>
        <p:spPr>
          <a:xfrm rot="-5400000">
            <a:off x="639593" y="1074745"/>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763292" y="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3" name="Subtitle 2">
            <a:extLst>
              <a:ext uri="{FF2B5EF4-FFF2-40B4-BE49-F238E27FC236}">
                <a16:creationId xmlns:a16="http://schemas.microsoft.com/office/drawing/2014/main" id="{1D19E291-D351-2258-4F06-69B9192C064B}"/>
              </a:ext>
            </a:extLst>
          </p:cNvPr>
          <p:cNvSpPr>
            <a:spLocks noGrp="1"/>
          </p:cNvSpPr>
          <p:nvPr>
            <p:ph type="subTitle" idx="1"/>
          </p:nvPr>
        </p:nvSpPr>
        <p:spPr>
          <a:xfrm>
            <a:off x="972751" y="2972936"/>
            <a:ext cx="4384800" cy="378900"/>
          </a:xfrm>
        </p:spPr>
        <p:txBody>
          <a:bodyPr/>
          <a:lstStyle/>
          <a:p>
            <a:r>
              <a:rPr lang="en-US" dirty="0"/>
              <a:t>WITH THE REGISTER OF COMPANIES</a:t>
            </a:r>
            <a:endParaRPr lang="en-IN" dirty="0"/>
          </a:p>
        </p:txBody>
      </p:sp>
      <p:sp>
        <p:nvSpPr>
          <p:cNvPr id="7" name="TextBox 6">
            <a:extLst>
              <a:ext uri="{FF2B5EF4-FFF2-40B4-BE49-F238E27FC236}">
                <a16:creationId xmlns:a16="http://schemas.microsoft.com/office/drawing/2014/main" id="{B8CF8A37-0CDC-E23C-8123-A2CD5515F0CF}"/>
              </a:ext>
            </a:extLst>
          </p:cNvPr>
          <p:cNvSpPr txBox="1"/>
          <p:nvPr/>
        </p:nvSpPr>
        <p:spPr>
          <a:xfrm>
            <a:off x="1134405" y="3453623"/>
            <a:ext cx="4640753" cy="1169551"/>
          </a:xfrm>
          <a:prstGeom prst="rect">
            <a:avLst/>
          </a:prstGeom>
          <a:noFill/>
        </p:spPr>
        <p:txBody>
          <a:bodyPr wrap="square" rtlCol="0">
            <a:spAutoFit/>
          </a:bodyPr>
          <a:lstStyle/>
          <a:p>
            <a:r>
              <a:rPr lang="en-US" dirty="0">
                <a:solidFill>
                  <a:schemeClr val="tx1">
                    <a:lumMod val="95000"/>
                  </a:schemeClr>
                </a:solidFill>
                <a:latin typeface="Hanken Grotesk" panose="020B0604020202020204" charset="0"/>
              </a:rPr>
              <a:t>NAME                          :</a:t>
            </a:r>
            <a:r>
              <a:rPr lang="en-IN" dirty="0">
                <a:solidFill>
                  <a:schemeClr val="tx1">
                    <a:lumMod val="95000"/>
                  </a:schemeClr>
                </a:solidFill>
                <a:latin typeface="Hanken Grotesk" panose="020B0604020202020204" charset="0"/>
              </a:rPr>
              <a:t>S.DINAKAR VEL</a:t>
            </a:r>
            <a:endParaRPr lang="en-US" dirty="0">
              <a:solidFill>
                <a:schemeClr val="tx1">
                  <a:lumMod val="95000"/>
                </a:schemeClr>
              </a:solidFill>
              <a:latin typeface="Hanken Grotesk" panose="020B0604020202020204" charset="0"/>
            </a:endParaRPr>
          </a:p>
          <a:p>
            <a:r>
              <a:rPr lang="en-US" dirty="0">
                <a:solidFill>
                  <a:schemeClr val="tx1">
                    <a:lumMod val="95000"/>
                  </a:schemeClr>
                </a:solidFill>
                <a:latin typeface="Hanken Grotesk" panose="020B0604020202020204" charset="0"/>
              </a:rPr>
              <a:t>DEP/SEM                    :CSE – </a:t>
            </a:r>
            <a:r>
              <a:rPr lang="en-IN" dirty="0">
                <a:solidFill>
                  <a:schemeClr val="tx1">
                    <a:lumMod val="95000"/>
                  </a:schemeClr>
                </a:solidFill>
                <a:latin typeface="Hanken Grotesk" panose="020B0604020202020204" charset="0"/>
              </a:rPr>
              <a:t>17</a:t>
            </a:r>
            <a:endParaRPr lang="en-US" dirty="0">
              <a:solidFill>
                <a:schemeClr val="tx1">
                  <a:lumMod val="95000"/>
                </a:schemeClr>
              </a:solidFill>
              <a:latin typeface="Hanken Grotesk" panose="020B0604020202020204" charset="0"/>
            </a:endParaRPr>
          </a:p>
          <a:p>
            <a:r>
              <a:rPr lang="en-US" dirty="0">
                <a:solidFill>
                  <a:schemeClr val="tx1">
                    <a:lumMod val="95000"/>
                  </a:schemeClr>
                </a:solidFill>
                <a:latin typeface="Hanken Grotesk" panose="020B0604020202020204" charset="0"/>
              </a:rPr>
              <a:t>REG NO                      : 2129211040</a:t>
            </a:r>
            <a:r>
              <a:rPr lang="en-IN" dirty="0">
                <a:solidFill>
                  <a:schemeClr val="tx1">
                    <a:lumMod val="95000"/>
                  </a:schemeClr>
                </a:solidFill>
                <a:latin typeface="Hanken Grotesk" panose="020B0604020202020204" charset="0"/>
              </a:rPr>
              <a:t>17</a:t>
            </a:r>
            <a:endParaRPr lang="en-US" dirty="0">
              <a:solidFill>
                <a:schemeClr val="tx1">
                  <a:lumMod val="95000"/>
                </a:schemeClr>
              </a:solidFill>
              <a:latin typeface="Hanken Grotesk" panose="020B0604020202020204" charset="0"/>
            </a:endParaRPr>
          </a:p>
          <a:p>
            <a:r>
              <a:rPr lang="en-US" dirty="0">
                <a:solidFill>
                  <a:schemeClr val="tx1">
                    <a:lumMod val="95000"/>
                  </a:schemeClr>
                </a:solidFill>
                <a:latin typeface="Hanken Grotesk" panose="020B0604020202020204" charset="0"/>
              </a:rPr>
              <a:t>COLLEGE CODE        : 2129</a:t>
            </a:r>
          </a:p>
          <a:p>
            <a:r>
              <a:rPr lang="en-US" dirty="0">
                <a:solidFill>
                  <a:schemeClr val="tx1">
                    <a:lumMod val="95000"/>
                  </a:schemeClr>
                </a:solidFill>
                <a:latin typeface="Hanken Grotesk" panose="020B0604020202020204" charset="0"/>
              </a:rPr>
              <a:t>COLLECE NAME        : SJCE  </a:t>
            </a:r>
            <a:endParaRPr lang="en-IN" dirty="0">
              <a:solidFill>
                <a:schemeClr val="tx1">
                  <a:lumMod val="95000"/>
                </a:schemeClr>
              </a:solidFill>
              <a:latin typeface="Hanken Grotesk"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833;p36">
            <a:extLst>
              <a:ext uri="{FF2B5EF4-FFF2-40B4-BE49-F238E27FC236}">
                <a16:creationId xmlns:a16="http://schemas.microsoft.com/office/drawing/2014/main" id="{6CCB93B6-0A02-09CF-15E8-57EA11D6DE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solidFill>
                  <a:schemeClr val="tx1"/>
                </a:solidFill>
              </a:rPr>
              <a:t>MACHINE LEARNING MODEL SELECTION</a:t>
            </a:r>
            <a:endParaRPr sz="2600" dirty="0">
              <a:solidFill>
                <a:schemeClr val="tx1"/>
              </a:solidFill>
            </a:endParaRPr>
          </a:p>
        </p:txBody>
      </p:sp>
      <p:sp>
        <p:nvSpPr>
          <p:cNvPr id="8" name="Subtitle 7">
            <a:extLst>
              <a:ext uri="{FF2B5EF4-FFF2-40B4-BE49-F238E27FC236}">
                <a16:creationId xmlns:a16="http://schemas.microsoft.com/office/drawing/2014/main" id="{91976DF1-D942-2D3B-0CBC-48AC5E21DDBC}"/>
              </a:ext>
            </a:extLst>
          </p:cNvPr>
          <p:cNvSpPr>
            <a:spLocks noGrp="1"/>
          </p:cNvSpPr>
          <p:nvPr>
            <p:ph type="subTitle" idx="1"/>
          </p:nvPr>
        </p:nvSpPr>
        <p:spPr>
          <a:xfrm>
            <a:off x="4799813" y="2273328"/>
            <a:ext cx="2610900" cy="1469400"/>
          </a:xfrm>
        </p:spPr>
        <p:txBody>
          <a:bodyPr/>
          <a:lstStyle/>
          <a:p>
            <a:pPr marL="152400" indent="0"/>
            <a:r>
              <a:rPr lang="en-US" sz="1300" dirty="0"/>
              <a:t>Common choices include time series forecasting methods (</a:t>
            </a:r>
            <a:r>
              <a:rPr lang="en-US" sz="1300" dirty="0" err="1"/>
              <a:t>eg:ARIMA</a:t>
            </a:r>
            <a:r>
              <a:rPr lang="en-US" sz="1300" dirty="0"/>
              <a:t>, prophet),regression models or more advanced techniques like Deep learning for complex patterns .</a:t>
            </a:r>
            <a:endParaRPr lang="en-IN" sz="1300" dirty="0"/>
          </a:p>
        </p:txBody>
      </p:sp>
      <p:sp>
        <p:nvSpPr>
          <p:cNvPr id="9" name="Subtitle 8">
            <a:extLst>
              <a:ext uri="{FF2B5EF4-FFF2-40B4-BE49-F238E27FC236}">
                <a16:creationId xmlns:a16="http://schemas.microsoft.com/office/drawing/2014/main" id="{BE0485F9-2A70-58ED-6FB7-C652090FA451}"/>
              </a:ext>
            </a:extLst>
          </p:cNvPr>
          <p:cNvSpPr>
            <a:spLocks noGrp="1"/>
          </p:cNvSpPr>
          <p:nvPr>
            <p:ph type="subTitle" idx="2"/>
          </p:nvPr>
        </p:nvSpPr>
        <p:spPr>
          <a:xfrm>
            <a:off x="1601522" y="2273328"/>
            <a:ext cx="2610900" cy="1469400"/>
          </a:xfrm>
        </p:spPr>
        <p:txBody>
          <a:bodyPr/>
          <a:lstStyle/>
          <a:p>
            <a:pPr marL="152400" indent="0"/>
            <a:r>
              <a:rPr lang="en-US" sz="1400" dirty="0"/>
              <a:t>Choose appropriate machine learning algorithms for prediction.</a:t>
            </a:r>
            <a:endParaRPr lang="en-IN" sz="1400" dirty="0"/>
          </a:p>
        </p:txBody>
      </p:sp>
      <p:grpSp>
        <p:nvGrpSpPr>
          <p:cNvPr id="12" name="Google Shape;10749;p65">
            <a:extLst>
              <a:ext uri="{FF2B5EF4-FFF2-40B4-BE49-F238E27FC236}">
                <a16:creationId xmlns:a16="http://schemas.microsoft.com/office/drawing/2014/main" id="{13282656-8112-1382-AE29-026DAA072F6F}"/>
              </a:ext>
            </a:extLst>
          </p:cNvPr>
          <p:cNvGrpSpPr/>
          <p:nvPr/>
        </p:nvGrpSpPr>
        <p:grpSpPr>
          <a:xfrm>
            <a:off x="1490767" y="1782862"/>
            <a:ext cx="361004" cy="357961"/>
            <a:chOff x="-47529700" y="2342000"/>
            <a:chExt cx="302450" cy="299900"/>
          </a:xfrm>
        </p:grpSpPr>
        <p:sp>
          <p:nvSpPr>
            <p:cNvPr id="13" name="Google Shape;10750;p65">
              <a:extLst>
                <a:ext uri="{FF2B5EF4-FFF2-40B4-BE49-F238E27FC236}">
                  <a16:creationId xmlns:a16="http://schemas.microsoft.com/office/drawing/2014/main" id="{5D7E2EF4-FDB0-8285-FC4E-5B2D7240214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0751;p65">
              <a:extLst>
                <a:ext uri="{FF2B5EF4-FFF2-40B4-BE49-F238E27FC236}">
                  <a16:creationId xmlns:a16="http://schemas.microsoft.com/office/drawing/2014/main" id="{74C7937B-0E5A-B3EC-8392-A3FB29C3704F}"/>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Picture 14">
            <a:extLst>
              <a:ext uri="{FF2B5EF4-FFF2-40B4-BE49-F238E27FC236}">
                <a16:creationId xmlns:a16="http://schemas.microsoft.com/office/drawing/2014/main" id="{FC276605-0BBD-500E-6AA8-D2FBB30E4CE9}"/>
              </a:ext>
            </a:extLst>
          </p:cNvPr>
          <p:cNvPicPr>
            <a:picLocks noChangeAspect="1"/>
          </p:cNvPicPr>
          <p:nvPr/>
        </p:nvPicPr>
        <p:blipFill>
          <a:blip r:embed="rId3"/>
          <a:stretch>
            <a:fillRect/>
          </a:stretch>
        </p:blipFill>
        <p:spPr>
          <a:xfrm>
            <a:off x="4799813" y="1781450"/>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a:t>
            </a:r>
            <a:endParaRPr dirty="0"/>
          </a:p>
        </p:txBody>
      </p:sp>
      <p:sp>
        <p:nvSpPr>
          <p:cNvPr id="6" name="Subtitle 5">
            <a:extLst>
              <a:ext uri="{FF2B5EF4-FFF2-40B4-BE49-F238E27FC236}">
                <a16:creationId xmlns:a16="http://schemas.microsoft.com/office/drawing/2014/main" id="{3565B14E-B2E1-9898-B86C-ABD8EFD262E5}"/>
              </a:ext>
            </a:extLst>
          </p:cNvPr>
          <p:cNvSpPr>
            <a:spLocks noGrp="1"/>
          </p:cNvSpPr>
          <p:nvPr>
            <p:ph type="subTitle" idx="1"/>
          </p:nvPr>
        </p:nvSpPr>
        <p:spPr>
          <a:xfrm>
            <a:off x="720000" y="1514205"/>
            <a:ext cx="7704000" cy="2988600"/>
          </a:xfrm>
        </p:spPr>
        <p:txBody>
          <a:bodyPr/>
          <a:lstStyle/>
          <a:p>
            <a:pPr marL="152400" indent="0">
              <a:buNone/>
            </a:pPr>
            <a:r>
              <a:rPr lang="en-US" sz="2000" dirty="0"/>
              <a:t>Split the data into training and testing sets to evaluate the model performance .Ensure that the model can effectively capture historical trends and patterns .</a:t>
            </a:r>
            <a:endParaRPr lang="en-IN" sz="2000" dirty="0"/>
          </a:p>
          <a:p>
            <a:endParaRPr lang="en-IN" sz="2000" dirty="0"/>
          </a:p>
        </p:txBody>
      </p:sp>
      <p:pic>
        <p:nvPicPr>
          <p:cNvPr id="7" name="Picture 6">
            <a:extLst>
              <a:ext uri="{FF2B5EF4-FFF2-40B4-BE49-F238E27FC236}">
                <a16:creationId xmlns:a16="http://schemas.microsoft.com/office/drawing/2014/main" id="{9F42B24A-A6E8-B8F2-37B0-C2C31FA0ECE5}"/>
              </a:ext>
            </a:extLst>
          </p:cNvPr>
          <p:cNvPicPr>
            <a:picLocks noChangeAspect="1"/>
          </p:cNvPicPr>
          <p:nvPr/>
        </p:nvPicPr>
        <p:blipFill>
          <a:blip r:embed="rId3"/>
          <a:stretch>
            <a:fillRect/>
          </a:stretch>
        </p:blipFill>
        <p:spPr>
          <a:xfrm>
            <a:off x="720000" y="1095262"/>
            <a:ext cx="347502"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MODEL TRAINING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2258979-8E55-8F49-2EA2-2CD1E67B0C36}"/>
              </a:ext>
            </a:extLst>
          </p:cNvPr>
          <p:cNvSpPr>
            <a:spLocks noGrp="1"/>
          </p:cNvSpPr>
          <p:nvPr>
            <p:ph type="subTitle" idx="1"/>
          </p:nvPr>
        </p:nvSpPr>
        <p:spPr>
          <a:xfrm>
            <a:off x="720000" y="1544489"/>
            <a:ext cx="7704000" cy="2988600"/>
          </a:xfrm>
        </p:spPr>
        <p:txBody>
          <a:bodyPr/>
          <a:lstStyle/>
          <a:p>
            <a:pPr marL="152400" indent="0">
              <a:buNone/>
            </a:pPr>
            <a:r>
              <a:rPr lang="en-US" sz="2000" dirty="0"/>
              <a:t>Train the selected machine learning model using the training data. The model learns from historical registration data to make predictions .</a:t>
            </a:r>
            <a:endParaRPr lang="en-IN" sz="2000" dirty="0"/>
          </a:p>
          <a:p>
            <a:endParaRPr lang="en-IN" sz="2000" dirty="0"/>
          </a:p>
        </p:txBody>
      </p:sp>
      <p:pic>
        <p:nvPicPr>
          <p:cNvPr id="3" name="Picture 2">
            <a:extLst>
              <a:ext uri="{FF2B5EF4-FFF2-40B4-BE49-F238E27FC236}">
                <a16:creationId xmlns:a16="http://schemas.microsoft.com/office/drawing/2014/main" id="{2AFB653C-BA79-20DA-EA4B-60D772248E80}"/>
              </a:ext>
            </a:extLst>
          </p:cNvPr>
          <p:cNvPicPr>
            <a:picLocks noChangeAspect="1"/>
          </p:cNvPicPr>
          <p:nvPr/>
        </p:nvPicPr>
        <p:blipFill>
          <a:blip r:embed="rId3"/>
          <a:stretch>
            <a:fillRect/>
          </a:stretch>
        </p:blipFill>
        <p:spPr>
          <a:xfrm>
            <a:off x="720000" y="1107356"/>
            <a:ext cx="353599" cy="347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EVALUATION</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02BF10B4-A62B-D606-1782-A948E1283E1A}"/>
              </a:ext>
            </a:extLst>
          </p:cNvPr>
          <p:cNvSpPr>
            <a:spLocks noGrp="1"/>
          </p:cNvSpPr>
          <p:nvPr>
            <p:ph type="subTitle" idx="1"/>
          </p:nvPr>
        </p:nvSpPr>
        <p:spPr>
          <a:xfrm>
            <a:off x="720000" y="1625512"/>
            <a:ext cx="7704000" cy="2988600"/>
          </a:xfrm>
        </p:spPr>
        <p:txBody>
          <a:bodyPr/>
          <a:lstStyle/>
          <a:p>
            <a:pPr marL="152400" indent="0">
              <a:buNone/>
            </a:pPr>
            <a:r>
              <a:rPr lang="en-US" sz="2000" dirty="0"/>
              <a:t>Assess the model accuracy and performance using the testing data set. Common evaluation metrics include Mean Absolute Error (MAE),Mean Squared Error (MSE) or Root Mean Squared Error(RMSE). </a:t>
            </a:r>
            <a:endParaRPr lang="en-IN" sz="2000" dirty="0"/>
          </a:p>
          <a:p>
            <a:endParaRPr lang="en-IN" sz="2000" dirty="0"/>
          </a:p>
        </p:txBody>
      </p:sp>
      <p:pic>
        <p:nvPicPr>
          <p:cNvPr id="3" name="Picture 2">
            <a:extLst>
              <a:ext uri="{FF2B5EF4-FFF2-40B4-BE49-F238E27FC236}">
                <a16:creationId xmlns:a16="http://schemas.microsoft.com/office/drawing/2014/main" id="{1061D19B-7BB3-3EC3-3761-45C1A13D4368}"/>
              </a:ext>
            </a:extLst>
          </p:cNvPr>
          <p:cNvPicPr>
            <a:picLocks noChangeAspect="1"/>
          </p:cNvPicPr>
          <p:nvPr/>
        </p:nvPicPr>
        <p:blipFill>
          <a:blip r:embed="rId3"/>
          <a:stretch>
            <a:fillRect/>
          </a:stretch>
        </p:blipFill>
        <p:spPr>
          <a:xfrm>
            <a:off x="720000" y="1150915"/>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PREDICTION AND FORECASTING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BD5C6D75-1BBD-C4F3-C9C7-7A9B37243138}"/>
              </a:ext>
            </a:extLst>
          </p:cNvPr>
          <p:cNvSpPr>
            <a:spLocks noGrp="1"/>
          </p:cNvSpPr>
          <p:nvPr>
            <p:ph type="subTitle" idx="1"/>
          </p:nvPr>
        </p:nvSpPr>
        <p:spPr>
          <a:xfrm>
            <a:off x="4861824" y="2077517"/>
            <a:ext cx="2610900" cy="1469400"/>
          </a:xfrm>
        </p:spPr>
        <p:txBody>
          <a:bodyPr/>
          <a:lstStyle/>
          <a:p>
            <a:pPr marL="152400" indent="0"/>
            <a:r>
              <a:rPr lang="en-US" sz="1400" dirty="0"/>
              <a:t>This can include forecasting the number of new registration in specific time period or identifying potential shifts in industry preferences.</a:t>
            </a:r>
            <a:endParaRPr lang="en-IN" sz="1400" dirty="0"/>
          </a:p>
        </p:txBody>
      </p:sp>
      <p:sp>
        <p:nvSpPr>
          <p:cNvPr id="3" name="Subtitle 2">
            <a:extLst>
              <a:ext uri="{FF2B5EF4-FFF2-40B4-BE49-F238E27FC236}">
                <a16:creationId xmlns:a16="http://schemas.microsoft.com/office/drawing/2014/main" id="{63364723-6294-E2DB-1B33-66D652614FCD}"/>
              </a:ext>
            </a:extLst>
          </p:cNvPr>
          <p:cNvSpPr>
            <a:spLocks noGrp="1"/>
          </p:cNvSpPr>
          <p:nvPr>
            <p:ph type="subTitle" idx="2"/>
          </p:nvPr>
        </p:nvSpPr>
        <p:spPr>
          <a:xfrm>
            <a:off x="1093493" y="2077517"/>
            <a:ext cx="2610900" cy="1469400"/>
          </a:xfrm>
        </p:spPr>
        <p:txBody>
          <a:bodyPr/>
          <a:lstStyle/>
          <a:p>
            <a:pPr marL="152400" indent="0"/>
            <a:r>
              <a:rPr lang="en-US" sz="1400" dirty="0"/>
              <a:t>Use the trained model to make predictions for future company registration trends.</a:t>
            </a:r>
            <a:endParaRPr lang="en-IN" sz="1400" dirty="0"/>
          </a:p>
        </p:txBody>
      </p:sp>
      <p:sp>
        <p:nvSpPr>
          <p:cNvPr id="1100" name="Google Shape;1100;p42"/>
          <p:cNvSpPr/>
          <p:nvPr/>
        </p:nvSpPr>
        <p:spPr>
          <a:xfrm>
            <a:off x="1093493" y="1566550"/>
            <a:ext cx="345075" cy="344800"/>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102" name="Google Shape;1102;p42"/>
          <p:cNvGrpSpPr/>
          <p:nvPr/>
        </p:nvGrpSpPr>
        <p:grpSpPr>
          <a:xfrm>
            <a:off x="4861824" y="1555450"/>
            <a:ext cx="346550" cy="344900"/>
            <a:chOff x="3239763" y="2681150"/>
            <a:chExt cx="346550" cy="344900"/>
          </a:xfrm>
        </p:grpSpPr>
        <p:sp>
          <p:nvSpPr>
            <p:cNvPr id="1103" name="Google Shape;1103;p42"/>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42"/>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42"/>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42"/>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42"/>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AND REPORTING</a:t>
            </a:r>
            <a:endParaRPr dirty="0"/>
          </a:p>
        </p:txBody>
      </p:sp>
      <p:sp>
        <p:nvSpPr>
          <p:cNvPr id="2" name="Subtitle 1">
            <a:extLst>
              <a:ext uri="{FF2B5EF4-FFF2-40B4-BE49-F238E27FC236}">
                <a16:creationId xmlns:a16="http://schemas.microsoft.com/office/drawing/2014/main" id="{F698BFDF-C0ED-F296-E0F9-1456D1099178}"/>
              </a:ext>
            </a:extLst>
          </p:cNvPr>
          <p:cNvSpPr>
            <a:spLocks noGrp="1"/>
          </p:cNvSpPr>
          <p:nvPr>
            <p:ph type="subTitle" idx="1"/>
          </p:nvPr>
        </p:nvSpPr>
        <p:spPr>
          <a:xfrm>
            <a:off x="4827100" y="2188732"/>
            <a:ext cx="2610900" cy="1469400"/>
          </a:xfrm>
        </p:spPr>
        <p:txBody>
          <a:bodyPr/>
          <a:lstStyle/>
          <a:p>
            <a:pPr marL="152400" indent="0"/>
            <a:r>
              <a:rPr lang="en-US" sz="1400" dirty="0"/>
              <a:t>Clear and intuitive visualization tools can help stakeholders and act upon the insights.</a:t>
            </a:r>
            <a:endParaRPr lang="en-IN" sz="1400" dirty="0"/>
          </a:p>
        </p:txBody>
      </p:sp>
      <p:sp>
        <p:nvSpPr>
          <p:cNvPr id="3" name="Subtitle 2">
            <a:extLst>
              <a:ext uri="{FF2B5EF4-FFF2-40B4-BE49-F238E27FC236}">
                <a16:creationId xmlns:a16="http://schemas.microsoft.com/office/drawing/2014/main" id="{03C3415F-6448-B7DA-0919-79D45E69BDBD}"/>
              </a:ext>
            </a:extLst>
          </p:cNvPr>
          <p:cNvSpPr>
            <a:spLocks noGrp="1"/>
          </p:cNvSpPr>
          <p:nvPr>
            <p:ph type="subTitle" idx="2"/>
          </p:nvPr>
        </p:nvSpPr>
        <p:spPr>
          <a:xfrm>
            <a:off x="1348153" y="2193961"/>
            <a:ext cx="2610900" cy="1469400"/>
          </a:xfrm>
        </p:spPr>
        <p:txBody>
          <a:bodyPr/>
          <a:lstStyle/>
          <a:p>
            <a:pPr marL="152400" indent="0"/>
            <a:r>
              <a:rPr lang="en-US" sz="1400" dirty="0"/>
              <a:t>Present the results of the analysis and predictions through interactive dashboards ,reports and the visualization.</a:t>
            </a:r>
            <a:endParaRPr lang="en-IN" sz="1400" dirty="0"/>
          </a:p>
        </p:txBody>
      </p:sp>
      <p:pic>
        <p:nvPicPr>
          <p:cNvPr id="6" name="Picture 5">
            <a:extLst>
              <a:ext uri="{FF2B5EF4-FFF2-40B4-BE49-F238E27FC236}">
                <a16:creationId xmlns:a16="http://schemas.microsoft.com/office/drawing/2014/main" id="{F8577D67-9FDC-C3AF-72A5-053E86783A89}"/>
              </a:ext>
            </a:extLst>
          </p:cNvPr>
          <p:cNvPicPr>
            <a:picLocks noChangeAspect="1"/>
          </p:cNvPicPr>
          <p:nvPr/>
        </p:nvPicPr>
        <p:blipFill>
          <a:blip r:embed="rId3"/>
          <a:stretch>
            <a:fillRect/>
          </a:stretch>
        </p:blipFill>
        <p:spPr>
          <a:xfrm>
            <a:off x="4827100" y="1779808"/>
            <a:ext cx="347502" cy="347502"/>
          </a:xfrm>
          <a:prstGeom prst="rect">
            <a:avLst/>
          </a:prstGeom>
        </p:spPr>
      </p:pic>
      <p:pic>
        <p:nvPicPr>
          <p:cNvPr id="7" name="Picture 6">
            <a:extLst>
              <a:ext uri="{FF2B5EF4-FFF2-40B4-BE49-F238E27FC236}">
                <a16:creationId xmlns:a16="http://schemas.microsoft.com/office/drawing/2014/main" id="{2F5B8F8A-FE40-2739-3E46-6331FCB31898}"/>
              </a:ext>
            </a:extLst>
          </p:cNvPr>
          <p:cNvPicPr>
            <a:picLocks noChangeAspect="1"/>
          </p:cNvPicPr>
          <p:nvPr/>
        </p:nvPicPr>
        <p:blipFill>
          <a:blip r:embed="rId4"/>
          <a:stretch>
            <a:fillRect/>
          </a:stretch>
        </p:blipFill>
        <p:spPr>
          <a:xfrm>
            <a:off x="1348153" y="1785904"/>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CONTINUOUS MONITORING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D11203E-BF09-A58F-48C3-615A2B36D08B}"/>
              </a:ext>
            </a:extLst>
          </p:cNvPr>
          <p:cNvSpPr>
            <a:spLocks noGrp="1"/>
          </p:cNvSpPr>
          <p:nvPr>
            <p:ph type="subTitle" idx="1"/>
          </p:nvPr>
        </p:nvSpPr>
        <p:spPr>
          <a:xfrm>
            <a:off x="720000" y="1567638"/>
            <a:ext cx="7704000" cy="2988600"/>
          </a:xfrm>
        </p:spPr>
        <p:txBody>
          <a:bodyPr/>
          <a:lstStyle/>
          <a:p>
            <a:pPr marL="152400" indent="0">
              <a:buNone/>
            </a:pPr>
            <a:r>
              <a:rPr lang="en-US" sz="2000" dirty="0"/>
              <a:t>Implement a system for ongoing monitoring and updating of the model. As new registration data becomes available , the model can retrained to provide up – to – date predictions . </a:t>
            </a:r>
            <a:endParaRPr lang="en-IN" sz="2000" dirty="0"/>
          </a:p>
          <a:p>
            <a:endParaRPr lang="en-IN" dirty="0"/>
          </a:p>
        </p:txBody>
      </p:sp>
      <p:pic>
        <p:nvPicPr>
          <p:cNvPr id="3" name="Picture 2">
            <a:extLst>
              <a:ext uri="{FF2B5EF4-FFF2-40B4-BE49-F238E27FC236}">
                <a16:creationId xmlns:a16="http://schemas.microsoft.com/office/drawing/2014/main" id="{C83682C6-6DE3-BB72-9BC4-D7F4ED2B0E84}"/>
              </a:ext>
            </a:extLst>
          </p:cNvPr>
          <p:cNvPicPr>
            <a:picLocks noChangeAspect="1"/>
          </p:cNvPicPr>
          <p:nvPr/>
        </p:nvPicPr>
        <p:blipFill>
          <a:blip r:embed="rId3"/>
          <a:stretch>
            <a:fillRect/>
          </a:stretch>
        </p:blipFill>
        <p:spPr>
          <a:xfrm>
            <a:off x="720000" y="1115882"/>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DECISION MAKING AND STRATEGY</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1A75698A-0080-4034-F78D-1B631605609A}"/>
              </a:ext>
            </a:extLst>
          </p:cNvPr>
          <p:cNvSpPr>
            <a:spLocks noGrp="1"/>
          </p:cNvSpPr>
          <p:nvPr>
            <p:ph type="subTitle" idx="1"/>
          </p:nvPr>
        </p:nvSpPr>
        <p:spPr>
          <a:xfrm>
            <a:off x="720000" y="1521339"/>
            <a:ext cx="7704000" cy="2988600"/>
          </a:xfrm>
        </p:spPr>
        <p:txBody>
          <a:bodyPr/>
          <a:lstStyle/>
          <a:p>
            <a:pPr marL="152400" indent="0">
              <a:buNone/>
            </a:pPr>
            <a:r>
              <a:rPr lang="en-US" sz="2000" dirty="0"/>
              <a:t>Use the insights and prediction to inform business strategies, investment decisions and policy formulation based on anticipated changes in companies registration trends.</a:t>
            </a:r>
            <a:endParaRPr lang="en-IN" sz="2000" dirty="0"/>
          </a:p>
          <a:p>
            <a:endParaRPr lang="en-IN" sz="2000" dirty="0"/>
          </a:p>
        </p:txBody>
      </p:sp>
      <p:pic>
        <p:nvPicPr>
          <p:cNvPr id="5" name="Picture 4">
            <a:extLst>
              <a:ext uri="{FF2B5EF4-FFF2-40B4-BE49-F238E27FC236}">
                <a16:creationId xmlns:a16="http://schemas.microsoft.com/office/drawing/2014/main" id="{1D9FC83E-51B3-CB04-6B79-1B895C250EB0}"/>
              </a:ext>
            </a:extLst>
          </p:cNvPr>
          <p:cNvPicPr>
            <a:picLocks noChangeAspect="1"/>
          </p:cNvPicPr>
          <p:nvPr/>
        </p:nvPicPr>
        <p:blipFill>
          <a:blip r:embed="rId3"/>
          <a:stretch>
            <a:fillRect/>
          </a:stretch>
        </p:blipFill>
        <p:spPr>
          <a:xfrm>
            <a:off x="720000" y="1086636"/>
            <a:ext cx="365792" cy="365792"/>
          </a:xfrm>
          <a:prstGeom prst="rect">
            <a:avLst/>
          </a:prstGeom>
        </p:spPr>
      </p:pic>
      <p:pic>
        <p:nvPicPr>
          <p:cNvPr id="6" name="Picture 5">
            <a:extLst>
              <a:ext uri="{FF2B5EF4-FFF2-40B4-BE49-F238E27FC236}">
                <a16:creationId xmlns:a16="http://schemas.microsoft.com/office/drawing/2014/main" id="{2E5A7FCA-FBCB-2A22-0D95-A33ECADDBD61}"/>
              </a:ext>
            </a:extLst>
          </p:cNvPr>
          <p:cNvPicPr>
            <a:picLocks noChangeAspect="1"/>
          </p:cNvPicPr>
          <p:nvPr/>
        </p:nvPicPr>
        <p:blipFill>
          <a:blip r:embed="rId4"/>
          <a:stretch>
            <a:fillRect/>
          </a:stretch>
        </p:blipFill>
        <p:spPr>
          <a:xfrm>
            <a:off x="0" y="2819555"/>
            <a:ext cx="6005080" cy="1981372"/>
          </a:xfrm>
          <a:prstGeom prst="rect">
            <a:avLst/>
          </a:prstGeom>
        </p:spPr>
      </p:pic>
      <p:pic>
        <p:nvPicPr>
          <p:cNvPr id="7" name="Picture 6">
            <a:extLst>
              <a:ext uri="{FF2B5EF4-FFF2-40B4-BE49-F238E27FC236}">
                <a16:creationId xmlns:a16="http://schemas.microsoft.com/office/drawing/2014/main" id="{326ACE51-75F3-1D69-C978-766CA0F5E279}"/>
              </a:ext>
            </a:extLst>
          </p:cNvPr>
          <p:cNvPicPr>
            <a:picLocks noChangeAspect="1"/>
          </p:cNvPicPr>
          <p:nvPr/>
        </p:nvPicPr>
        <p:blipFill>
          <a:blip r:embed="rId5"/>
          <a:stretch>
            <a:fillRect/>
          </a:stretch>
        </p:blipFill>
        <p:spPr>
          <a:xfrm>
            <a:off x="5286538" y="2916254"/>
            <a:ext cx="408207" cy="2653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2"/>
          <p:cNvSpPr txBox="1">
            <a:spLocks noGrp="1"/>
          </p:cNvSpPr>
          <p:nvPr>
            <p:ph type="title"/>
          </p:nvPr>
        </p:nvSpPr>
        <p:spPr>
          <a:xfrm>
            <a:off x="1184279" y="1931148"/>
            <a:ext cx="4437283" cy="98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THANKS FOR WATCHING</a:t>
            </a:r>
            <a:endParaRPr dirty="0"/>
          </a:p>
        </p:txBody>
      </p:sp>
      <p:sp>
        <p:nvSpPr>
          <p:cNvPr id="741" name="Google Shape;741;p32"/>
          <p:cNvSpPr/>
          <p:nvPr/>
        </p:nvSpPr>
        <p:spPr>
          <a:xfrm rot="-5400000">
            <a:off x="712734" y="2231069"/>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016375" y="-1615175"/>
            <a:ext cx="1633483" cy="5920031"/>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43" name="Google Shape;743;p32"/>
          <p:cNvGrpSpPr/>
          <p:nvPr/>
        </p:nvGrpSpPr>
        <p:grpSpPr>
          <a:xfrm rot="10800000" flipH="1">
            <a:off x="7968643" y="3562070"/>
            <a:ext cx="681217" cy="3360485"/>
            <a:chOff x="1337800" y="-2525590"/>
            <a:chExt cx="1498167" cy="7390555"/>
          </a:xfrm>
        </p:grpSpPr>
        <p:cxnSp>
          <p:nvCxnSpPr>
            <p:cNvPr id="744" name="Google Shape;744;p32"/>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745;p32"/>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746" name="Google Shape;746;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2"/>
          <p:cNvSpPr/>
          <p:nvPr/>
        </p:nvSpPr>
        <p:spPr>
          <a:xfrm rot="-5400000">
            <a:off x="5572485" y="-2452153"/>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52" name="Google Shape;752;p32"/>
          <p:cNvGrpSpPr/>
          <p:nvPr/>
        </p:nvGrpSpPr>
        <p:grpSpPr>
          <a:xfrm>
            <a:off x="7221623" y="1260360"/>
            <a:ext cx="1160062" cy="523162"/>
            <a:chOff x="7221623" y="1260360"/>
            <a:chExt cx="1160062" cy="523162"/>
          </a:xfrm>
        </p:grpSpPr>
        <p:sp>
          <p:nvSpPr>
            <p:cNvPr id="753" name="Google Shape;753;p32"/>
            <p:cNvSpPr/>
            <p:nvPr/>
          </p:nvSpPr>
          <p:spPr>
            <a:xfrm rot="-5400000">
              <a:off x="8141200" y="10599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5400000">
              <a:off x="7437562" y="13203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7930383" y="13322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9933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sp>
        <p:nvSpPr>
          <p:cNvPr id="709" name="Google Shape;7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177356" y="119952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30"/>
          <p:cNvSpPr txBox="1">
            <a:spLocks noGrp="1"/>
          </p:cNvSpPr>
          <p:nvPr>
            <p:ph type="title" idx="3"/>
          </p:nvPr>
        </p:nvSpPr>
        <p:spPr>
          <a:xfrm>
            <a:off x="3177356" y="2902621"/>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2" name="Google Shape;712;p30"/>
          <p:cNvSpPr txBox="1">
            <a:spLocks noGrp="1"/>
          </p:cNvSpPr>
          <p:nvPr>
            <p:ph type="title" idx="4"/>
          </p:nvPr>
        </p:nvSpPr>
        <p:spPr>
          <a:xfrm>
            <a:off x="3177356" y="176722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3" name="Google Shape;713;p30"/>
          <p:cNvSpPr txBox="1">
            <a:spLocks noGrp="1"/>
          </p:cNvSpPr>
          <p:nvPr>
            <p:ph type="title" idx="5"/>
          </p:nvPr>
        </p:nvSpPr>
        <p:spPr>
          <a:xfrm>
            <a:off x="3177356" y="347031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14" name="Google Shape;714;p30"/>
          <p:cNvSpPr txBox="1">
            <a:spLocks noGrp="1"/>
          </p:cNvSpPr>
          <p:nvPr>
            <p:ph type="title" idx="6"/>
          </p:nvPr>
        </p:nvSpPr>
        <p:spPr>
          <a:xfrm>
            <a:off x="3177356" y="2334924"/>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5" name="Google Shape;715;p30"/>
          <p:cNvSpPr txBox="1">
            <a:spLocks noGrp="1"/>
          </p:cNvSpPr>
          <p:nvPr>
            <p:ph type="title" idx="7"/>
          </p:nvPr>
        </p:nvSpPr>
        <p:spPr>
          <a:xfrm>
            <a:off x="3177356" y="403801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16" name="Google Shape;716;p30"/>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17" name="Google Shape;717;p30"/>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PROCESSING</a:t>
            </a:r>
            <a:endParaRPr dirty="0"/>
          </a:p>
        </p:txBody>
      </p:sp>
      <p:sp>
        <p:nvSpPr>
          <p:cNvPr id="718" name="Google Shape;718;p30"/>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719" name="Google Shape;719;p30"/>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EXPLORATORY DATA ANALYSIS</a:t>
            </a:r>
            <a:endParaRPr dirty="0"/>
          </a:p>
        </p:txBody>
      </p:sp>
      <p:sp>
        <p:nvSpPr>
          <p:cNvPr id="720" name="Google Shape;720;p30"/>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MODEL SELECTION</a:t>
            </a:r>
            <a:endParaRPr dirty="0"/>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3920486" y="1622724"/>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TRAINING</a:t>
            </a:r>
            <a:endParaRPr dirty="0"/>
          </a:p>
        </p:txBody>
      </p:sp>
      <p:sp>
        <p:nvSpPr>
          <p:cNvPr id="709" name="Google Shape;709;p30"/>
          <p:cNvSpPr txBox="1">
            <a:spLocks noGrp="1"/>
          </p:cNvSpPr>
          <p:nvPr>
            <p:ph type="title"/>
          </p:nvPr>
        </p:nvSpPr>
        <p:spPr>
          <a:xfrm>
            <a:off x="720000" y="3780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086898" y="1053225"/>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711" name="Google Shape;711;p30"/>
          <p:cNvSpPr txBox="1">
            <a:spLocks noGrp="1"/>
          </p:cNvSpPr>
          <p:nvPr>
            <p:ph type="title" idx="3"/>
          </p:nvPr>
        </p:nvSpPr>
        <p:spPr>
          <a:xfrm>
            <a:off x="3086898" y="2756317"/>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712" name="Google Shape;712;p30"/>
          <p:cNvSpPr txBox="1">
            <a:spLocks noGrp="1"/>
          </p:cNvSpPr>
          <p:nvPr>
            <p:ph type="title" idx="4"/>
          </p:nvPr>
        </p:nvSpPr>
        <p:spPr>
          <a:xfrm>
            <a:off x="3086898" y="1620922"/>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713" name="Google Shape;713;p30"/>
          <p:cNvSpPr txBox="1">
            <a:spLocks noGrp="1"/>
          </p:cNvSpPr>
          <p:nvPr>
            <p:ph type="title" idx="5"/>
          </p:nvPr>
        </p:nvSpPr>
        <p:spPr>
          <a:xfrm>
            <a:off x="3086898" y="3324015"/>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714" name="Google Shape;714;p30"/>
          <p:cNvSpPr txBox="1">
            <a:spLocks noGrp="1"/>
          </p:cNvSpPr>
          <p:nvPr>
            <p:ph type="title" idx="6"/>
          </p:nvPr>
        </p:nvSpPr>
        <p:spPr>
          <a:xfrm>
            <a:off x="3086898" y="2188620"/>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715" name="Google Shape;715;p30"/>
          <p:cNvSpPr txBox="1">
            <a:spLocks noGrp="1"/>
          </p:cNvSpPr>
          <p:nvPr>
            <p:ph type="title" idx="7"/>
          </p:nvPr>
        </p:nvSpPr>
        <p:spPr>
          <a:xfrm>
            <a:off x="3086898" y="3891712"/>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716" name="Google Shape;716;p30"/>
          <p:cNvSpPr txBox="1">
            <a:spLocks noGrp="1"/>
          </p:cNvSpPr>
          <p:nvPr>
            <p:ph type="subTitle" idx="1"/>
          </p:nvPr>
        </p:nvSpPr>
        <p:spPr>
          <a:xfrm>
            <a:off x="3920486" y="1055025"/>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TRAINING AND TESTING</a:t>
            </a:r>
            <a:endParaRPr dirty="0"/>
          </a:p>
        </p:txBody>
      </p:sp>
      <p:sp>
        <p:nvSpPr>
          <p:cNvPr id="717" name="Google Shape;717;p30"/>
          <p:cNvSpPr txBox="1">
            <a:spLocks noGrp="1"/>
          </p:cNvSpPr>
          <p:nvPr>
            <p:ph type="subTitle" idx="9"/>
          </p:nvPr>
        </p:nvSpPr>
        <p:spPr>
          <a:xfrm>
            <a:off x="3920486" y="2190423"/>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EVALUATION</a:t>
            </a:r>
            <a:endParaRPr dirty="0"/>
          </a:p>
        </p:txBody>
      </p:sp>
      <p:sp>
        <p:nvSpPr>
          <p:cNvPr id="718" name="Google Shape;718;p30"/>
          <p:cNvSpPr txBox="1">
            <a:spLocks noGrp="1"/>
          </p:cNvSpPr>
          <p:nvPr>
            <p:ph type="subTitle" idx="13"/>
          </p:nvPr>
        </p:nvSpPr>
        <p:spPr>
          <a:xfrm>
            <a:off x="3920483" y="2758123"/>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AND FORECASTING</a:t>
            </a:r>
            <a:endParaRPr dirty="0"/>
          </a:p>
        </p:txBody>
      </p:sp>
      <p:sp>
        <p:nvSpPr>
          <p:cNvPr id="719" name="Google Shape;719;p30"/>
          <p:cNvSpPr txBox="1">
            <a:spLocks noGrp="1"/>
          </p:cNvSpPr>
          <p:nvPr>
            <p:ph type="subTitle" idx="14"/>
          </p:nvPr>
        </p:nvSpPr>
        <p:spPr>
          <a:xfrm>
            <a:off x="3920483" y="3325822"/>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 AND REPORTING</a:t>
            </a:r>
            <a:endParaRPr dirty="0"/>
          </a:p>
        </p:txBody>
      </p:sp>
      <p:sp>
        <p:nvSpPr>
          <p:cNvPr id="720" name="Google Shape;720;p30"/>
          <p:cNvSpPr txBox="1">
            <a:spLocks noGrp="1"/>
          </p:cNvSpPr>
          <p:nvPr>
            <p:ph type="subTitle" idx="15"/>
          </p:nvPr>
        </p:nvSpPr>
        <p:spPr>
          <a:xfrm>
            <a:off x="3920483" y="3893521"/>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CONTINUOUS MONITORING</a:t>
            </a:r>
            <a:endParaRPr dirty="0"/>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2" name="Google Shape;715;p30">
            <a:extLst>
              <a:ext uri="{FF2B5EF4-FFF2-40B4-BE49-F238E27FC236}">
                <a16:creationId xmlns:a16="http://schemas.microsoft.com/office/drawing/2014/main" id="{E80DC038-F340-574B-BBAC-BB764675AEAE}"/>
              </a:ext>
            </a:extLst>
          </p:cNvPr>
          <p:cNvSpPr txBox="1">
            <a:spLocks/>
          </p:cNvSpPr>
          <p:nvPr/>
        </p:nvSpPr>
        <p:spPr>
          <a:xfrm>
            <a:off x="3086898" y="4503396"/>
            <a:ext cx="734700" cy="493800"/>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13</a:t>
            </a:r>
          </a:p>
        </p:txBody>
      </p:sp>
      <p:sp>
        <p:nvSpPr>
          <p:cNvPr id="3" name="Google Shape;720;p30">
            <a:extLst>
              <a:ext uri="{FF2B5EF4-FFF2-40B4-BE49-F238E27FC236}">
                <a16:creationId xmlns:a16="http://schemas.microsoft.com/office/drawing/2014/main" id="{A9FD703C-699A-D386-3746-1BCE978A669C}"/>
              </a:ext>
            </a:extLst>
          </p:cNvPr>
          <p:cNvSpPr txBox="1">
            <a:spLocks/>
          </p:cNvSpPr>
          <p:nvPr/>
        </p:nvSpPr>
        <p:spPr>
          <a:xfrm>
            <a:off x="3963554" y="4461220"/>
            <a:ext cx="27177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US" dirty="0"/>
              <a:t>D</a:t>
            </a:r>
            <a:r>
              <a:rPr lang="en-IN" dirty="0"/>
              <a:t>ECISION MAKING AND STRATEGY</a:t>
            </a:r>
          </a:p>
        </p:txBody>
      </p:sp>
    </p:spTree>
    <p:extLst>
      <p:ext uri="{BB962C8B-B14F-4D97-AF65-F5344CB8AC3E}">
        <p14:creationId xmlns:p14="http://schemas.microsoft.com/office/powerpoint/2010/main" val="408630668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2"/>
          <p:cNvSpPr txBox="1">
            <a:spLocks noGrp="1"/>
          </p:cNvSpPr>
          <p:nvPr>
            <p:ph type="title"/>
          </p:nvPr>
        </p:nvSpPr>
        <p:spPr>
          <a:xfrm>
            <a:off x="1136800" y="2325725"/>
            <a:ext cx="3653400" cy="98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41" name="Google Shape;741;p32"/>
          <p:cNvSpPr/>
          <p:nvPr/>
        </p:nvSpPr>
        <p:spPr>
          <a:xfrm rot="-5400000">
            <a:off x="689075" y="2684117"/>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016375" y="-1615175"/>
            <a:ext cx="1633483" cy="5920031"/>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43" name="Google Shape;743;p32"/>
          <p:cNvGrpSpPr/>
          <p:nvPr/>
        </p:nvGrpSpPr>
        <p:grpSpPr>
          <a:xfrm rot="10800000" flipH="1">
            <a:off x="7968643" y="3562070"/>
            <a:ext cx="681217" cy="3360485"/>
            <a:chOff x="1337800" y="-2525590"/>
            <a:chExt cx="1498167" cy="7390555"/>
          </a:xfrm>
        </p:grpSpPr>
        <p:cxnSp>
          <p:nvCxnSpPr>
            <p:cNvPr id="744" name="Google Shape;744;p32"/>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745;p32"/>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746" name="Google Shape;746;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2"/>
          <p:cNvGrpSpPr/>
          <p:nvPr/>
        </p:nvGrpSpPr>
        <p:grpSpPr>
          <a:xfrm rot="-5400000" flipH="1">
            <a:off x="70043" y="-592705"/>
            <a:ext cx="681217" cy="3360485"/>
            <a:chOff x="1337800" y="-2525590"/>
            <a:chExt cx="1498167" cy="7390555"/>
          </a:xfrm>
        </p:grpSpPr>
        <p:cxnSp>
          <p:nvCxnSpPr>
            <p:cNvPr id="748" name="Google Shape;748;p32"/>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749" name="Google Shape;749;p32"/>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750" name="Google Shape;750;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2"/>
          <p:cNvSpPr/>
          <p:nvPr/>
        </p:nvSpPr>
        <p:spPr>
          <a:xfrm rot="-5400000">
            <a:off x="5572485" y="-2452153"/>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52" name="Google Shape;752;p32"/>
          <p:cNvGrpSpPr/>
          <p:nvPr/>
        </p:nvGrpSpPr>
        <p:grpSpPr>
          <a:xfrm>
            <a:off x="7221623" y="1260360"/>
            <a:ext cx="1160062" cy="523162"/>
            <a:chOff x="7221623" y="1260360"/>
            <a:chExt cx="1160062" cy="523162"/>
          </a:xfrm>
        </p:grpSpPr>
        <p:sp>
          <p:nvSpPr>
            <p:cNvPr id="753" name="Google Shape;753;p32"/>
            <p:cNvSpPr/>
            <p:nvPr/>
          </p:nvSpPr>
          <p:spPr>
            <a:xfrm rot="-5400000">
              <a:off x="8141200" y="10599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5400000">
              <a:off x="7437562" y="13203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7930383" y="13322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3"/>
          <p:cNvSpPr txBox="1">
            <a:spLocks noGrp="1"/>
          </p:cNvSpPr>
          <p:nvPr>
            <p:ph type="subTitle" idx="4"/>
          </p:nvPr>
        </p:nvSpPr>
        <p:spPr>
          <a:xfrm>
            <a:off x="4861824" y="1986991"/>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AREAS USED IN-</a:t>
            </a:r>
            <a:endParaRPr dirty="0"/>
          </a:p>
        </p:txBody>
      </p:sp>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62" name="Google Shape;762;p33"/>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can be a valuable tool for business , </a:t>
            </a:r>
            <a:r>
              <a:rPr lang="en-US" dirty="0" err="1"/>
              <a:t>investers</a:t>
            </a:r>
            <a:r>
              <a:rPr lang="en-US" dirty="0"/>
              <a:t> , policy makers and researchers to gain insights to economic trends ,market dynamics and regulatory changes.</a:t>
            </a:r>
            <a:endParaRPr dirty="0"/>
          </a:p>
        </p:txBody>
      </p:sp>
      <p:sp>
        <p:nvSpPr>
          <p:cNvPr id="763" name="Google Shape;763;p33"/>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driven exploration and prediction of company registration trends with the register of companies (</a:t>
            </a:r>
            <a:r>
              <a:rPr lang="en-US" dirty="0" err="1"/>
              <a:t>RoC</a:t>
            </a:r>
            <a:r>
              <a:rPr lang="en-US" dirty="0"/>
              <a:t>),involves using artificial intelligence and data analytics techniques to analyze and forecast pattern in company registration.</a:t>
            </a:r>
            <a:endParaRPr dirty="0"/>
          </a:p>
        </p:txBody>
      </p:sp>
      <p:sp>
        <p:nvSpPr>
          <p:cNvPr id="764" name="Google Shape;764;p33"/>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 DRIVEN EXPLORATION</a:t>
            </a:r>
            <a:endParaRPr dirty="0"/>
          </a:p>
        </p:txBody>
      </p:sp>
      <p:grpSp>
        <p:nvGrpSpPr>
          <p:cNvPr id="2" name="Google Shape;1457;p48">
            <a:extLst>
              <a:ext uri="{FF2B5EF4-FFF2-40B4-BE49-F238E27FC236}">
                <a16:creationId xmlns:a16="http://schemas.microsoft.com/office/drawing/2014/main" id="{3C486D07-315F-1852-60BE-44BFE4A2AF61}"/>
              </a:ext>
            </a:extLst>
          </p:cNvPr>
          <p:cNvGrpSpPr/>
          <p:nvPr/>
        </p:nvGrpSpPr>
        <p:grpSpPr>
          <a:xfrm>
            <a:off x="1671269" y="1498088"/>
            <a:ext cx="317375" cy="345350"/>
            <a:chOff x="1011863" y="1545075"/>
            <a:chExt cx="317375" cy="345350"/>
          </a:xfrm>
        </p:grpSpPr>
        <p:sp>
          <p:nvSpPr>
            <p:cNvPr id="3" name="Google Shape;1458;p48">
              <a:extLst>
                <a:ext uri="{FF2B5EF4-FFF2-40B4-BE49-F238E27FC236}">
                  <a16:creationId xmlns:a16="http://schemas.microsoft.com/office/drawing/2014/main" id="{770E15BB-38B7-E4BE-651B-39B638814DA2}"/>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 name="Google Shape;1459;p48">
              <a:extLst>
                <a:ext uri="{FF2B5EF4-FFF2-40B4-BE49-F238E27FC236}">
                  <a16:creationId xmlns:a16="http://schemas.microsoft.com/office/drawing/2014/main" id="{5B27EC4C-2EFE-C99E-A964-C5D668AF28CD}"/>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5" name="Google Shape;1460;p48">
              <a:extLst>
                <a:ext uri="{FF2B5EF4-FFF2-40B4-BE49-F238E27FC236}">
                  <a16:creationId xmlns:a16="http://schemas.microsoft.com/office/drawing/2014/main" id="{8503891F-152A-6FC5-362D-8507688E61FB}"/>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0" name="Google Shape;9342;p61">
            <a:extLst>
              <a:ext uri="{FF2B5EF4-FFF2-40B4-BE49-F238E27FC236}">
                <a16:creationId xmlns:a16="http://schemas.microsoft.com/office/drawing/2014/main" id="{1ED10A63-4A3D-54CD-BF80-465E162D76D4}"/>
              </a:ext>
            </a:extLst>
          </p:cNvPr>
          <p:cNvGrpSpPr/>
          <p:nvPr/>
        </p:nvGrpSpPr>
        <p:grpSpPr>
          <a:xfrm>
            <a:off x="4861824" y="1557789"/>
            <a:ext cx="343530" cy="340221"/>
            <a:chOff x="3860250" y="1427025"/>
            <a:chExt cx="487900" cy="483200"/>
          </a:xfrm>
        </p:grpSpPr>
        <p:sp>
          <p:nvSpPr>
            <p:cNvPr id="11" name="Google Shape;9343;p61">
              <a:extLst>
                <a:ext uri="{FF2B5EF4-FFF2-40B4-BE49-F238E27FC236}">
                  <a16:creationId xmlns:a16="http://schemas.microsoft.com/office/drawing/2014/main" id="{F9B6B662-E932-343F-3509-C6F057DC3276}"/>
                </a:ext>
              </a:extLst>
            </p:cNvPr>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2" name="Google Shape;9344;p61">
              <a:extLst>
                <a:ext uri="{FF2B5EF4-FFF2-40B4-BE49-F238E27FC236}">
                  <a16:creationId xmlns:a16="http://schemas.microsoft.com/office/drawing/2014/main" id="{7AD7418B-75B6-FCFC-0163-A80394E87C01}"/>
                </a:ext>
              </a:extLst>
            </p:cNvPr>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3" name="Google Shape;9345;p61">
              <a:extLst>
                <a:ext uri="{FF2B5EF4-FFF2-40B4-BE49-F238E27FC236}">
                  <a16:creationId xmlns:a16="http://schemas.microsoft.com/office/drawing/2014/main" id="{6B26F28E-E583-34F5-6DEE-B6E7FEFB2BF0}"/>
                </a:ext>
              </a:extLst>
            </p:cNvPr>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1" name="Subtitle 20">
            <a:extLst>
              <a:ext uri="{FF2B5EF4-FFF2-40B4-BE49-F238E27FC236}">
                <a16:creationId xmlns:a16="http://schemas.microsoft.com/office/drawing/2014/main" id="{704D6BD8-9348-3DB8-4D62-7A78813767DC}"/>
              </a:ext>
            </a:extLst>
          </p:cNvPr>
          <p:cNvSpPr>
            <a:spLocks noGrp="1"/>
          </p:cNvSpPr>
          <p:nvPr>
            <p:ph type="subTitle" idx="1"/>
          </p:nvPr>
        </p:nvSpPr>
        <p:spPr>
          <a:xfrm>
            <a:off x="720000" y="1598264"/>
            <a:ext cx="7704000" cy="2988600"/>
          </a:xfrm>
        </p:spPr>
        <p:txBody>
          <a:bodyPr/>
          <a:lstStyle/>
          <a:p>
            <a:pPr marL="152400" indent="0">
              <a:buNone/>
            </a:pPr>
            <a:r>
              <a:rPr lang="en-US" sz="2000" dirty="0"/>
              <a:t>Gathering historical and real time data from the register of companies or relevant government authorities. This data should include information about company registrations , such as company names , registration dates , location, industry classifications and ownership details.</a:t>
            </a:r>
            <a:endParaRPr lang="en-IN" sz="2000" dirty="0"/>
          </a:p>
        </p:txBody>
      </p:sp>
      <p:grpSp>
        <p:nvGrpSpPr>
          <p:cNvPr id="10" name="Google Shape;11210;p67">
            <a:extLst>
              <a:ext uri="{FF2B5EF4-FFF2-40B4-BE49-F238E27FC236}">
                <a16:creationId xmlns:a16="http://schemas.microsoft.com/office/drawing/2014/main" id="{07BE593E-EA17-AB69-8136-42DA0B490CC9}"/>
              </a:ext>
            </a:extLst>
          </p:cNvPr>
          <p:cNvGrpSpPr/>
          <p:nvPr/>
        </p:nvGrpSpPr>
        <p:grpSpPr>
          <a:xfrm>
            <a:off x="914661" y="1177447"/>
            <a:ext cx="337942" cy="342071"/>
            <a:chOff x="-2571737" y="2403625"/>
            <a:chExt cx="292225" cy="291425"/>
          </a:xfrm>
        </p:grpSpPr>
        <p:sp>
          <p:nvSpPr>
            <p:cNvPr id="11" name="Google Shape;11211;p67">
              <a:extLst>
                <a:ext uri="{FF2B5EF4-FFF2-40B4-BE49-F238E27FC236}">
                  <a16:creationId xmlns:a16="http://schemas.microsoft.com/office/drawing/2014/main" id="{08450B31-42C7-DAE3-D1A0-57A195D561D7}"/>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1212;p67">
              <a:extLst>
                <a:ext uri="{FF2B5EF4-FFF2-40B4-BE49-F238E27FC236}">
                  <a16:creationId xmlns:a16="http://schemas.microsoft.com/office/drawing/2014/main" id="{C5919626-DA63-C759-5097-B3E5FC957463}"/>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213;p67">
              <a:extLst>
                <a:ext uri="{FF2B5EF4-FFF2-40B4-BE49-F238E27FC236}">
                  <a16:creationId xmlns:a16="http://schemas.microsoft.com/office/drawing/2014/main" id="{ED07BE9A-D836-0B21-FAEE-FBB9454475E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214;p67">
              <a:extLst>
                <a:ext uri="{FF2B5EF4-FFF2-40B4-BE49-F238E27FC236}">
                  <a16:creationId xmlns:a16="http://schemas.microsoft.com/office/drawing/2014/main" id="{1E826AF2-F387-AEF3-03F9-7CE0D33B39BD}"/>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215;p67">
              <a:extLst>
                <a:ext uri="{FF2B5EF4-FFF2-40B4-BE49-F238E27FC236}">
                  <a16:creationId xmlns:a16="http://schemas.microsoft.com/office/drawing/2014/main" id="{2F2BCB15-B5F3-899C-C271-D4C3112C9665}"/>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1216;p67">
              <a:extLst>
                <a:ext uri="{FF2B5EF4-FFF2-40B4-BE49-F238E27FC236}">
                  <a16:creationId xmlns:a16="http://schemas.microsoft.com/office/drawing/2014/main" id="{AAEA1873-F71D-387E-40A6-99551CD06115}"/>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217;p67">
              <a:extLst>
                <a:ext uri="{FF2B5EF4-FFF2-40B4-BE49-F238E27FC236}">
                  <a16:creationId xmlns:a16="http://schemas.microsoft.com/office/drawing/2014/main" id="{77C4C7D0-91FB-2477-B8F0-93D871FBAB5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Google Shape;1504;p49">
            <a:extLst>
              <a:ext uri="{FF2B5EF4-FFF2-40B4-BE49-F238E27FC236}">
                <a16:creationId xmlns:a16="http://schemas.microsoft.com/office/drawing/2014/main" id="{1049CDC5-DA8A-DABB-C812-69D8C2D91150}"/>
              </a:ext>
            </a:extLst>
          </p:cNvPr>
          <p:cNvSpPr/>
          <p:nvPr/>
        </p:nvSpPr>
        <p:spPr>
          <a:xfrm rot="5400000" flipH="1">
            <a:off x="-1060341" y="4327894"/>
            <a:ext cx="2885251" cy="675431"/>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PREPROCEESING</a:t>
            </a:r>
            <a:endParaRPr dirty="0"/>
          </a:p>
        </p:txBody>
      </p:sp>
      <p:sp>
        <p:nvSpPr>
          <p:cNvPr id="19" name="Subtitle 18">
            <a:extLst>
              <a:ext uri="{FF2B5EF4-FFF2-40B4-BE49-F238E27FC236}">
                <a16:creationId xmlns:a16="http://schemas.microsoft.com/office/drawing/2014/main" id="{D3FC11BE-30FC-6BCC-668E-B421511C3D90}"/>
              </a:ext>
            </a:extLst>
          </p:cNvPr>
          <p:cNvSpPr>
            <a:spLocks noGrp="1"/>
          </p:cNvSpPr>
          <p:nvPr>
            <p:ph type="subTitle" idx="1"/>
          </p:nvPr>
        </p:nvSpPr>
        <p:spPr>
          <a:xfrm>
            <a:off x="5079776" y="2101327"/>
            <a:ext cx="2610900" cy="1469400"/>
          </a:xfrm>
        </p:spPr>
        <p:txBody>
          <a:bodyPr/>
          <a:lstStyle/>
          <a:p>
            <a:pPr marL="152400" indent="0"/>
            <a:r>
              <a:rPr lang="en-IN" sz="1400" dirty="0"/>
              <a:t>Convert data into a structured format suitable analysis</a:t>
            </a:r>
          </a:p>
        </p:txBody>
      </p:sp>
      <p:sp>
        <p:nvSpPr>
          <p:cNvPr id="20" name="Subtitle 19">
            <a:extLst>
              <a:ext uri="{FF2B5EF4-FFF2-40B4-BE49-F238E27FC236}">
                <a16:creationId xmlns:a16="http://schemas.microsoft.com/office/drawing/2014/main" id="{E43188E6-A07D-3EBF-424D-78CA15327EFF}"/>
              </a:ext>
            </a:extLst>
          </p:cNvPr>
          <p:cNvSpPr>
            <a:spLocks noGrp="1"/>
          </p:cNvSpPr>
          <p:nvPr>
            <p:ph type="subTitle" idx="2"/>
          </p:nvPr>
        </p:nvSpPr>
        <p:spPr>
          <a:xfrm>
            <a:off x="1421912" y="2101327"/>
            <a:ext cx="2610900" cy="1469400"/>
          </a:xfrm>
        </p:spPr>
        <p:txBody>
          <a:bodyPr/>
          <a:lstStyle/>
          <a:p>
            <a:pPr marL="152400" indent="0"/>
            <a:r>
              <a:rPr lang="en-US" sz="1400" dirty="0"/>
              <a:t>Clean and preprocess the collected data to handle missing values , duplicates and inconsistencies</a:t>
            </a:r>
            <a:endParaRPr lang="en-IN" sz="1400" dirty="0"/>
          </a:p>
        </p:txBody>
      </p:sp>
      <p:grpSp>
        <p:nvGrpSpPr>
          <p:cNvPr id="803" name="Google Shape;803;p35"/>
          <p:cNvGrpSpPr/>
          <p:nvPr/>
        </p:nvGrpSpPr>
        <p:grpSpPr>
          <a:xfrm>
            <a:off x="1421912" y="164842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5079776" y="1661777"/>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6" name="Subtitle 25">
            <a:extLst>
              <a:ext uri="{FF2B5EF4-FFF2-40B4-BE49-F238E27FC236}">
                <a16:creationId xmlns:a16="http://schemas.microsoft.com/office/drawing/2014/main" id="{03DAA03A-1EB2-E376-401F-1548FEA7674C}"/>
              </a:ext>
            </a:extLst>
          </p:cNvPr>
          <p:cNvSpPr>
            <a:spLocks noGrp="1"/>
          </p:cNvSpPr>
          <p:nvPr>
            <p:ph type="subTitle" idx="1"/>
          </p:nvPr>
        </p:nvSpPr>
        <p:spPr>
          <a:xfrm>
            <a:off x="720000" y="1564309"/>
            <a:ext cx="7704000" cy="2988600"/>
          </a:xfrm>
        </p:spPr>
        <p:txBody>
          <a:bodyPr/>
          <a:lstStyle/>
          <a:p>
            <a:r>
              <a:rPr lang="en-US" sz="1800" dirty="0"/>
              <a:t>Create relevant feature from the raw data that can be used for analysis this may involve generating time series data, calculating growth rate ,or extracting additional information from the registration records.</a:t>
            </a:r>
            <a:endParaRPr lang="en-IN" sz="1800" dirty="0"/>
          </a:p>
          <a:p>
            <a:endParaRPr lang="en-IN" sz="1400" dirty="0"/>
          </a:p>
        </p:txBody>
      </p:sp>
      <p:grpSp>
        <p:nvGrpSpPr>
          <p:cNvPr id="27" name="Google Shape;857;p36">
            <a:extLst>
              <a:ext uri="{FF2B5EF4-FFF2-40B4-BE49-F238E27FC236}">
                <a16:creationId xmlns:a16="http://schemas.microsoft.com/office/drawing/2014/main" id="{509F6846-9A95-55B5-E5F6-CC64FC7D5705}"/>
              </a:ext>
            </a:extLst>
          </p:cNvPr>
          <p:cNvGrpSpPr/>
          <p:nvPr/>
        </p:nvGrpSpPr>
        <p:grpSpPr>
          <a:xfrm>
            <a:off x="846270" y="1118442"/>
            <a:ext cx="348375" cy="345150"/>
            <a:chOff x="7007038" y="1564575"/>
            <a:chExt cx="348375" cy="345150"/>
          </a:xfrm>
        </p:grpSpPr>
        <p:sp>
          <p:nvSpPr>
            <p:cNvPr id="28" name="Google Shape;858;p36">
              <a:extLst>
                <a:ext uri="{FF2B5EF4-FFF2-40B4-BE49-F238E27FC236}">
                  <a16:creationId xmlns:a16="http://schemas.microsoft.com/office/drawing/2014/main" id="{E8C02207-ACB2-B3D8-FC16-BBE9ACCF6B97}"/>
                </a:ext>
              </a:extLst>
            </p:cNvPr>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859;p36">
              <a:extLst>
                <a:ext uri="{FF2B5EF4-FFF2-40B4-BE49-F238E27FC236}">
                  <a16:creationId xmlns:a16="http://schemas.microsoft.com/office/drawing/2014/main" id="{670AFC80-D80C-B18C-A292-C5F8AF88FA0B}"/>
                </a:ext>
              </a:extLst>
            </p:cNvPr>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860;p36">
              <a:extLst>
                <a:ext uri="{FF2B5EF4-FFF2-40B4-BE49-F238E27FC236}">
                  <a16:creationId xmlns:a16="http://schemas.microsoft.com/office/drawing/2014/main" id="{051CA98A-406C-A911-3D1C-016651FB3225}"/>
                </a:ext>
              </a:extLst>
            </p:cNvPr>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861;p36">
              <a:extLst>
                <a:ext uri="{FF2B5EF4-FFF2-40B4-BE49-F238E27FC236}">
                  <a16:creationId xmlns:a16="http://schemas.microsoft.com/office/drawing/2014/main" id="{8B9F17DE-F69F-FC27-C5E7-3F174A41019B}"/>
                </a:ext>
              </a:extLst>
            </p:cNvPr>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862;p36">
              <a:extLst>
                <a:ext uri="{FF2B5EF4-FFF2-40B4-BE49-F238E27FC236}">
                  <a16:creationId xmlns:a16="http://schemas.microsoft.com/office/drawing/2014/main" id="{36B71068-B386-2107-478D-34919862405C}"/>
                </a:ext>
              </a:extLst>
            </p:cNvPr>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863;p36">
              <a:extLst>
                <a:ext uri="{FF2B5EF4-FFF2-40B4-BE49-F238E27FC236}">
                  <a16:creationId xmlns:a16="http://schemas.microsoft.com/office/drawing/2014/main" id="{1599F1E7-7D26-157A-BAEE-924D79C63C8B}"/>
                </a:ext>
              </a:extLst>
            </p:cNvPr>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864;p36">
              <a:extLst>
                <a:ext uri="{FF2B5EF4-FFF2-40B4-BE49-F238E27FC236}">
                  <a16:creationId xmlns:a16="http://schemas.microsoft.com/office/drawing/2014/main" id="{75033BDD-F276-4E53-F272-88D6E30B975B}"/>
                </a:ext>
              </a:extLst>
            </p:cNvPr>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865;p36">
              <a:extLst>
                <a:ext uri="{FF2B5EF4-FFF2-40B4-BE49-F238E27FC236}">
                  <a16:creationId xmlns:a16="http://schemas.microsoft.com/office/drawing/2014/main" id="{47045892-ADDB-B5A3-0FC8-AA53A0246738}"/>
                </a:ext>
              </a:extLst>
            </p:cNvPr>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7" name="Google Shape;877;p37"/>
          <p:cNvGrpSpPr/>
          <p:nvPr/>
        </p:nvGrpSpPr>
        <p:grpSpPr>
          <a:xfrm>
            <a:off x="6361493" y="-3869887"/>
            <a:ext cx="2394072" cy="6005438"/>
            <a:chOff x="6361493" y="-3627137"/>
            <a:chExt cx="2394072" cy="6005438"/>
          </a:xfrm>
        </p:grpSpPr>
        <p:grpSp>
          <p:nvGrpSpPr>
            <p:cNvPr id="878" name="Google Shape;878;p37"/>
            <p:cNvGrpSpPr/>
            <p:nvPr/>
          </p:nvGrpSpPr>
          <p:grpSpPr>
            <a:xfrm>
              <a:off x="6361493" y="-1981255"/>
              <a:ext cx="681217" cy="3360485"/>
              <a:chOff x="1337800" y="-2525590"/>
              <a:chExt cx="1498167" cy="7390555"/>
            </a:xfrm>
          </p:grpSpPr>
          <p:cxnSp>
            <p:nvCxnSpPr>
              <p:cNvPr id="879" name="Google Shape;879;p37"/>
              <p:cNvCxnSpPr/>
              <p:nvPr/>
            </p:nvCxnSpPr>
            <p:spPr>
              <a:xfrm rot="10800000">
                <a:off x="1337800" y="-2525590"/>
                <a:ext cx="0" cy="58707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7"/>
              <p:cNvCxnSpPr/>
              <p:nvPr/>
            </p:nvCxnSpPr>
            <p:spPr>
              <a:xfrm>
                <a:off x="1337800" y="3347125"/>
                <a:ext cx="1158600" cy="1141200"/>
              </a:xfrm>
              <a:prstGeom prst="straightConnector1">
                <a:avLst/>
              </a:prstGeom>
              <a:noFill/>
              <a:ln w="9525" cap="flat" cmpd="sng">
                <a:solidFill>
                  <a:schemeClr val="accent1"/>
                </a:solidFill>
                <a:prstDash val="solid"/>
                <a:round/>
                <a:headEnd type="none" w="med" len="med"/>
                <a:tailEnd type="none" w="med" len="med"/>
              </a:ln>
            </p:spPr>
          </p:cxnSp>
          <p:sp>
            <p:nvSpPr>
              <p:cNvPr id="881" name="Google Shape;881;p3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7"/>
            <p:cNvSpPr/>
            <p:nvPr/>
          </p:nvSpPr>
          <p:spPr>
            <a:xfrm rot="10800000">
              <a:off x="6784218" y="-3627137"/>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15" name="Google Shape;833;p36">
            <a:extLst>
              <a:ext uri="{FF2B5EF4-FFF2-40B4-BE49-F238E27FC236}">
                <a16:creationId xmlns:a16="http://schemas.microsoft.com/office/drawing/2014/main" id="{35CC4730-60E1-5FEC-9114-9F8B1AAB99E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tx1"/>
                </a:solidFill>
              </a:rPr>
              <a:t>EXPLORATORY DATA ANALYSIS</a:t>
            </a:r>
            <a:endParaRPr sz="2600" dirty="0">
              <a:solidFill>
                <a:schemeClr val="tx1"/>
              </a:solidFill>
            </a:endParaRPr>
          </a:p>
        </p:txBody>
      </p:sp>
      <p:sp>
        <p:nvSpPr>
          <p:cNvPr id="17" name="Subtitle 16">
            <a:extLst>
              <a:ext uri="{FF2B5EF4-FFF2-40B4-BE49-F238E27FC236}">
                <a16:creationId xmlns:a16="http://schemas.microsoft.com/office/drawing/2014/main" id="{5A4E1126-FA8E-4AFC-FC79-72D9F39A0F05}"/>
              </a:ext>
            </a:extLst>
          </p:cNvPr>
          <p:cNvSpPr>
            <a:spLocks noGrp="1"/>
          </p:cNvSpPr>
          <p:nvPr>
            <p:ph type="subTitle" idx="1"/>
          </p:nvPr>
        </p:nvSpPr>
        <p:spPr>
          <a:xfrm>
            <a:off x="4861823" y="2129151"/>
            <a:ext cx="2610900" cy="1469400"/>
          </a:xfrm>
        </p:spPr>
        <p:txBody>
          <a:bodyPr/>
          <a:lstStyle/>
          <a:p>
            <a:pPr marL="152400" indent="0"/>
            <a:r>
              <a:rPr lang="en-US" sz="1400" dirty="0"/>
              <a:t>IT can involve generating summary statistics creating visualization and performing time series analysis.</a:t>
            </a:r>
            <a:endParaRPr lang="en-IN" sz="1400" dirty="0"/>
          </a:p>
        </p:txBody>
      </p:sp>
      <p:sp>
        <p:nvSpPr>
          <p:cNvPr id="18" name="Subtitle 17">
            <a:extLst>
              <a:ext uri="{FF2B5EF4-FFF2-40B4-BE49-F238E27FC236}">
                <a16:creationId xmlns:a16="http://schemas.microsoft.com/office/drawing/2014/main" id="{2D3DF54E-A25E-6F3A-0DF8-0AA451A98952}"/>
              </a:ext>
            </a:extLst>
          </p:cNvPr>
          <p:cNvSpPr>
            <a:spLocks noGrp="1"/>
          </p:cNvSpPr>
          <p:nvPr>
            <p:ph type="subTitle" idx="2"/>
          </p:nvPr>
        </p:nvSpPr>
        <p:spPr>
          <a:xfrm>
            <a:off x="1473029" y="2135551"/>
            <a:ext cx="2610900" cy="1469400"/>
          </a:xfrm>
        </p:spPr>
        <p:txBody>
          <a:bodyPr/>
          <a:lstStyle/>
          <a:p>
            <a:pPr marL="152400" indent="0"/>
            <a:r>
              <a:rPr lang="en-US" sz="1400" dirty="0"/>
              <a:t>Used statistical and visualization techniques to explore the data ,EDA helps identify trends ,anomalies and pattern in historical company registrations.</a:t>
            </a:r>
            <a:endParaRPr lang="en-IN" sz="1400" dirty="0"/>
          </a:p>
        </p:txBody>
      </p:sp>
      <p:pic>
        <p:nvPicPr>
          <p:cNvPr id="16" name="Picture 15">
            <a:extLst>
              <a:ext uri="{FF2B5EF4-FFF2-40B4-BE49-F238E27FC236}">
                <a16:creationId xmlns:a16="http://schemas.microsoft.com/office/drawing/2014/main" id="{8E5AD0AF-AF72-0832-3FCB-CB2A52CD944B}"/>
              </a:ext>
            </a:extLst>
          </p:cNvPr>
          <p:cNvPicPr>
            <a:picLocks noChangeAspect="1"/>
          </p:cNvPicPr>
          <p:nvPr/>
        </p:nvPicPr>
        <p:blipFill>
          <a:blip r:embed="rId3"/>
          <a:stretch>
            <a:fillRect/>
          </a:stretch>
        </p:blipFill>
        <p:spPr>
          <a:xfrm>
            <a:off x="1497518" y="1605563"/>
            <a:ext cx="347502" cy="341406"/>
          </a:xfrm>
          <a:prstGeom prst="rect">
            <a:avLst/>
          </a:prstGeom>
        </p:spPr>
      </p:pic>
      <p:pic>
        <p:nvPicPr>
          <p:cNvPr id="21" name="Picture 20">
            <a:extLst>
              <a:ext uri="{FF2B5EF4-FFF2-40B4-BE49-F238E27FC236}">
                <a16:creationId xmlns:a16="http://schemas.microsoft.com/office/drawing/2014/main" id="{0F8F0106-7BE0-4888-11EA-79CC63AA2AA9}"/>
              </a:ext>
            </a:extLst>
          </p:cNvPr>
          <p:cNvPicPr>
            <a:picLocks noChangeAspect="1"/>
          </p:cNvPicPr>
          <p:nvPr/>
        </p:nvPicPr>
        <p:blipFill>
          <a:blip r:embed="rId4"/>
          <a:stretch>
            <a:fillRect/>
          </a:stretch>
        </p:blipFill>
        <p:spPr>
          <a:xfrm>
            <a:off x="4694169" y="1605563"/>
            <a:ext cx="335309"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564</Words>
  <Application>Microsoft Office PowerPoint</Application>
  <PresentationFormat>On-screen Show (16:9)</PresentationFormat>
  <Paragraphs>71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Technology Market Research Pitch Deck by Slidesgo</vt:lpstr>
      <vt:lpstr>AI-DRIVEN EXPLORATION AND PREDICTION TRENDS </vt:lpstr>
      <vt:lpstr>TABLE OF CONTENTS</vt:lpstr>
      <vt:lpstr>TABLE OF CONTENTS</vt:lpstr>
      <vt:lpstr>INTRODUCTION</vt:lpstr>
      <vt:lpstr>INTRODUCTION</vt:lpstr>
      <vt:lpstr>DATA COLLECTION</vt:lpstr>
      <vt:lpstr>DATA PREPROCEESING</vt:lpstr>
      <vt:lpstr>FEATURE ENGINEERING</vt:lpstr>
      <vt:lpstr>EXPLORATORY DATA ANALYSIS</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levrakanid2003@gmail.com</cp:lastModifiedBy>
  <cp:revision>4</cp:revision>
  <dcterms:modified xsi:type="dcterms:W3CDTF">2023-09-30T08:39:14Z</dcterms:modified>
</cp:coreProperties>
</file>