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sldIdLst>
    <p:sldId id="460" r:id="rId2"/>
    <p:sldId id="477" r:id="rId3"/>
    <p:sldId id="457" r:id="rId4"/>
    <p:sldId id="476" r:id="rId5"/>
    <p:sldId id="466" r:id="rId6"/>
    <p:sldId id="470" r:id="rId7"/>
    <p:sldId id="467" r:id="rId8"/>
    <p:sldId id="471" r:id="rId9"/>
    <p:sldId id="469" r:id="rId10"/>
    <p:sldId id="472" r:id="rId11"/>
    <p:sldId id="475" r:id="rId12"/>
    <p:sldId id="464" r:id="rId13"/>
    <p:sldId id="462" r:id="rId14"/>
    <p:sldId id="474" r:id="rId15"/>
    <p:sldId id="468" r:id="rId16"/>
    <p:sldId id="473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39103EA-7370-B339-8A66-982EBD9B0878}" name="Hayden Walpole" initials="HW" userId="c44766656707637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  <a:srgbClr val="006600"/>
    <a:srgbClr val="00CC00"/>
    <a:srgbClr val="669900"/>
    <a:srgbClr val="0000FF"/>
    <a:srgbClr val="FFFFFF"/>
    <a:srgbClr val="CC6600"/>
    <a:srgbClr val="B8B8B8"/>
    <a:srgbClr val="9D0000"/>
    <a:srgbClr val="9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C1F481-9E97-AF45-8CFD-B38A479A4B32}" v="32" dt="2025-04-10T19:41:47.345"/>
    <p1510:client id="{C46983D6-C0EA-4071-948F-83DEA1686CEA}" v="33" dt="2025-04-10T18:23:45.1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29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fld id="{0EE26C0C-D63D-45AF-A471-A3D6BD556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pitchFamily="-12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204B1A-73D0-4DB5-9D5A-907DF0676C32}" type="slidenum">
              <a:rPr lang="en-US" smtClean="0">
                <a:latin typeface="Arial" pitchFamily="-123" charset="0"/>
                <a:ea typeface="ＭＳ Ｐゴシック" pitchFamily="-123" charset="-128"/>
                <a:cs typeface="ＭＳ Ｐゴシック" pitchFamily="-123" charset="-128"/>
              </a:rPr>
              <a:pPr/>
              <a:t>1</a:t>
            </a:fld>
            <a:endParaRPr lang="en-US">
              <a:latin typeface="Arial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23" charset="0"/>
              <a:ea typeface="ＭＳ Ｐゴシック" pitchFamily="-123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23" charset="0"/>
              <a:ea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4245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23" charset="0"/>
              <a:ea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4923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23" charset="0"/>
              <a:ea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4429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23" charset="0"/>
              <a:ea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9278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204B1A-73D0-4DB5-9D5A-907DF0676C32}" type="slidenum">
              <a:rPr lang="en-US" smtClean="0">
                <a:latin typeface="Arial" pitchFamily="-123" charset="0"/>
                <a:ea typeface="ＭＳ Ｐゴシック" pitchFamily="-123" charset="-128"/>
                <a:cs typeface="ＭＳ Ｐゴシック" pitchFamily="-123" charset="-128"/>
              </a:rPr>
              <a:pPr/>
              <a:t>2</a:t>
            </a:fld>
            <a:endParaRPr lang="en-US">
              <a:latin typeface="Arial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23" charset="0"/>
              <a:ea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259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23" charset="0"/>
              <a:ea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9658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23" charset="0"/>
              <a:ea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868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23" charset="0"/>
              <a:ea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1337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23" charset="0"/>
              <a:ea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9776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23" charset="0"/>
              <a:ea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2770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23" charset="0"/>
              <a:ea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8071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23" charset="0"/>
              <a:ea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3504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1350" y="304800"/>
            <a:ext cx="21526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4800"/>
            <a:ext cx="63055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696200" cy="603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41529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371600"/>
            <a:ext cx="41529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33400" y="304800"/>
            <a:ext cx="8610600" cy="632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696200" cy="603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33400" y="1371600"/>
            <a:ext cx="8458200" cy="5257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696200" cy="603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41529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38700" y="1371600"/>
            <a:ext cx="41529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38700" y="4076700"/>
            <a:ext cx="41529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696200" cy="603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41529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38700" y="1371600"/>
            <a:ext cx="4152900" cy="5257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696200" cy="603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41529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38700" y="1371600"/>
            <a:ext cx="41529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38700" y="4076700"/>
            <a:ext cx="41529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69342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447800"/>
            <a:ext cx="7772400" cy="51054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4152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371600"/>
            <a:ext cx="4152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4" r:id="rId3"/>
    <p:sldLayoutId id="2147483663" r:id="rId4"/>
    <p:sldLayoutId id="2147483662" r:id="rId5"/>
    <p:sldLayoutId id="2147483661" r:id="rId6"/>
    <p:sldLayoutId id="2147483660" r:id="rId7"/>
    <p:sldLayoutId id="2147483659" r:id="rId8"/>
    <p:sldLayoutId id="2147483658" r:id="rId9"/>
    <p:sldLayoutId id="2147483657" r:id="rId10"/>
    <p:sldLayoutId id="2147483656" r:id="rId11"/>
    <p:sldLayoutId id="2147483655" r:id="rId12"/>
    <p:sldLayoutId id="2147483654" r:id="rId13"/>
    <p:sldLayoutId id="2147483653" r:id="rId14"/>
    <p:sldLayoutId id="2147483652" r:id="rId15"/>
    <p:sldLayoutId id="2147483651" r:id="rId16"/>
    <p:sldLayoutId id="2147483650" r:id="rId17"/>
    <p:sldLayoutId id="2147483649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ＭＳ Ｐゴシック" pitchFamily="-123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  <a:cs typeface="ＭＳ Ｐゴシック" pitchFamily="-123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  <a:cs typeface="ＭＳ Ｐゴシック" pitchFamily="-123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  <a:cs typeface="ＭＳ Ｐゴシック" pitchFamily="-123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  <a:cs typeface="ＭＳ Ｐゴシック" pitchFamily="-123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ＭＳ Ｐゴシック" pitchFamily="-123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onnx.ai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4"/>
          <p:cNvSpPr>
            <a:spLocks noChangeShapeType="1"/>
          </p:cNvSpPr>
          <p:nvPr/>
        </p:nvSpPr>
        <p:spPr bwMode="auto">
          <a:xfrm>
            <a:off x="76200" y="2219325"/>
            <a:ext cx="8991600" cy="0"/>
          </a:xfrm>
          <a:prstGeom prst="line">
            <a:avLst/>
          </a:prstGeom>
          <a:noFill/>
          <a:ln w="57150">
            <a:solidFill>
              <a:srgbClr val="C0C0C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5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9F0305"/>
          </a:solidFill>
          <a:ln w="1524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/>
              <a:t>&lt;N</a:t>
            </a:r>
          </a:p>
        </p:txBody>
      </p:sp>
      <p:sp>
        <p:nvSpPr>
          <p:cNvPr id="21507" name="Rectangle 7"/>
          <p:cNvSpPr>
            <a:spLocks noChangeArrowheads="1"/>
          </p:cNvSpPr>
          <p:nvPr/>
        </p:nvSpPr>
        <p:spPr bwMode="auto">
          <a:xfrm>
            <a:off x="0" y="762000"/>
            <a:ext cx="9144000" cy="1219200"/>
          </a:xfrm>
          <a:prstGeom prst="rect">
            <a:avLst/>
          </a:prstGeom>
          <a:noFill/>
          <a:ln w="152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420688"/>
            <a:ext cx="7772400" cy="17986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b="1">
                <a:solidFill>
                  <a:srgbClr val="FFFFFF"/>
                </a:solidFill>
              </a:rPr>
              <a:t>MILESTONE 1 UPDATE:</a:t>
            </a:r>
            <a:br>
              <a:rPr lang="en-US" b="1">
                <a:solidFill>
                  <a:srgbClr val="FFFFFF"/>
                </a:solidFill>
              </a:rPr>
            </a:br>
            <a:br>
              <a:rPr lang="en-US" b="1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Integrating Machine Learning Into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UTAP App</a:t>
            </a:r>
            <a:br>
              <a:rPr lang="en-US" b="1">
                <a:solidFill>
                  <a:srgbClr val="FFFFFF"/>
                </a:solidFill>
              </a:rPr>
            </a:br>
            <a:endParaRPr lang="en-US" b="1">
              <a:solidFill>
                <a:srgbClr val="FFFFFF"/>
              </a:solidFill>
            </a:endParaRPr>
          </a:p>
        </p:txBody>
      </p:sp>
      <p:pic>
        <p:nvPicPr>
          <p:cNvPr id="21509" name="Picture 15" descr="Campus Fall Panorama"/>
          <p:cNvPicPr>
            <a:picLocks noChangeAspect="1" noChangeArrowheads="1"/>
          </p:cNvPicPr>
          <p:nvPr/>
        </p:nvPicPr>
        <p:blipFill rotWithShape="1">
          <a:blip r:embed="rId3"/>
          <a:srcRect r="34401"/>
          <a:stretch/>
        </p:blipFill>
        <p:spPr bwMode="auto">
          <a:xfrm>
            <a:off x="91383" y="2268815"/>
            <a:ext cx="5194937" cy="2868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10144125" y="65674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956ECC-B867-1C8C-42EF-0CDADF2D7D71}"/>
              </a:ext>
            </a:extLst>
          </p:cNvPr>
          <p:cNvSpPr txBox="1"/>
          <p:nvPr/>
        </p:nvSpPr>
        <p:spPr>
          <a:xfrm>
            <a:off x="248478" y="5555973"/>
            <a:ext cx="88955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Hayden Walpole and Daniel McNally</a:t>
            </a:r>
          </a:p>
          <a:p>
            <a:r>
              <a:rPr lang="en-US">
                <a:solidFill>
                  <a:schemeClr val="bg1"/>
                </a:solidFill>
              </a:rPr>
              <a:t>Technical Advisor:  Nathan Hansen &amp; Prof. Benjamin Sanchez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0E60B-E748-FB06-844C-4A9B9FF2D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375" y="2244447"/>
            <a:ext cx="3785174" cy="2916715"/>
          </a:xfrm>
          <a:prstGeom prst="rect">
            <a:avLst/>
          </a:prstGeom>
        </p:spPr>
      </p:pic>
      <p:sp>
        <p:nvSpPr>
          <p:cNvPr id="21510" name="Line 5"/>
          <p:cNvSpPr>
            <a:spLocks noChangeShapeType="1"/>
          </p:cNvSpPr>
          <p:nvPr/>
        </p:nvSpPr>
        <p:spPr bwMode="auto">
          <a:xfrm>
            <a:off x="76200" y="5173662"/>
            <a:ext cx="8991600" cy="0"/>
          </a:xfrm>
          <a:prstGeom prst="line">
            <a:avLst/>
          </a:prstGeom>
          <a:noFill/>
          <a:ln w="57150">
            <a:solidFill>
              <a:srgbClr val="C0C0C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11" name="Picture 6" descr="ENG_SEAL_RedGray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57950" y="4564262"/>
            <a:ext cx="1196975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5">
            <a:extLst>
              <a:ext uri="{FF2B5EF4-FFF2-40B4-BE49-F238E27FC236}">
                <a16:creationId xmlns:a16="http://schemas.microsoft.com/office/drawing/2014/main" id="{F39E1DA0-D392-D255-5E0F-B2A51C8D3A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2262549"/>
            <a:ext cx="9144000" cy="18817"/>
          </a:xfrm>
          <a:prstGeom prst="line">
            <a:avLst/>
          </a:prstGeom>
          <a:noFill/>
          <a:ln w="57150">
            <a:solidFill>
              <a:srgbClr val="C0C0C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524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-76201" y="130779"/>
            <a:ext cx="9296401" cy="685800"/>
          </a:xfrm>
          <a:prstGeom prst="rect">
            <a:avLst/>
          </a:prstGeom>
          <a:solidFill>
            <a:srgbClr val="9F030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3600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+mn-cs"/>
              </a:rPr>
              <a:t>Transferring ML from Python to Mobile app</a:t>
            </a:r>
          </a:p>
        </p:txBody>
      </p:sp>
      <p:sp>
        <p:nvSpPr>
          <p:cNvPr id="50181" name="Rectangle 2"/>
          <p:cNvSpPr>
            <a:spLocks noChangeArrowheads="1"/>
          </p:cNvSpPr>
          <p:nvPr/>
        </p:nvSpPr>
        <p:spPr bwMode="auto">
          <a:xfrm>
            <a:off x="396875" y="174023"/>
            <a:ext cx="82883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50182" name="Rectangle 3"/>
          <p:cNvSpPr>
            <a:spLocks noChangeArrowheads="1"/>
          </p:cNvSpPr>
          <p:nvPr/>
        </p:nvSpPr>
        <p:spPr bwMode="auto">
          <a:xfrm>
            <a:off x="422275" y="1458913"/>
            <a:ext cx="8237538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0F787-27BA-2DB8-DBAD-9EF7B700F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1" y="4058056"/>
            <a:ext cx="9296401" cy="19117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A62F10-A883-7E47-7B8E-D47F3CF76A57}"/>
              </a:ext>
            </a:extLst>
          </p:cNvPr>
          <p:cNvSpPr txBox="1"/>
          <p:nvPr/>
        </p:nvSpPr>
        <p:spPr>
          <a:xfrm>
            <a:off x="121921" y="1084037"/>
            <a:ext cx="926128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One of the first challenges we faced was finding the right conversion process to implement the existing models in Python into our mobile application. </a:t>
            </a:r>
            <a:endParaRPr lang="en-US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sz="2400" b="0" i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ptos" panose="020B0004020202020204" pitchFamily="34" charset="0"/>
              </a:rPr>
              <a:t>We decided to use ONNX since it is well documented and well supported for our needs.</a:t>
            </a:r>
            <a:endParaRPr lang="en-US" sz="2400" b="0" i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algn="l" fontAlgn="base"/>
            <a:endParaRPr lang="en-US" sz="2400" b="0" i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26D8D7-FB2A-6912-820D-459628032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6250" y="5786727"/>
            <a:ext cx="9776499" cy="114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29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2FC45DDE-1EF8-D0EE-C385-A3674FCB3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1" y="130779"/>
            <a:ext cx="9296401" cy="685800"/>
          </a:xfrm>
          <a:prstGeom prst="rect">
            <a:avLst/>
          </a:prstGeom>
          <a:solidFill>
            <a:srgbClr val="9F030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3600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+mn-cs"/>
              </a:rPr>
              <a:t>Code: Graph Activity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DCB8C-1845-1C99-6FB4-B24E77AE57A3}"/>
              </a:ext>
            </a:extLst>
          </p:cNvPr>
          <p:cNvSpPr txBox="1"/>
          <p:nvPr/>
        </p:nvSpPr>
        <p:spPr>
          <a:xfrm>
            <a:off x="121921" y="1084037"/>
            <a:ext cx="8839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ptos" panose="020B0004020202020204" pitchFamily="34" charset="0"/>
              </a:rPr>
              <a:t>This was a new class activity we created to import and manage the Models we import from ONNX. </a:t>
            </a:r>
            <a:endParaRPr lang="en-US" sz="2400" b="0" i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algn="l" fontAlgn="base"/>
            <a:endParaRPr lang="en-US" sz="2400" b="0" i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4DB95BF-83FB-0221-C04C-0213ED8D4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148" y="1915297"/>
            <a:ext cx="6807418" cy="477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70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3" name="Picture 7" descr="ECE_Logo_RedGray_H_45%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6125" y="6410325"/>
            <a:ext cx="1792288" cy="269875"/>
          </a:xfrm>
          <a:prstGeom prst="rect">
            <a:avLst/>
          </a:prstGeom>
          <a:noFill/>
        </p:spPr>
      </p:pic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524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-76201" y="154782"/>
            <a:ext cx="9296401" cy="685800"/>
          </a:xfrm>
          <a:prstGeom prst="rect">
            <a:avLst/>
          </a:prstGeom>
          <a:solidFill>
            <a:srgbClr val="9F030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3600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+mn-cs"/>
              </a:rPr>
              <a:t>Data File</a:t>
            </a:r>
          </a:p>
        </p:txBody>
      </p:sp>
      <p:sp>
        <p:nvSpPr>
          <p:cNvPr id="50181" name="Rectangle 2"/>
          <p:cNvSpPr>
            <a:spLocks noChangeArrowheads="1"/>
          </p:cNvSpPr>
          <p:nvPr/>
        </p:nvSpPr>
        <p:spPr bwMode="auto">
          <a:xfrm>
            <a:off x="396875" y="174023"/>
            <a:ext cx="82883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50182" name="Rectangle 3"/>
          <p:cNvSpPr>
            <a:spLocks noChangeArrowheads="1"/>
          </p:cNvSpPr>
          <p:nvPr/>
        </p:nvSpPr>
        <p:spPr bwMode="auto">
          <a:xfrm>
            <a:off x="422275" y="1458913"/>
            <a:ext cx="8237538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404519-E5B0-7201-8621-4084D0406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0960" y="831458"/>
            <a:ext cx="15126515" cy="629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20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3" name="Picture 7" descr="ECE_Logo_RedGray_H_45%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6125" y="6410325"/>
            <a:ext cx="1792288" cy="269875"/>
          </a:xfrm>
          <a:prstGeom prst="rect">
            <a:avLst/>
          </a:prstGeom>
          <a:noFill/>
        </p:spPr>
      </p:pic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524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-87313" y="479425"/>
            <a:ext cx="9296401" cy="685800"/>
          </a:xfrm>
          <a:prstGeom prst="rect">
            <a:avLst/>
          </a:prstGeom>
          <a:solidFill>
            <a:srgbClr val="9F030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Arial" charset="0"/>
              <a:ea typeface="ＭＳ Ｐゴシック" pitchFamily="1" charset="-128"/>
              <a:cs typeface="+mn-cs"/>
            </a:endParaRPr>
          </a:p>
        </p:txBody>
      </p:sp>
      <p:sp>
        <p:nvSpPr>
          <p:cNvPr id="50181" name="Rectangle 2"/>
          <p:cNvSpPr>
            <a:spLocks noChangeArrowheads="1"/>
          </p:cNvSpPr>
          <p:nvPr/>
        </p:nvSpPr>
        <p:spPr bwMode="auto">
          <a:xfrm>
            <a:off x="354013" y="514350"/>
            <a:ext cx="82883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50182" name="Rectangle 3"/>
          <p:cNvSpPr>
            <a:spLocks noChangeArrowheads="1"/>
          </p:cNvSpPr>
          <p:nvPr/>
        </p:nvSpPr>
        <p:spPr bwMode="auto">
          <a:xfrm>
            <a:off x="422275" y="1458913"/>
            <a:ext cx="8237538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6000"/>
          </a:p>
          <a:p>
            <a:pPr algn="ctr"/>
            <a:r>
              <a:rPr lang="en-US" sz="4800"/>
              <a:t>ADA BOOSTING DEMO</a:t>
            </a:r>
          </a:p>
          <a:p>
            <a:pPr algn="ctr"/>
            <a:r>
              <a:rPr lang="en-US" sz="4000"/>
              <a:t>Healthy Vs SCC</a:t>
            </a:r>
            <a:br>
              <a:rPr lang="en-US" sz="6000"/>
            </a:b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2407715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524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-76201" y="130779"/>
            <a:ext cx="9296401" cy="685800"/>
          </a:xfrm>
          <a:prstGeom prst="rect">
            <a:avLst/>
          </a:prstGeom>
          <a:solidFill>
            <a:srgbClr val="9F030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3600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+mn-cs"/>
              </a:rPr>
              <a:t>Plans going Forward</a:t>
            </a:r>
          </a:p>
        </p:txBody>
      </p:sp>
      <p:sp>
        <p:nvSpPr>
          <p:cNvPr id="50181" name="Rectangle 2"/>
          <p:cNvSpPr>
            <a:spLocks noChangeArrowheads="1"/>
          </p:cNvSpPr>
          <p:nvPr/>
        </p:nvSpPr>
        <p:spPr bwMode="auto">
          <a:xfrm>
            <a:off x="396875" y="174023"/>
            <a:ext cx="82883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50182" name="Rectangle 3"/>
          <p:cNvSpPr>
            <a:spLocks noChangeArrowheads="1"/>
          </p:cNvSpPr>
          <p:nvPr/>
        </p:nvSpPr>
        <p:spPr bwMode="auto">
          <a:xfrm>
            <a:off x="422275" y="1458913"/>
            <a:ext cx="8237538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62F10-A883-7E47-7B8E-D47F3CF76A57}"/>
              </a:ext>
            </a:extLst>
          </p:cNvPr>
          <p:cNvSpPr txBox="1"/>
          <p:nvPr/>
        </p:nvSpPr>
        <p:spPr>
          <a:xfrm>
            <a:off x="121921" y="1084037"/>
            <a:ext cx="902207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Our next Steps will be to refine the User interface and integrate more models.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The models are mostly 1 vs 1 Comparison, so multiple models are required to run the comparisons at once to get the final Prediction.</a:t>
            </a:r>
          </a:p>
          <a:p>
            <a:pPr algn="l" fontAlgn="base"/>
            <a:endParaRPr lang="en-US" sz="2400" b="0" i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DF522F-7A37-F51E-EE69-8FBC17F2E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904" y="3094228"/>
            <a:ext cx="3715830" cy="363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04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3" name="Picture 7" descr="ECE_Logo_RedGray_H_45%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6125" y="6410325"/>
            <a:ext cx="1792288" cy="269875"/>
          </a:xfrm>
          <a:prstGeom prst="rect">
            <a:avLst/>
          </a:prstGeom>
          <a:noFill/>
        </p:spPr>
      </p:pic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524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-87313" y="479425"/>
            <a:ext cx="9296401" cy="685800"/>
          </a:xfrm>
          <a:prstGeom prst="rect">
            <a:avLst/>
          </a:prstGeom>
          <a:solidFill>
            <a:srgbClr val="9F030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Arial" charset="0"/>
              <a:ea typeface="ＭＳ Ｐゴシック" pitchFamily="1" charset="-128"/>
              <a:cs typeface="+mn-cs"/>
            </a:endParaRPr>
          </a:p>
        </p:txBody>
      </p:sp>
      <p:sp>
        <p:nvSpPr>
          <p:cNvPr id="50181" name="Rectangle 2"/>
          <p:cNvSpPr>
            <a:spLocks noChangeArrowheads="1"/>
          </p:cNvSpPr>
          <p:nvPr/>
        </p:nvSpPr>
        <p:spPr bwMode="auto">
          <a:xfrm>
            <a:off x="354013" y="514350"/>
            <a:ext cx="82883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50182" name="Rectangle 3"/>
          <p:cNvSpPr>
            <a:spLocks noChangeArrowheads="1"/>
          </p:cNvSpPr>
          <p:nvPr/>
        </p:nvSpPr>
        <p:spPr bwMode="auto">
          <a:xfrm>
            <a:off x="422275" y="1458913"/>
            <a:ext cx="8237538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6000"/>
          </a:p>
          <a:p>
            <a:pPr algn="ctr"/>
            <a:r>
              <a:rPr lang="en-US" sz="6000"/>
              <a:t>Questions?</a:t>
            </a:r>
            <a:br>
              <a:rPr lang="en-US" sz="6000"/>
            </a:b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775492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498F5E-8195-43C9-15B3-E804338919F7}"/>
              </a:ext>
            </a:extLst>
          </p:cNvPr>
          <p:cNvSpPr txBox="1"/>
          <p:nvPr/>
        </p:nvSpPr>
        <p:spPr>
          <a:xfrm>
            <a:off x="487680" y="341376"/>
            <a:ext cx="41392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Image Sources: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FFA1B4-4FFF-6AD5-E165-7DD1140E3DB8}"/>
              </a:ext>
            </a:extLst>
          </p:cNvPr>
          <p:cNvSpPr txBox="1"/>
          <p:nvPr/>
        </p:nvSpPr>
        <p:spPr>
          <a:xfrm>
            <a:off x="0" y="111081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Images from ONNX </a:t>
            </a:r>
            <a:r>
              <a:rPr lang="en-US" sz="1800" err="1"/>
              <a:t>mainpage</a:t>
            </a:r>
            <a:r>
              <a:rPr lang="en-US" sz="1800"/>
              <a:t> found at </a:t>
            </a:r>
            <a:r>
              <a:rPr lang="en-US" sz="1800">
                <a:hlinkClick r:id="rId2"/>
              </a:rPr>
              <a:t>https://onnx.ai/</a:t>
            </a:r>
            <a:endParaRPr lang="en-US" sz="1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Images from </a:t>
            </a:r>
            <a:r>
              <a:rPr lang="en-US" sz="1800" i="1"/>
              <a:t>“UTES Training Guide V6” PowerPoint created by Nathan Hansen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Images from materials from the Sanchez Research Lab UTES Device Resources and Publications</a:t>
            </a:r>
          </a:p>
        </p:txBody>
      </p:sp>
    </p:spTree>
    <p:extLst>
      <p:ext uri="{BB962C8B-B14F-4D97-AF65-F5344CB8AC3E}">
        <p14:creationId xmlns:p14="http://schemas.microsoft.com/office/powerpoint/2010/main" val="31194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4"/>
          <p:cNvSpPr>
            <a:spLocks noChangeShapeType="1"/>
          </p:cNvSpPr>
          <p:nvPr/>
        </p:nvSpPr>
        <p:spPr bwMode="auto">
          <a:xfrm>
            <a:off x="76200" y="2219325"/>
            <a:ext cx="8991600" cy="0"/>
          </a:xfrm>
          <a:prstGeom prst="line">
            <a:avLst/>
          </a:prstGeom>
          <a:noFill/>
          <a:ln w="57150">
            <a:solidFill>
              <a:srgbClr val="C0C0C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5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9F0305"/>
          </a:solidFill>
          <a:ln w="1524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/>
              <a:t>&lt;N</a:t>
            </a:r>
          </a:p>
        </p:txBody>
      </p:sp>
      <p:sp>
        <p:nvSpPr>
          <p:cNvPr id="21507" name="Rectangle 7"/>
          <p:cNvSpPr>
            <a:spLocks noChangeArrowheads="1"/>
          </p:cNvSpPr>
          <p:nvPr/>
        </p:nvSpPr>
        <p:spPr bwMode="auto">
          <a:xfrm>
            <a:off x="0" y="762000"/>
            <a:ext cx="9144000" cy="1219200"/>
          </a:xfrm>
          <a:prstGeom prst="rect">
            <a:avLst/>
          </a:prstGeom>
          <a:noFill/>
          <a:ln w="152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420688"/>
            <a:ext cx="7772400" cy="17986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b="1">
                <a:solidFill>
                  <a:srgbClr val="FFFFFF"/>
                </a:solidFill>
              </a:rPr>
              <a:t>MILESTONE 1 UPDATE:</a:t>
            </a:r>
            <a:br>
              <a:rPr lang="en-US" b="1">
                <a:solidFill>
                  <a:srgbClr val="FFFFFF"/>
                </a:solidFill>
              </a:rPr>
            </a:br>
            <a:br>
              <a:rPr lang="en-US" b="1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Integrating Machine Learning Into URSKIN App</a:t>
            </a:r>
            <a:br>
              <a:rPr lang="en-US" b="1">
                <a:solidFill>
                  <a:srgbClr val="FFFFFF"/>
                </a:solidFill>
              </a:rPr>
            </a:b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10144125" y="65674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956ECC-B867-1C8C-42EF-0CDADF2D7D71}"/>
              </a:ext>
            </a:extLst>
          </p:cNvPr>
          <p:cNvSpPr txBox="1"/>
          <p:nvPr/>
        </p:nvSpPr>
        <p:spPr>
          <a:xfrm>
            <a:off x="248478" y="5555973"/>
            <a:ext cx="88955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Hayden Walpole and Daniel McNally</a:t>
            </a:r>
          </a:p>
          <a:p>
            <a:r>
              <a:rPr lang="en-US">
                <a:solidFill>
                  <a:schemeClr val="bg1"/>
                </a:solidFill>
              </a:rPr>
              <a:t>Technical Advisor:  Nathan Hansen &amp; Prof. Benjamin Sanchez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0E60B-E748-FB06-844C-4A9B9FF2D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15" y="71360"/>
            <a:ext cx="8714770" cy="671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5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3" name="Picture 7" descr="ECE_Logo_RedGray_H_45%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6125" y="6410325"/>
            <a:ext cx="1792288" cy="269875"/>
          </a:xfrm>
          <a:prstGeom prst="rect">
            <a:avLst/>
          </a:prstGeom>
          <a:noFill/>
        </p:spPr>
      </p:pic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524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-87313" y="479425"/>
            <a:ext cx="9296401" cy="685800"/>
          </a:xfrm>
          <a:prstGeom prst="rect">
            <a:avLst/>
          </a:prstGeom>
          <a:solidFill>
            <a:srgbClr val="9F030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Arial" charset="0"/>
              <a:ea typeface="ＭＳ Ｐゴシック" pitchFamily="1" charset="-128"/>
              <a:cs typeface="+mn-cs"/>
            </a:endParaRPr>
          </a:p>
        </p:txBody>
      </p:sp>
      <p:sp>
        <p:nvSpPr>
          <p:cNvPr id="50181" name="Rectangle 2"/>
          <p:cNvSpPr>
            <a:spLocks noChangeArrowheads="1"/>
          </p:cNvSpPr>
          <p:nvPr/>
        </p:nvSpPr>
        <p:spPr bwMode="auto">
          <a:xfrm>
            <a:off x="354013" y="514350"/>
            <a:ext cx="82883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3200">
                <a:solidFill>
                  <a:schemeClr val="bg1"/>
                </a:solidFill>
              </a:rPr>
              <a:t>Our Timeline</a:t>
            </a:r>
          </a:p>
        </p:txBody>
      </p:sp>
      <p:sp>
        <p:nvSpPr>
          <p:cNvPr id="50182" name="Rectangle 3"/>
          <p:cNvSpPr>
            <a:spLocks noChangeArrowheads="1"/>
          </p:cNvSpPr>
          <p:nvPr/>
        </p:nvSpPr>
        <p:spPr bwMode="auto">
          <a:xfrm>
            <a:off x="422275" y="1458913"/>
            <a:ext cx="8237538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97B6CDC-7DDF-7944-9026-93F0832CA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121489"/>
              </p:ext>
            </p:extLst>
          </p:nvPr>
        </p:nvGraphicFramePr>
        <p:xfrm>
          <a:off x="1078149" y="2126574"/>
          <a:ext cx="6987702" cy="2841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3851">
                  <a:extLst>
                    <a:ext uri="{9D8B030D-6E8A-4147-A177-3AD203B41FA5}">
                      <a16:colId xmlns:a16="http://schemas.microsoft.com/office/drawing/2014/main" val="90422015"/>
                    </a:ext>
                  </a:extLst>
                </a:gridCol>
                <a:gridCol w="3493851">
                  <a:extLst>
                    <a:ext uri="{9D8B030D-6E8A-4147-A177-3AD203B41FA5}">
                      <a16:colId xmlns:a16="http://schemas.microsoft.com/office/drawing/2014/main" val="1311081591"/>
                    </a:ext>
                  </a:extLst>
                </a:gridCol>
              </a:tblGrid>
              <a:tr h="47352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Estimated Completion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390594"/>
                  </a:ext>
                </a:extLst>
              </a:tr>
              <a:tr h="47352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6600"/>
                          </a:solidFill>
                        </a:rPr>
                        <a:t>Working Frontend UI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6600"/>
                          </a:solidFill>
                        </a:rPr>
                        <a:t>March 15</a:t>
                      </a:r>
                      <a:r>
                        <a:rPr lang="en-US" baseline="30000">
                          <a:solidFill>
                            <a:srgbClr val="006600"/>
                          </a:solidFill>
                        </a:rPr>
                        <a:t>th</a:t>
                      </a:r>
                      <a:r>
                        <a:rPr lang="en-US">
                          <a:solidFill>
                            <a:srgbClr val="006600"/>
                          </a:solidFill>
                        </a:rPr>
                        <a:t>, 2025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651000"/>
                  </a:ext>
                </a:extLst>
              </a:tr>
              <a:tr h="4735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006600"/>
                          </a:solidFill>
                        </a:rPr>
                        <a:t>Single Model ML Prototype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6600"/>
                          </a:solidFill>
                        </a:rPr>
                        <a:t>April 15</a:t>
                      </a:r>
                      <a:r>
                        <a:rPr lang="en-US" baseline="30000">
                          <a:solidFill>
                            <a:srgbClr val="006600"/>
                          </a:solidFill>
                        </a:rPr>
                        <a:t>th</a:t>
                      </a:r>
                      <a:r>
                        <a:rPr lang="en-US">
                          <a:solidFill>
                            <a:srgbClr val="006600"/>
                          </a:solidFill>
                        </a:rPr>
                        <a:t>, 2025</a:t>
                      </a:r>
                    </a:p>
                  </a:txBody>
                  <a:tcPr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521137"/>
                  </a:ext>
                </a:extLst>
              </a:tr>
              <a:tr h="47352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Multiple Model ML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September 1</a:t>
                      </a:r>
                      <a:r>
                        <a:rPr lang="en-US" baseline="300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st</a:t>
                      </a:r>
                      <a:r>
                        <a:rPr lang="en-US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, 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911450"/>
                  </a:ext>
                </a:extLst>
              </a:tr>
              <a:tr h="47352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Final Integrated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November 1</a:t>
                      </a:r>
                      <a:r>
                        <a:rPr lang="en-US" baseline="300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st</a:t>
                      </a:r>
                      <a:r>
                        <a:rPr lang="en-US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, 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6806"/>
                  </a:ext>
                </a:extLst>
              </a:tr>
              <a:tr h="47352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Demo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December 5</a:t>
                      </a:r>
                      <a:r>
                        <a:rPr lang="en-US" baseline="300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th</a:t>
                      </a:r>
                      <a:r>
                        <a:rPr lang="en-US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, 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793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315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>
            <a:extLst>
              <a:ext uri="{FF2B5EF4-FFF2-40B4-BE49-F238E27FC236}">
                <a16:creationId xmlns:a16="http://schemas.microsoft.com/office/drawing/2014/main" id="{A84743E1-588F-4663-2956-EAE61E9BA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6857"/>
            <a:ext cx="9296401" cy="685800"/>
          </a:xfrm>
          <a:prstGeom prst="rect">
            <a:avLst/>
          </a:prstGeom>
          <a:solidFill>
            <a:srgbClr val="9F030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4000" b="1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+mn-cs"/>
              </a:rPr>
              <a:t>Team Contributions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6D9C1A-AC11-7739-79D3-DA0AC96F2E33}"/>
              </a:ext>
            </a:extLst>
          </p:cNvPr>
          <p:cNvSpPr/>
          <p:nvPr/>
        </p:nvSpPr>
        <p:spPr bwMode="auto">
          <a:xfrm>
            <a:off x="784859" y="1532538"/>
            <a:ext cx="1819656" cy="61785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Daniel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1572336-6769-F299-5694-FBC94912B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7313" y="479425"/>
            <a:ext cx="9296401" cy="685800"/>
          </a:xfrm>
          <a:prstGeom prst="rect">
            <a:avLst/>
          </a:prstGeom>
          <a:solidFill>
            <a:srgbClr val="9F030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Arial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091CA5-90BD-D082-AA5C-F33A1917726C}"/>
              </a:ext>
            </a:extLst>
          </p:cNvPr>
          <p:cNvSpPr/>
          <p:nvPr/>
        </p:nvSpPr>
        <p:spPr bwMode="auto">
          <a:xfrm>
            <a:off x="6218491" y="1535710"/>
            <a:ext cx="1819656" cy="61785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Hayden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B04E24-10F9-5AB1-45B0-01B6CF6C9E86}"/>
              </a:ext>
            </a:extLst>
          </p:cNvPr>
          <p:cNvSpPr/>
          <p:nvPr/>
        </p:nvSpPr>
        <p:spPr bwMode="auto">
          <a:xfrm>
            <a:off x="820791" y="2455929"/>
            <a:ext cx="1783720" cy="30892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User Interface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4898F0-CF52-3396-F134-95636266E0E2}"/>
              </a:ext>
            </a:extLst>
          </p:cNvPr>
          <p:cNvSpPr/>
          <p:nvPr/>
        </p:nvSpPr>
        <p:spPr bwMode="auto">
          <a:xfrm>
            <a:off x="6053328" y="2466191"/>
            <a:ext cx="2149982" cy="28840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Research: Conversion Tools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C88DBD-63BD-6A66-0A82-B71487FFF659}"/>
              </a:ext>
            </a:extLst>
          </p:cNvPr>
          <p:cNvCxnSpPr>
            <a:cxnSpLocks/>
          </p:cNvCxnSpPr>
          <p:nvPr/>
        </p:nvCxnSpPr>
        <p:spPr bwMode="auto">
          <a:xfrm>
            <a:off x="7045738" y="2153565"/>
            <a:ext cx="0" cy="3126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8CCFAA-B0C1-7B21-B40E-8DD879BE22B4}"/>
              </a:ext>
            </a:extLst>
          </p:cNvPr>
          <p:cNvCxnSpPr>
            <a:cxnSpLocks/>
          </p:cNvCxnSpPr>
          <p:nvPr/>
        </p:nvCxnSpPr>
        <p:spPr bwMode="auto">
          <a:xfrm>
            <a:off x="1691876" y="2150393"/>
            <a:ext cx="17964" cy="3055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057062A-A692-F5AA-DA42-9B003D4C30A9}"/>
              </a:ext>
            </a:extLst>
          </p:cNvPr>
          <p:cNvSpPr/>
          <p:nvPr/>
        </p:nvSpPr>
        <p:spPr bwMode="auto">
          <a:xfrm>
            <a:off x="820790" y="2990613"/>
            <a:ext cx="1783715" cy="47216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ONNX Implementation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74E98DA-3534-B837-6145-562B70803C52}"/>
              </a:ext>
            </a:extLst>
          </p:cNvPr>
          <p:cNvSpPr/>
          <p:nvPr/>
        </p:nvSpPr>
        <p:spPr bwMode="auto">
          <a:xfrm>
            <a:off x="2893297" y="4086550"/>
            <a:ext cx="2716792" cy="72920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ADABoosting</a:t>
            </a: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 Model Testing</a:t>
            </a: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Arial" charset="0"/>
                <a:ea typeface="ＭＳ Ｐゴシック" pitchFamily="1" charset="-128"/>
              </a:rPr>
              <a:t>-Default Data Array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-Measure Data from Device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B02F3D-9165-B99A-CD57-3FB745AFFC6A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 bwMode="auto">
          <a:xfrm>
            <a:off x="1712648" y="3462780"/>
            <a:ext cx="2539045" cy="6237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3B457E0-3753-B852-F204-007B5C8B3D52}"/>
              </a:ext>
            </a:extLst>
          </p:cNvPr>
          <p:cNvSpPr/>
          <p:nvPr/>
        </p:nvSpPr>
        <p:spPr bwMode="auto">
          <a:xfrm>
            <a:off x="6053329" y="2976949"/>
            <a:ext cx="2149981" cy="50967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Models used in Project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Arial" charset="0"/>
                <a:ea typeface="ＭＳ Ｐゴシック" pitchFamily="1" charset="-128"/>
              </a:rPr>
              <a:t>(Slide 8)</a:t>
            </a: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DCCFAAC-8F3A-1FCC-D9C1-2352EA02A23E}"/>
              </a:ext>
            </a:extLst>
          </p:cNvPr>
          <p:cNvCxnSpPr>
            <a:cxnSpLocks/>
          </p:cNvCxnSpPr>
          <p:nvPr/>
        </p:nvCxnSpPr>
        <p:spPr bwMode="auto">
          <a:xfrm>
            <a:off x="1700858" y="2775118"/>
            <a:ext cx="0" cy="2082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7FC5F3D-D7E1-E590-6BFC-AF87279FD8E5}"/>
              </a:ext>
            </a:extLst>
          </p:cNvPr>
          <p:cNvSpPr/>
          <p:nvPr/>
        </p:nvSpPr>
        <p:spPr bwMode="auto">
          <a:xfrm>
            <a:off x="443445" y="5056632"/>
            <a:ext cx="3717075" cy="1387025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FUTURE: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Arial" charset="0"/>
                <a:ea typeface="ＭＳ Ｐゴシック" pitchFamily="1" charset="-128"/>
              </a:rPr>
              <a:t>Data Collection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UI Finalization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Arial" charset="0"/>
                <a:ea typeface="ＭＳ Ｐゴシック" pitchFamily="1" charset="-128"/>
              </a:rPr>
              <a:t>Electrode Array Improvement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Individual Model Type Implementation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AD56D4F-20CF-393F-A7DF-B8B2F47D9DCC}"/>
              </a:ext>
            </a:extLst>
          </p:cNvPr>
          <p:cNvCxnSpPr>
            <a:cxnSpLocks/>
          </p:cNvCxnSpPr>
          <p:nvPr/>
        </p:nvCxnSpPr>
        <p:spPr bwMode="auto">
          <a:xfrm>
            <a:off x="7128319" y="2738125"/>
            <a:ext cx="0" cy="2221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7B7E459-06AB-841D-9CEF-2348772E4589}"/>
              </a:ext>
            </a:extLst>
          </p:cNvPr>
          <p:cNvSpPr/>
          <p:nvPr/>
        </p:nvSpPr>
        <p:spPr bwMode="auto">
          <a:xfrm>
            <a:off x="4608576" y="5049397"/>
            <a:ext cx="4160811" cy="1387024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FUTURE: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Data Collection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Arial" charset="0"/>
                <a:ea typeface="ＭＳ Ｐゴシック" pitchFamily="1" charset="-128"/>
              </a:rPr>
              <a:t>Results validation and comparison to PC model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Arial" charset="0"/>
                <a:ea typeface="ＭＳ Ｐゴシック" pitchFamily="1" charset="-128"/>
              </a:rPr>
              <a:t>Unit Testing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Multi-Prediction Model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E28BC56-CB8E-23D5-9A1F-38A58049B743}"/>
              </a:ext>
            </a:extLst>
          </p:cNvPr>
          <p:cNvCxnSpPr>
            <a:cxnSpLocks/>
            <a:stCxn id="29" idx="1"/>
            <a:endCxn id="23" idx="0"/>
          </p:cNvCxnSpPr>
          <p:nvPr/>
        </p:nvCxnSpPr>
        <p:spPr bwMode="auto">
          <a:xfrm flipH="1">
            <a:off x="4251693" y="3231786"/>
            <a:ext cx="1801636" cy="8547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0B56B26-B4DB-385D-7D00-84C8FDF913C7}"/>
              </a:ext>
            </a:extLst>
          </p:cNvPr>
          <p:cNvSpPr/>
          <p:nvPr/>
        </p:nvSpPr>
        <p:spPr bwMode="auto">
          <a:xfrm>
            <a:off x="2893297" y="2584620"/>
            <a:ext cx="2716792" cy="72920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CITI Bio-Medical Research Training for Data Collection</a:t>
            </a: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B8292CC-EF0C-7795-F08D-07962D315DF0}"/>
              </a:ext>
            </a:extLst>
          </p:cNvPr>
          <p:cNvCxnSpPr>
            <a:cxnSpLocks/>
            <a:stCxn id="4" idx="2"/>
            <a:endCxn id="67" idx="0"/>
          </p:cNvCxnSpPr>
          <p:nvPr/>
        </p:nvCxnSpPr>
        <p:spPr bwMode="auto">
          <a:xfrm>
            <a:off x="1694687" y="2150393"/>
            <a:ext cx="2557006" cy="434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1DCC7BB-859F-F87D-974D-DB36884B6AC7}"/>
              </a:ext>
            </a:extLst>
          </p:cNvPr>
          <p:cNvCxnSpPr>
            <a:cxnSpLocks/>
            <a:stCxn id="7" idx="2"/>
            <a:endCxn id="67" idx="0"/>
          </p:cNvCxnSpPr>
          <p:nvPr/>
        </p:nvCxnSpPr>
        <p:spPr bwMode="auto">
          <a:xfrm flipH="1">
            <a:off x="4251693" y="2153565"/>
            <a:ext cx="2876626" cy="4310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C147E5D-DB20-37FE-CEE4-C5DE56B99C28}"/>
              </a:ext>
            </a:extLst>
          </p:cNvPr>
          <p:cNvCxnSpPr>
            <a:cxnSpLocks/>
            <a:stCxn id="23" idx="2"/>
            <a:endCxn id="36" idx="0"/>
          </p:cNvCxnSpPr>
          <p:nvPr/>
        </p:nvCxnSpPr>
        <p:spPr bwMode="auto">
          <a:xfrm flipH="1">
            <a:off x="2301983" y="4815756"/>
            <a:ext cx="1949710" cy="240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A2236A8-6A5E-897D-8293-6172968F9F0A}"/>
              </a:ext>
            </a:extLst>
          </p:cNvPr>
          <p:cNvCxnSpPr>
            <a:cxnSpLocks/>
            <a:stCxn id="23" idx="2"/>
            <a:endCxn id="46" idx="0"/>
          </p:cNvCxnSpPr>
          <p:nvPr/>
        </p:nvCxnSpPr>
        <p:spPr bwMode="auto">
          <a:xfrm>
            <a:off x="4251693" y="4815756"/>
            <a:ext cx="2437289" cy="2336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7480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3" name="Picture 7" descr="ECE_Logo_RedGray_H_45%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6125" y="6410325"/>
            <a:ext cx="1792288" cy="269875"/>
          </a:xfrm>
          <a:prstGeom prst="rect">
            <a:avLst/>
          </a:prstGeom>
          <a:noFill/>
        </p:spPr>
      </p:pic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524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0181" name="Rectangle 2"/>
          <p:cNvSpPr>
            <a:spLocks noChangeArrowheads="1"/>
          </p:cNvSpPr>
          <p:nvPr/>
        </p:nvSpPr>
        <p:spPr bwMode="auto">
          <a:xfrm>
            <a:off x="354013" y="514350"/>
            <a:ext cx="82883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3200">
                <a:solidFill>
                  <a:schemeClr val="bg1"/>
                </a:solidFill>
              </a:rPr>
              <a:t>Original User Interface</a:t>
            </a:r>
          </a:p>
        </p:txBody>
      </p:sp>
      <p:sp>
        <p:nvSpPr>
          <p:cNvPr id="50182" name="Rectangle 3"/>
          <p:cNvSpPr>
            <a:spLocks noChangeArrowheads="1"/>
          </p:cNvSpPr>
          <p:nvPr/>
        </p:nvSpPr>
        <p:spPr bwMode="auto">
          <a:xfrm>
            <a:off x="422275" y="1458913"/>
            <a:ext cx="8237538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F16D0F7-ABE6-6C23-8C9F-231531017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0960" y="1425576"/>
            <a:ext cx="9296401" cy="3646296"/>
          </a:xfrm>
          <a:prstGeom prst="rect">
            <a:avLst/>
          </a:prstGeom>
          <a:solidFill>
            <a:srgbClr val="9F030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+mn-cs"/>
              </a:rPr>
              <a:t>User interface changes</a:t>
            </a:r>
          </a:p>
        </p:txBody>
      </p:sp>
    </p:spTree>
    <p:extLst>
      <p:ext uri="{BB962C8B-B14F-4D97-AF65-F5344CB8AC3E}">
        <p14:creationId xmlns:p14="http://schemas.microsoft.com/office/powerpoint/2010/main" val="347499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3" name="Picture 7" descr="ECE_Logo_RedGray_H_45%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6125" y="6410325"/>
            <a:ext cx="1792288" cy="269875"/>
          </a:xfrm>
          <a:prstGeom prst="rect">
            <a:avLst/>
          </a:prstGeom>
          <a:noFill/>
        </p:spPr>
      </p:pic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524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-87313" y="479425"/>
            <a:ext cx="9296401" cy="685800"/>
          </a:xfrm>
          <a:prstGeom prst="rect">
            <a:avLst/>
          </a:prstGeom>
          <a:solidFill>
            <a:srgbClr val="9F030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Arial" charset="0"/>
              <a:ea typeface="ＭＳ Ｐゴシック" pitchFamily="1" charset="-128"/>
              <a:cs typeface="+mn-cs"/>
            </a:endParaRPr>
          </a:p>
        </p:txBody>
      </p:sp>
      <p:sp>
        <p:nvSpPr>
          <p:cNvPr id="50181" name="Rectangle 2"/>
          <p:cNvSpPr>
            <a:spLocks noChangeArrowheads="1"/>
          </p:cNvSpPr>
          <p:nvPr/>
        </p:nvSpPr>
        <p:spPr bwMode="auto">
          <a:xfrm>
            <a:off x="354013" y="514350"/>
            <a:ext cx="82883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3200">
                <a:solidFill>
                  <a:schemeClr val="bg1"/>
                </a:solidFill>
              </a:rPr>
              <a:t>Original User Interface</a:t>
            </a:r>
          </a:p>
        </p:txBody>
      </p:sp>
      <p:sp>
        <p:nvSpPr>
          <p:cNvPr id="50182" name="Rectangle 3"/>
          <p:cNvSpPr>
            <a:spLocks noChangeArrowheads="1"/>
          </p:cNvSpPr>
          <p:nvPr/>
        </p:nvSpPr>
        <p:spPr bwMode="auto">
          <a:xfrm>
            <a:off x="422275" y="1458913"/>
            <a:ext cx="8237538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C08C96-7BC9-A3AA-655A-72EFCC54B6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297" y="1148773"/>
            <a:ext cx="1903227" cy="4243492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55050D7-E992-BA93-F830-2C8FF26269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878" y="1174270"/>
            <a:ext cx="1885852" cy="42047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716CCF-CEBD-9B3E-EFAD-1245E6767F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52458" y="1172047"/>
            <a:ext cx="1881867" cy="4195867"/>
          </a:xfrm>
          <a:prstGeom prst="rect">
            <a:avLst/>
          </a:prstGeom>
        </p:spPr>
      </p:pic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20D559C0-FD02-13B4-4E4C-0836766B3B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134" y="1175321"/>
            <a:ext cx="1857586" cy="4141729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CF16D0F7-ABE6-6C23-8C9F-231531017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1" y="5421411"/>
            <a:ext cx="9296401" cy="685800"/>
          </a:xfrm>
          <a:prstGeom prst="rect">
            <a:avLst/>
          </a:prstGeom>
          <a:solidFill>
            <a:srgbClr val="9F030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Arial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19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3" name="Picture 7" descr="ECE_Logo_RedGray_H_45%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6125" y="6410325"/>
            <a:ext cx="1792288" cy="269875"/>
          </a:xfrm>
          <a:prstGeom prst="rect">
            <a:avLst/>
          </a:prstGeom>
          <a:noFill/>
        </p:spPr>
      </p:pic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524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-87313" y="479425"/>
            <a:ext cx="9296401" cy="685800"/>
          </a:xfrm>
          <a:prstGeom prst="rect">
            <a:avLst/>
          </a:prstGeom>
          <a:solidFill>
            <a:srgbClr val="9F030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Arial" charset="0"/>
              <a:ea typeface="ＭＳ Ｐゴシック" pitchFamily="1" charset="-128"/>
              <a:cs typeface="+mn-cs"/>
            </a:endParaRPr>
          </a:p>
        </p:txBody>
      </p:sp>
      <p:sp>
        <p:nvSpPr>
          <p:cNvPr id="50181" name="Rectangle 2"/>
          <p:cNvSpPr>
            <a:spLocks noChangeArrowheads="1"/>
          </p:cNvSpPr>
          <p:nvPr/>
        </p:nvSpPr>
        <p:spPr bwMode="auto">
          <a:xfrm>
            <a:off x="354013" y="514350"/>
            <a:ext cx="82883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3200">
                <a:solidFill>
                  <a:schemeClr val="bg1"/>
                </a:solidFill>
              </a:rPr>
              <a:t>New User Interface</a:t>
            </a:r>
          </a:p>
        </p:txBody>
      </p:sp>
      <p:sp>
        <p:nvSpPr>
          <p:cNvPr id="50182" name="Rectangle 3"/>
          <p:cNvSpPr>
            <a:spLocks noChangeArrowheads="1"/>
          </p:cNvSpPr>
          <p:nvPr/>
        </p:nvSpPr>
        <p:spPr bwMode="auto">
          <a:xfrm>
            <a:off x="422275" y="1458913"/>
            <a:ext cx="8237538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F16D0F7-ABE6-6C23-8C9F-231531017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1" y="5412902"/>
            <a:ext cx="9296401" cy="685800"/>
          </a:xfrm>
          <a:prstGeom prst="rect">
            <a:avLst/>
          </a:prstGeom>
          <a:solidFill>
            <a:srgbClr val="9F030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Arial" charset="0"/>
              <a:ea typeface="ＭＳ Ｐゴシック" pitchFamily="1" charset="-128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1CEFE9-E8E5-3211-43F7-1246712FC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1" y="1200150"/>
            <a:ext cx="1925594" cy="41794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7FE542-215A-2049-AABD-6CEE52E732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62" r="1"/>
          <a:stretch/>
        </p:blipFill>
        <p:spPr>
          <a:xfrm>
            <a:off x="2016370" y="1209976"/>
            <a:ext cx="2180726" cy="40597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A6DBBB-EE61-9BF0-861E-9D01E818A8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4409" y="1174504"/>
            <a:ext cx="2347535" cy="4165600"/>
          </a:xfrm>
          <a:prstGeom prst="rect">
            <a:avLst/>
          </a:prstGeom>
        </p:spPr>
      </p:pic>
      <p:pic>
        <p:nvPicPr>
          <p:cNvPr id="2" name="Picture 1" descr="A screenshot of a phone&#10;&#10;AI-generated content may be incorrect.">
            <a:extLst>
              <a:ext uri="{FF2B5EF4-FFF2-40B4-BE49-F238E27FC236}">
                <a16:creationId xmlns:a16="http://schemas.microsoft.com/office/drawing/2014/main" id="{78358636-3DF6-4914-843F-F6C4EE19BE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6129" y="1173162"/>
            <a:ext cx="2318588" cy="422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2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3" name="Picture 7" descr="ECE_Logo_RedGray_H_45%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6125" y="6410325"/>
            <a:ext cx="1792288" cy="269875"/>
          </a:xfrm>
          <a:prstGeom prst="rect">
            <a:avLst/>
          </a:prstGeom>
          <a:noFill/>
        </p:spPr>
      </p:pic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524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0181" name="Rectangle 2"/>
          <p:cNvSpPr>
            <a:spLocks noChangeArrowheads="1"/>
          </p:cNvSpPr>
          <p:nvPr/>
        </p:nvSpPr>
        <p:spPr bwMode="auto">
          <a:xfrm>
            <a:off x="354013" y="514350"/>
            <a:ext cx="82883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3200">
                <a:solidFill>
                  <a:schemeClr val="bg1"/>
                </a:solidFill>
              </a:rPr>
              <a:t>Original User Interface</a:t>
            </a:r>
          </a:p>
        </p:txBody>
      </p:sp>
      <p:sp>
        <p:nvSpPr>
          <p:cNvPr id="50182" name="Rectangle 3"/>
          <p:cNvSpPr>
            <a:spLocks noChangeArrowheads="1"/>
          </p:cNvSpPr>
          <p:nvPr/>
        </p:nvSpPr>
        <p:spPr bwMode="auto">
          <a:xfrm>
            <a:off x="422275" y="1458913"/>
            <a:ext cx="8237538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F16D0F7-ABE6-6C23-8C9F-231531017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0581" y="1382015"/>
            <a:ext cx="9296401" cy="3646296"/>
          </a:xfrm>
          <a:prstGeom prst="rect">
            <a:avLst/>
          </a:prstGeom>
          <a:solidFill>
            <a:srgbClr val="9F030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>
                <a:solidFill>
                  <a:schemeClr val="bg1"/>
                </a:solidFill>
              </a:rPr>
              <a:t>Single Model ML Prototype</a:t>
            </a:r>
          </a:p>
        </p:txBody>
      </p:sp>
    </p:spTree>
    <p:extLst>
      <p:ext uri="{BB962C8B-B14F-4D97-AF65-F5344CB8AC3E}">
        <p14:creationId xmlns:p14="http://schemas.microsoft.com/office/powerpoint/2010/main" val="117008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3" name="Picture 7" descr="ECE_Logo_RedGray_H_45%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6125" y="6410325"/>
            <a:ext cx="1792288" cy="269875"/>
          </a:xfrm>
          <a:prstGeom prst="rect">
            <a:avLst/>
          </a:prstGeom>
          <a:noFill/>
        </p:spPr>
      </p:pic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524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-76201" y="154782"/>
            <a:ext cx="9296401" cy="685800"/>
          </a:xfrm>
          <a:prstGeom prst="rect">
            <a:avLst/>
          </a:prstGeom>
          <a:solidFill>
            <a:srgbClr val="9F030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3600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+mn-cs"/>
              </a:rPr>
              <a:t>Machine Learning Models Involved</a:t>
            </a:r>
          </a:p>
        </p:txBody>
      </p:sp>
      <p:sp>
        <p:nvSpPr>
          <p:cNvPr id="50181" name="Rectangle 2"/>
          <p:cNvSpPr>
            <a:spLocks noChangeArrowheads="1"/>
          </p:cNvSpPr>
          <p:nvPr/>
        </p:nvSpPr>
        <p:spPr bwMode="auto">
          <a:xfrm>
            <a:off x="396875" y="174023"/>
            <a:ext cx="82883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50182" name="Rectangle 3"/>
          <p:cNvSpPr>
            <a:spLocks noChangeArrowheads="1"/>
          </p:cNvSpPr>
          <p:nvPr/>
        </p:nvSpPr>
        <p:spPr bwMode="auto">
          <a:xfrm>
            <a:off x="422275" y="1458913"/>
            <a:ext cx="8237538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89EFCB-EF11-265D-DF97-A60EE9B36529}"/>
              </a:ext>
            </a:extLst>
          </p:cNvPr>
          <p:cNvSpPr txBox="1"/>
          <p:nvPr/>
        </p:nvSpPr>
        <p:spPr>
          <a:xfrm>
            <a:off x="121921" y="1084037"/>
            <a:ext cx="926128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KNN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Decision Trees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Naive Bayes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Logistic Regression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Support Vector Machine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Random Forest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err="1">
                <a:solidFill>
                  <a:srgbClr val="006600"/>
                </a:solidFill>
                <a:effectLst/>
                <a:latin typeface="Aptos" panose="020B0004020202020204" pitchFamily="34" charset="0"/>
              </a:rPr>
              <a:t>Adaboosting</a:t>
            </a:r>
            <a:r>
              <a:rPr lang="en-US" sz="2400" b="0" i="0">
                <a:solidFill>
                  <a:srgbClr val="006600"/>
                </a:solidFill>
                <a:effectLst/>
                <a:latin typeface="Aptos" panose="020B0004020202020204" pitchFamily="34" charset="0"/>
              </a:rPr>
              <a:t> (base model decision tree stumps)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Extreme Gradient Boosting </a:t>
            </a:r>
            <a:r>
              <a:rPr lang="en-US" sz="2400" b="0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(base model decision tree stumps)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Gradient Boosting </a:t>
            </a:r>
            <a:r>
              <a:rPr lang="en-US" sz="2400" b="0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(base model decision tree stumps)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Bagged decision trees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Voting</a:t>
            </a:r>
            <a:r>
              <a:rPr lang="en-US" sz="2400" b="0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(based on the best three performing models for each comparison)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Stacking</a:t>
            </a:r>
            <a:r>
              <a:rPr lang="en-US" sz="2400" b="0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(based on the best three performing models for each comparison)</a:t>
            </a:r>
          </a:p>
        </p:txBody>
      </p:sp>
    </p:spTree>
    <p:extLst>
      <p:ext uri="{BB962C8B-B14F-4D97-AF65-F5344CB8AC3E}">
        <p14:creationId xmlns:p14="http://schemas.microsoft.com/office/powerpoint/2010/main" val="298228993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Microsoft Office PowerPoint</Application>
  <PresentationFormat>On-screen Show (4:3)</PresentationFormat>
  <Paragraphs>86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Aptos</vt:lpstr>
      <vt:lpstr>Arial</vt:lpstr>
      <vt:lpstr>Blank Presentation</vt:lpstr>
      <vt:lpstr>MILESTONE 1 UPDATE:  Integrating Machine Learning Into  UTAP App </vt:lpstr>
      <vt:lpstr>MILESTONE 1 UPDATE:  Integrating Machine Learning Into URSKIN App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cade lab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for your Cover</dc:title>
  <dc:subject/>
  <dc:creator>cade lab</dc:creator>
  <cp:keywords/>
  <dc:description/>
  <cp:lastModifiedBy>Hayden Walpole</cp:lastModifiedBy>
  <cp:revision>8</cp:revision>
  <dcterms:created xsi:type="dcterms:W3CDTF">2008-04-18T23:06:39Z</dcterms:created>
  <dcterms:modified xsi:type="dcterms:W3CDTF">2025-04-23T21:40:12Z</dcterms:modified>
  <cp:category/>
</cp:coreProperties>
</file>