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8" r:id="rId3"/>
    <p:sldId id="262" r:id="rId4"/>
    <p:sldId id="263" r:id="rId5"/>
    <p:sldId id="264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09" userDrawn="1">
          <p15:clr>
            <a:srgbClr val="A4A3A4"/>
          </p15:clr>
        </p15:guide>
        <p15:guide id="3" pos="346" userDrawn="1">
          <p15:clr>
            <a:srgbClr val="A4A3A4"/>
          </p15:clr>
        </p15:guide>
        <p15:guide id="4" orient="horz" pos="8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B8BC"/>
    <a:srgbClr val="7564BC"/>
    <a:srgbClr val="6A57B7"/>
    <a:srgbClr val="3F98CF"/>
    <a:srgbClr val="F0DB4F"/>
    <a:srgbClr val="444444"/>
    <a:srgbClr val="0000FF"/>
    <a:srgbClr val="A50021"/>
    <a:srgbClr val="DAF1F2"/>
    <a:srgbClr val="FF5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0" d="100"/>
          <a:sy n="90" d="100"/>
        </p:scale>
        <p:origin x="816" y="84"/>
      </p:cViewPr>
      <p:guideLst>
        <p:guide orient="horz" pos="1620"/>
        <p:guide pos="2109"/>
        <p:guide pos="346"/>
        <p:guide orient="horz" pos="89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182880" cy="18288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51A84-8083-4F68-A786-57C80B44AB3C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BD511-F2C4-48F1-947B-5C9953FBA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3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8EB94-4B54-4539-BEE7-C3885B42E71C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7D010-E875-4F0B-8123-BB107678A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75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885950"/>
            <a:ext cx="5334000" cy="1102519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7147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5061062"/>
            <a:ext cx="9448800" cy="1142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5061063"/>
            <a:ext cx="609602" cy="1142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5061065"/>
            <a:ext cx="609602" cy="1142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5061065"/>
            <a:ext cx="609602" cy="1142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5715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57150"/>
            <a:ext cx="6705602" cy="5715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14300"/>
            <a:ext cx="2897114" cy="5715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162925" y="1533525"/>
            <a:ext cx="17907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09550"/>
            <a:ext cx="9144000" cy="51435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49172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1504950"/>
            <a:ext cx="6096000" cy="22098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javascript.ru/String.fromCharCo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2666970"/>
            <a:ext cx="4023360" cy="497870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657009"/>
            <a:ext cx="6583680" cy="507831"/>
          </a:xfrm>
        </p:spPr>
        <p:txBody>
          <a:bodyPr wrap="square">
            <a:spAutoFit/>
          </a:bodyPr>
          <a:lstStyle/>
          <a:p>
            <a:r>
              <a:rPr lang="ru-RU" sz="27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Контекст</a:t>
            </a:r>
            <a:r>
              <a:rPr lang="en-US" sz="27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 </a:t>
            </a:r>
            <a:r>
              <a:rPr lang="ru-RU" sz="27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вызова.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960754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87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3163351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Методы объекта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1520" y="1108710"/>
            <a:ext cx="7680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>
                <a:latin typeface="Calibri" panose="020F0502020204030204" pitchFamily="34" charset="0"/>
              </a:rPr>
              <a:t>Свойства-функции называют «методами» объектов. Их можно добавлять и удалять в любой момент, в том числе и явным присваиванием. </a:t>
            </a:r>
          </a:p>
          <a:p>
            <a:pPr algn="just"/>
            <a:endParaRPr lang="ru-RU" sz="1400" dirty="0">
              <a:latin typeface="Calibri" panose="020F0502020204030204" pitchFamily="34" charset="0"/>
            </a:endParaRPr>
          </a:p>
          <a:p>
            <a:pPr algn="just"/>
            <a:r>
              <a:rPr lang="en-US" sz="1400" dirty="0">
                <a:latin typeface="Calibri" panose="020F0502020204030204" pitchFamily="34" charset="0"/>
              </a:rPr>
              <a:t> 			 </a:t>
            </a:r>
            <a:r>
              <a:rPr lang="ru-RU" sz="1400" dirty="0">
                <a:latin typeface="Calibri" panose="020F0502020204030204" pitchFamily="34" charset="0"/>
              </a:rPr>
              <a:t>Например</a:t>
            </a:r>
            <a:r>
              <a:rPr lang="en-US" sz="1400" dirty="0">
                <a:latin typeface="Calibri" panose="020F0502020204030204" pitchFamily="34" charset="0"/>
              </a:rPr>
              <a:t>: </a:t>
            </a:r>
          </a:p>
          <a:p>
            <a:endParaRPr lang="en-US" sz="1400" dirty="0">
              <a:latin typeface="Calibri" panose="020F0502020204030204" pitchFamily="34" charset="0"/>
            </a:endParaRPr>
          </a:p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var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</a:rPr>
              <a:t>user = { </a:t>
            </a:r>
          </a:p>
          <a:p>
            <a:r>
              <a:rPr lang="ru-RU" sz="1400" dirty="0">
                <a:latin typeface="Calibri" panose="020F0502020204030204" pitchFamily="34" charset="0"/>
              </a:rPr>
              <a:t>      </a:t>
            </a:r>
            <a:r>
              <a:rPr lang="en-US" sz="1400" dirty="0">
                <a:latin typeface="Calibri" panose="020F0502020204030204" pitchFamily="34" charset="0"/>
              </a:rPr>
              <a:t>name: '</a:t>
            </a:r>
            <a:r>
              <a:rPr lang="uk-UA" sz="1400" dirty="0" err="1">
                <a:latin typeface="Calibri" panose="020F0502020204030204" pitchFamily="34" charset="0"/>
              </a:rPr>
              <a:t>Василий'</a:t>
            </a:r>
            <a:r>
              <a:rPr lang="uk-UA" sz="1400" dirty="0">
                <a:latin typeface="Calibri" panose="020F0502020204030204" pitchFamily="34" charset="0"/>
              </a:rPr>
              <a:t>, </a:t>
            </a:r>
            <a:endParaRPr lang="en-US" sz="1400" dirty="0">
              <a:latin typeface="Calibri" panose="020F0502020204030204" pitchFamily="34" charset="0"/>
            </a:endParaRPr>
          </a:p>
          <a:p>
            <a:r>
              <a:rPr lang="ru-RU" sz="1400" dirty="0">
                <a:latin typeface="Calibri" panose="020F0502020204030204" pitchFamily="34" charset="0"/>
              </a:rPr>
              <a:t>       </a:t>
            </a:r>
            <a:r>
              <a:rPr lang="en-US" sz="1400" dirty="0" err="1">
                <a:latin typeface="Calibri" panose="020F0502020204030204" pitchFamily="34" charset="0"/>
              </a:rPr>
              <a:t>sayHi</a:t>
            </a:r>
            <a:r>
              <a:rPr lang="en-US" sz="1400" dirty="0">
                <a:latin typeface="Calibri" panose="020F0502020204030204" pitchFamily="34" charset="0"/>
              </a:rPr>
              <a:t>: function() { alert( '</a:t>
            </a:r>
            <a:r>
              <a:rPr lang="uk-UA" sz="1400" dirty="0" err="1">
                <a:latin typeface="Calibri" panose="020F0502020204030204" pitchFamily="34" charset="0"/>
              </a:rPr>
              <a:t>Привет</a:t>
            </a:r>
            <a:r>
              <a:rPr lang="uk-UA" sz="1400" dirty="0">
                <a:latin typeface="Calibri" panose="020F0502020204030204" pitchFamily="34" charset="0"/>
              </a:rPr>
              <a:t>!' ); } </a:t>
            </a:r>
            <a:endParaRPr lang="en-US" sz="1400" dirty="0">
              <a:latin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</a:rPr>
              <a:t>}</a:t>
            </a:r>
          </a:p>
          <a:p>
            <a:endParaRPr lang="ru-RU" sz="1400" dirty="0">
              <a:latin typeface="Calibri" panose="020F0502020204030204" pitchFamily="34" charset="0"/>
            </a:endParaRPr>
          </a:p>
          <a:p>
            <a:r>
              <a:rPr lang="en-US" sz="1400" dirty="0" err="1">
                <a:latin typeface="Calibri" panose="020F0502020204030204" pitchFamily="34" charset="0"/>
              </a:rPr>
              <a:t>user.sayHi</a:t>
            </a:r>
            <a:r>
              <a:rPr lang="en-US" sz="1400" dirty="0">
                <a:latin typeface="Calibri" panose="020F0502020204030204" pitchFamily="34" charset="0"/>
              </a:rPr>
              <a:t>();</a:t>
            </a:r>
            <a:br>
              <a:rPr lang="uk-UA" sz="1400" dirty="0">
                <a:latin typeface="Calibri" panose="020F0502020204030204" pitchFamily="34" charset="0"/>
              </a:rPr>
            </a:b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5983" y="2205990"/>
            <a:ext cx="37490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var</a:t>
            </a:r>
            <a:r>
              <a:rPr lang="en-US" sz="1400" dirty="0">
                <a:latin typeface="Calibri" panose="020F0502020204030204" pitchFamily="34" charset="0"/>
              </a:rPr>
              <a:t> user = { name: '</a:t>
            </a:r>
            <a:r>
              <a:rPr lang="uk-UA" sz="1400" dirty="0" err="1">
                <a:latin typeface="Calibri" panose="020F0502020204030204" pitchFamily="34" charset="0"/>
              </a:rPr>
              <a:t>Василий'</a:t>
            </a:r>
            <a:r>
              <a:rPr lang="uk-UA" sz="1400" dirty="0">
                <a:latin typeface="Calibri" panose="020F0502020204030204" pitchFamily="34" charset="0"/>
              </a:rPr>
              <a:t> };</a:t>
            </a:r>
            <a:endParaRPr lang="en-US" sz="1400" dirty="0">
              <a:latin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</a:endParaRPr>
          </a:p>
          <a:p>
            <a:r>
              <a:rPr lang="en-US" sz="1400" dirty="0" err="1">
                <a:latin typeface="Calibri" panose="020F0502020204030204" pitchFamily="34" charset="0"/>
              </a:rPr>
              <a:t>user.sayHi</a:t>
            </a:r>
            <a:r>
              <a:rPr lang="en-US" sz="1400" dirty="0">
                <a:latin typeface="Calibri" panose="020F0502020204030204" pitchFamily="34" charset="0"/>
              </a:rPr>
              <a:t> = function() {</a:t>
            </a:r>
            <a:r>
              <a:rPr lang="uk-UA" sz="1400" dirty="0">
                <a:latin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</a:rPr>
              <a:t>alert('</a:t>
            </a:r>
            <a:r>
              <a:rPr lang="uk-UA" sz="1400" dirty="0" err="1">
                <a:latin typeface="Calibri" panose="020F0502020204030204" pitchFamily="34" charset="0"/>
              </a:rPr>
              <a:t>Привет</a:t>
            </a:r>
            <a:r>
              <a:rPr lang="uk-UA" sz="1400" dirty="0">
                <a:latin typeface="Calibri" panose="020F0502020204030204" pitchFamily="34" charset="0"/>
              </a:rPr>
              <a:t>!'); }; </a:t>
            </a:r>
            <a:endParaRPr lang="en-US" sz="1400" dirty="0">
              <a:latin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</a:endParaRPr>
          </a:p>
          <a:p>
            <a:r>
              <a:rPr lang="uk-UA" sz="1400" dirty="0">
                <a:latin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</a:rPr>
              <a:t>user.sayHi</a:t>
            </a:r>
            <a:r>
              <a:rPr lang="en-US" sz="1400" dirty="0">
                <a:latin typeface="Calibri" panose="020F050202020403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533400"/>
          </a:xfrm>
        </p:spPr>
        <p:txBody>
          <a:bodyPr/>
          <a:lstStyle/>
          <a:p>
            <a:r>
              <a:rPr lang="en-US" sz="3200" dirty="0"/>
              <a:t>This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9159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Calibri" panose="020F0502020204030204" pitchFamily="34" charset="0"/>
              </a:rPr>
              <a:t>Для доступа к текущему объекту из метода используется ключевое слово </a:t>
            </a:r>
            <a:r>
              <a:rPr lang="ru-RU" sz="1400" dirty="0" err="1">
                <a:latin typeface="Calibri" panose="020F0502020204030204" pitchFamily="34" charset="0"/>
              </a:rPr>
              <a:t>this</a:t>
            </a:r>
            <a:r>
              <a:rPr lang="ru-RU" sz="1400" dirty="0">
                <a:latin typeface="Calibri" panose="020F0502020204030204" pitchFamily="34" charset="0"/>
              </a:rPr>
              <a:t>.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</a:p>
          <a:p>
            <a:endParaRPr lang="en-US" sz="1400" dirty="0">
              <a:latin typeface="Calibri" panose="020F0502020204030204" pitchFamily="34" charset="0"/>
            </a:endParaRPr>
          </a:p>
          <a:p>
            <a:r>
              <a:rPr lang="ru-RU" sz="1400" dirty="0">
                <a:latin typeface="Calibri" panose="020F0502020204030204" pitchFamily="34" charset="0"/>
              </a:rPr>
              <a:t>Любая функция может иметь в себе </a:t>
            </a:r>
            <a:r>
              <a:rPr lang="ru-RU" sz="1400" dirty="0" err="1">
                <a:latin typeface="Calibri" panose="020F0502020204030204" pitchFamily="34" charset="0"/>
              </a:rPr>
              <a:t>this</a:t>
            </a:r>
            <a:r>
              <a:rPr lang="ru-RU" sz="1400" dirty="0">
                <a:latin typeface="Calibri" panose="020F0502020204030204" pitchFamily="34" charset="0"/>
              </a:rPr>
              <a:t>. Совершенно неважно, объявлена ли она в объекте или отдельно от него.</a:t>
            </a:r>
            <a:endParaRPr lang="en-US" sz="1400" dirty="0">
              <a:latin typeface="Calibri" panose="020F0502020204030204" pitchFamily="34" charset="0"/>
            </a:endParaRPr>
          </a:p>
          <a:p>
            <a:endParaRPr lang="ru-RU" sz="1400" dirty="0">
              <a:latin typeface="Calibri" panose="020F0502020204030204" pitchFamily="34" charset="0"/>
            </a:endParaRPr>
          </a:p>
          <a:p>
            <a:r>
              <a:rPr lang="ru-RU" sz="1400" dirty="0">
                <a:latin typeface="Calibri" panose="020F0502020204030204" pitchFamily="34" charset="0"/>
              </a:rPr>
              <a:t>Значение </a:t>
            </a:r>
            <a:r>
              <a:rPr lang="ru-RU" sz="1400" dirty="0" err="1">
                <a:latin typeface="Calibri" panose="020F0502020204030204" pitchFamily="34" charset="0"/>
              </a:rPr>
              <a:t>this</a:t>
            </a:r>
            <a:r>
              <a:rPr lang="ru-RU" sz="1400" dirty="0">
                <a:latin typeface="Calibri" panose="020F0502020204030204" pitchFamily="34" charset="0"/>
              </a:rPr>
              <a:t> называется </a:t>
            </a:r>
            <a:r>
              <a:rPr lang="ru-RU" sz="1400" i="1" dirty="0">
                <a:latin typeface="Calibri" panose="020F0502020204030204" pitchFamily="34" charset="0"/>
              </a:rPr>
              <a:t>контекстом вызова</a:t>
            </a:r>
            <a:r>
              <a:rPr lang="ru-RU" sz="1400" dirty="0">
                <a:latin typeface="Calibri" panose="020F0502020204030204" pitchFamily="34" charset="0"/>
              </a:rPr>
              <a:t> и будет определено в момент вызова функции.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</a:p>
          <a:p>
            <a:endParaRPr lang="en-US" sz="1400" dirty="0">
              <a:latin typeface="Calibri" panose="020F0502020204030204" pitchFamily="34" charset="0"/>
            </a:endParaRPr>
          </a:p>
          <a:p>
            <a:r>
              <a:rPr lang="ru-RU" sz="1400" dirty="0">
                <a:latin typeface="Calibri" panose="020F0502020204030204" pitchFamily="34" charset="0"/>
              </a:rPr>
              <a:t>Контекст </a:t>
            </a:r>
            <a:r>
              <a:rPr lang="ru-RU" sz="1400" dirty="0" err="1">
                <a:latin typeface="Calibri" panose="020F0502020204030204" pitchFamily="34" charset="0"/>
              </a:rPr>
              <a:t>this</a:t>
            </a:r>
            <a:r>
              <a:rPr lang="ru-RU" sz="1400" dirty="0">
                <a:latin typeface="Calibri" panose="020F0502020204030204" pitchFamily="34" charset="0"/>
              </a:rPr>
              <a:t> никак не привязан к функции, даже если она создана в объявлении объекта.</a:t>
            </a:r>
          </a:p>
          <a:p>
            <a:endParaRPr lang="en-US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91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5830"/>
          </a:xfrm>
        </p:spPr>
        <p:txBody>
          <a:bodyPr/>
          <a:lstStyle/>
          <a:p>
            <a:r>
              <a:rPr lang="ru-RU" dirty="0"/>
              <a:t>Функция-конструктор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291590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Calibri" panose="020F0502020204030204" pitchFamily="34" charset="0"/>
              </a:rPr>
              <a:t>Функция-конструктор - любая функция, вызванная через </a:t>
            </a:r>
            <a:r>
              <a:rPr lang="ru-RU" sz="1400" dirty="0" err="1">
                <a:latin typeface="Calibri" panose="020F0502020204030204" pitchFamily="34" charset="0"/>
              </a:rPr>
              <a:t>new</a:t>
            </a:r>
            <a:r>
              <a:rPr lang="ru-RU" sz="1400" dirty="0">
                <a:latin typeface="Calibri" panose="020F0502020204030204" pitchFamily="34" charset="0"/>
              </a:rPr>
              <a:t>. Технически, любая функция может быть использована как конструктор. </a:t>
            </a:r>
          </a:p>
          <a:p>
            <a:endParaRPr lang="ru-RU" sz="1400" dirty="0">
              <a:latin typeface="Calibri" panose="020F0502020204030204" pitchFamily="34" charset="0"/>
            </a:endParaRPr>
          </a:p>
          <a:p>
            <a:r>
              <a:rPr lang="ru-RU" sz="1400" dirty="0">
                <a:latin typeface="Calibri" panose="020F0502020204030204" pitchFamily="34" charset="0"/>
              </a:rPr>
              <a:t>Детальнее – функция, запущенная через </a:t>
            </a:r>
            <a:r>
              <a:rPr lang="ru-RU" sz="1400" dirty="0" err="1">
                <a:latin typeface="Calibri" panose="020F0502020204030204" pitchFamily="34" charset="0"/>
              </a:rPr>
              <a:t>new</a:t>
            </a:r>
            <a:r>
              <a:rPr lang="ru-RU" sz="1400" dirty="0">
                <a:latin typeface="Calibri" panose="020F0502020204030204" pitchFamily="34" charset="0"/>
              </a:rPr>
              <a:t>, делает следующее:</a:t>
            </a:r>
          </a:p>
          <a:p>
            <a:r>
              <a:rPr lang="ru-RU" sz="1400" dirty="0">
                <a:latin typeface="Calibri" panose="020F0502020204030204" pitchFamily="34" charset="0"/>
              </a:rPr>
              <a:t>Создаётся новый пустой объект.</a:t>
            </a:r>
          </a:p>
          <a:p>
            <a:endParaRPr lang="ru-RU" sz="1400" dirty="0">
              <a:latin typeface="Calibri" panose="020F0502020204030204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ru-RU" sz="1400" dirty="0">
                <a:latin typeface="Calibri" panose="020F0502020204030204" pitchFamily="34" charset="0"/>
              </a:rPr>
              <a:t>Ключевое слово </a:t>
            </a:r>
            <a:r>
              <a:rPr lang="ru-RU" sz="1400" dirty="0" err="1">
                <a:latin typeface="Calibri" panose="020F0502020204030204" pitchFamily="34" charset="0"/>
              </a:rPr>
              <a:t>this</a:t>
            </a:r>
            <a:r>
              <a:rPr lang="ru-RU" sz="1400" dirty="0">
                <a:latin typeface="Calibri" panose="020F0502020204030204" pitchFamily="34" charset="0"/>
              </a:rPr>
              <a:t> получает ссылку на этот объект.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sz="1400" dirty="0">
                <a:latin typeface="Calibri" panose="020F0502020204030204" pitchFamily="34" charset="0"/>
              </a:rPr>
              <a:t>Функция выполняется. Как правило, она модифицирует </a:t>
            </a:r>
            <a:r>
              <a:rPr lang="ru-RU" sz="1400" dirty="0" err="1">
                <a:latin typeface="Calibri" panose="020F0502020204030204" pitchFamily="34" charset="0"/>
              </a:rPr>
              <a:t>this</a:t>
            </a:r>
            <a:r>
              <a:rPr lang="ru-RU" sz="1400" dirty="0">
                <a:latin typeface="Calibri" panose="020F0502020204030204" pitchFamily="34" charset="0"/>
              </a:rPr>
              <a:t>, добавляет методы, свойства.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sz="1400" dirty="0">
                <a:latin typeface="Calibri" panose="020F0502020204030204" pitchFamily="34" charset="0"/>
              </a:rPr>
              <a:t>Возвращается </a:t>
            </a:r>
            <a:r>
              <a:rPr lang="ru-RU" sz="1400" dirty="0" err="1">
                <a:latin typeface="Calibri" panose="020F0502020204030204" pitchFamily="34" charset="0"/>
              </a:rPr>
              <a:t>this</a:t>
            </a:r>
            <a:r>
              <a:rPr lang="ru-RU" sz="1400" dirty="0">
                <a:latin typeface="Calibri" panose="020F0502020204030204" pitchFamily="34" charset="0"/>
              </a:rPr>
              <a:t>.</a:t>
            </a:r>
          </a:p>
          <a:p>
            <a:r>
              <a:rPr lang="ru-RU" sz="1400" dirty="0">
                <a:latin typeface="Calibri" panose="020F0502020204030204" pitchFamily="34" charset="0"/>
              </a:rPr>
              <a:t> </a:t>
            </a:r>
            <a:endParaRPr lang="en-US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40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и фабричные методы объекта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08710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Статические методы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20640" y="1108710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alibri" panose="020F0502020204030204" pitchFamily="34" charset="0"/>
              </a:rPr>
              <a:t>Фабричные</a:t>
            </a:r>
            <a:r>
              <a:rPr lang="ru-RU" dirty="0"/>
              <a:t> методы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54880" y="1840230"/>
            <a:ext cx="393192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>
                <a:latin typeface="Calibri" panose="020F0502020204030204" pitchFamily="34" charset="0"/>
              </a:rPr>
              <a:t>«Фабричный метод» –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ru-RU" sz="1400" dirty="0">
                <a:latin typeface="Calibri" panose="020F0502020204030204" pitchFamily="34" charset="0"/>
              </a:rPr>
              <a:t>метод, который служит для создания новых объектов. </a:t>
            </a:r>
          </a:p>
          <a:p>
            <a:pPr algn="just"/>
            <a:endParaRPr lang="ru-RU" sz="1400" dirty="0">
              <a:latin typeface="Calibri" panose="020F0502020204030204" pitchFamily="34" charset="0"/>
            </a:endParaRPr>
          </a:p>
          <a:p>
            <a:pPr algn="just"/>
            <a:r>
              <a:rPr lang="ru-RU" sz="1400" dirty="0">
                <a:latin typeface="Calibri" panose="020F0502020204030204" pitchFamily="34" charset="0"/>
              </a:rPr>
              <a:t>Пример встроенного фабричного метод</a:t>
            </a:r>
            <a:r>
              <a:rPr lang="en-US" sz="1400" dirty="0">
                <a:latin typeface="Calibri" panose="020F0502020204030204" pitchFamily="34" charset="0"/>
              </a:rPr>
              <a:t>:</a:t>
            </a:r>
            <a:r>
              <a:rPr lang="ru-RU" sz="1400" dirty="0">
                <a:latin typeface="Calibri" panose="020F0502020204030204" pitchFamily="34" charset="0"/>
              </a:rPr>
              <a:t> </a:t>
            </a:r>
            <a:endParaRPr lang="en-US" sz="1400" dirty="0">
              <a:latin typeface="Calibri" panose="020F0502020204030204" pitchFamily="34" charset="0"/>
            </a:endParaRPr>
          </a:p>
          <a:p>
            <a:pPr algn="just"/>
            <a:endParaRPr lang="en-US" sz="1400" dirty="0">
              <a:latin typeface="Calibri" panose="020F0502020204030204" pitchFamily="34" charset="0"/>
              <a:hlinkClick r:id="rId2"/>
            </a:endParaRPr>
          </a:p>
          <a:p>
            <a:pPr algn="just"/>
            <a:r>
              <a:rPr lang="ru-RU" sz="1400" dirty="0" err="1">
                <a:latin typeface="Calibri" panose="020F0502020204030204" pitchFamily="34" charset="0"/>
                <a:hlinkClick r:id="rId2"/>
              </a:rPr>
              <a:t>String.fromCharCode</a:t>
            </a:r>
            <a:r>
              <a:rPr lang="ru-RU" sz="1400" dirty="0">
                <a:latin typeface="Calibri" panose="020F0502020204030204" pitchFamily="34" charset="0"/>
                <a:hlinkClick r:id="rId2"/>
              </a:rPr>
              <a:t>(</a:t>
            </a:r>
            <a:r>
              <a:rPr lang="ru-RU" sz="1400" dirty="0" err="1">
                <a:latin typeface="Calibri" panose="020F0502020204030204" pitchFamily="34" charset="0"/>
                <a:hlinkClick r:id="rId2"/>
              </a:rPr>
              <a:t>code</a:t>
            </a:r>
            <a:r>
              <a:rPr lang="ru-RU" sz="1400" dirty="0">
                <a:latin typeface="Calibri" panose="020F0502020204030204" pitchFamily="34" charset="0"/>
                <a:hlinkClick r:id="rId2"/>
              </a:rPr>
              <a:t>)</a:t>
            </a:r>
            <a:r>
              <a:rPr lang="ru-RU" sz="1400" dirty="0">
                <a:latin typeface="Calibri" panose="020F0502020204030204" pitchFamily="34" charset="0"/>
              </a:rPr>
              <a:t>. </a:t>
            </a:r>
          </a:p>
          <a:p>
            <a:pPr algn="just"/>
            <a:endParaRPr 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var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</a:rPr>
              <a:t>str</a:t>
            </a:r>
            <a:r>
              <a:rPr lang="en-US" sz="1400" dirty="0">
                <a:latin typeface="Calibri" panose="020F0502020204030204" pitchFamily="34" charset="0"/>
              </a:rPr>
              <a:t> = </a:t>
            </a:r>
            <a:r>
              <a:rPr lang="en-US" sz="1400" dirty="0" err="1">
                <a:latin typeface="Calibri" panose="020F0502020204030204" pitchFamily="34" charset="0"/>
              </a:rPr>
              <a:t>String.fromCharCode</a:t>
            </a:r>
            <a:r>
              <a:rPr lang="en-US" sz="1400" dirty="0">
                <a:latin typeface="Calibri" panose="020F0502020204030204" pitchFamily="34" charset="0"/>
              </a:rPr>
              <a:t>(65); </a:t>
            </a:r>
          </a:p>
          <a:p>
            <a:pPr algn="just"/>
            <a:endParaRPr lang="en-US" sz="1400" dirty="0">
              <a:latin typeface="Calibri" panose="020F0502020204030204" pitchFamily="34" charset="0"/>
            </a:endParaRPr>
          </a:p>
          <a:p>
            <a:pPr algn="just"/>
            <a:r>
              <a:rPr lang="en-US" sz="1400" dirty="0">
                <a:latin typeface="Calibri" panose="020F0502020204030204" pitchFamily="34" charset="0"/>
              </a:rPr>
              <a:t>alert( </a:t>
            </a:r>
            <a:r>
              <a:rPr lang="en-US" sz="1400" dirty="0" err="1">
                <a:latin typeface="Calibri" panose="020F0502020204030204" pitchFamily="34" charset="0"/>
              </a:rPr>
              <a:t>str</a:t>
            </a:r>
            <a:r>
              <a:rPr lang="en-US" sz="1400" dirty="0">
                <a:latin typeface="Calibri" panose="020F0502020204030204" pitchFamily="34" charset="0"/>
              </a:rPr>
              <a:t> ); // 'A'</a:t>
            </a:r>
            <a:endParaRPr lang="ru-RU" sz="1400" dirty="0">
              <a:latin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40230"/>
            <a:ext cx="37490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>
                <a:latin typeface="Calibri" panose="020F0502020204030204" pitchFamily="34" charset="0"/>
              </a:rPr>
              <a:t>Методы и свойства, которые не привязаны к конкретному экземпляру объекта, называют «статическими». Их записывают прямо в саму </a:t>
            </a:r>
            <a:r>
              <a:rPr lang="ru-RU" sz="1400" dirty="0" err="1">
                <a:latin typeface="Calibri" panose="020F0502020204030204" pitchFamily="34" charset="0"/>
              </a:rPr>
              <a:t>функцию-конструктор</a:t>
            </a:r>
            <a:r>
              <a:rPr lang="ru-RU" sz="1400" dirty="0">
                <a:latin typeface="Calibri" panose="020F0502020204030204" pitchFamily="34" charset="0"/>
              </a:rPr>
              <a:t>. Например</a:t>
            </a:r>
            <a:r>
              <a:rPr lang="en-US" sz="1400" dirty="0">
                <a:latin typeface="Calibri" panose="020F0502020204030204" pitchFamily="34" charset="0"/>
              </a:rPr>
              <a:t>: </a:t>
            </a:r>
          </a:p>
          <a:p>
            <a:pPr algn="just"/>
            <a:endParaRPr lang="en-US" sz="1400" dirty="0">
              <a:latin typeface="Calibri" panose="020F0502020204030204" pitchFamily="34" charset="0"/>
            </a:endParaRPr>
          </a:p>
          <a:p>
            <a:pPr algn="just"/>
            <a:r>
              <a:rPr lang="en-US" sz="1400" dirty="0">
                <a:latin typeface="Calibri" panose="020F0502020204030204" pitchFamily="34" charset="0"/>
              </a:rPr>
              <a:t>function Article() { </a:t>
            </a:r>
          </a:p>
          <a:p>
            <a:pPr algn="just"/>
            <a:r>
              <a:rPr lang="en-US" sz="1400" dirty="0">
                <a:latin typeface="Calibri" panose="020F0502020204030204" pitchFamily="34" charset="0"/>
              </a:rPr>
              <a:t>      </a:t>
            </a:r>
            <a:r>
              <a:rPr lang="en-US" sz="1400" dirty="0" err="1">
                <a:latin typeface="Calibri" panose="020F0502020204030204" pitchFamily="34" charset="0"/>
              </a:rPr>
              <a:t>Article.count</a:t>
            </a:r>
            <a:r>
              <a:rPr lang="en-US" sz="1400" dirty="0">
                <a:latin typeface="Calibri" panose="020F0502020204030204" pitchFamily="34" charset="0"/>
              </a:rPr>
              <a:t>++; //...</a:t>
            </a:r>
          </a:p>
          <a:p>
            <a:pPr algn="just"/>
            <a:r>
              <a:rPr lang="en-US" sz="1400" dirty="0">
                <a:latin typeface="Calibri" panose="020F0502020204030204" pitchFamily="34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84071384"/>
      </p:ext>
    </p:extLst>
  </p:cSld>
  <p:clrMapOvr>
    <a:masterClrMapping/>
  </p:clrMapOvr>
</p:sld>
</file>

<file path=ppt/theme/theme1.xml><?xml version="1.0" encoding="utf-8"?>
<a:theme xmlns:a="http://schemas.openxmlformats.org/drawingml/2006/main" name="Dinamicka template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Dinamicka template1</Template>
  <TotalTime>1029</TotalTime>
  <Words>140</Words>
  <Application>Microsoft Office PowerPoint</Application>
  <PresentationFormat>On-screen Show (16:9)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PT Sans Caption</vt:lpstr>
      <vt:lpstr>Roboto Black</vt:lpstr>
      <vt:lpstr>Roboto Light</vt:lpstr>
      <vt:lpstr>Roboto Thin</vt:lpstr>
      <vt:lpstr>Segoe UI Light</vt:lpstr>
      <vt:lpstr>Wingdings</vt:lpstr>
      <vt:lpstr>Dinamicka template1</vt:lpstr>
      <vt:lpstr>Контекст вызова.</vt:lpstr>
      <vt:lpstr>Методы</vt:lpstr>
      <vt:lpstr>This</vt:lpstr>
      <vt:lpstr>Функция-конструктор</vt:lpstr>
      <vt:lpstr>Статические и фабричные методы объекта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Dariy Petryk</dc:creator>
  <cp:lastModifiedBy>Oleksandr Petryk</cp:lastModifiedBy>
  <cp:revision>89</cp:revision>
  <dcterms:created xsi:type="dcterms:W3CDTF">2015-05-11T21:04:45Z</dcterms:created>
  <dcterms:modified xsi:type="dcterms:W3CDTF">2016-06-14T21:38:20Z</dcterms:modified>
</cp:coreProperties>
</file>