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"/>
  </p:notesMasterIdLst>
  <p:sldIdLst>
    <p:sldId id="257" r:id="rId2"/>
    <p:sldId id="258" r:id="rId3"/>
    <p:sldId id="260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E3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48F01-0A59-4841-99A8-7B5AC0E5F12E}" type="datetimeFigureOut">
              <a:rPr lang="uk-UA" smtClean="0"/>
              <a:t>18.08.2016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CDCAC-A779-4EE8-8998-959B8827AAC3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CDCAC-A779-4EE8-8998-959B8827AAC3}" type="slidenum">
              <a:rPr lang="uk-UA" smtClean="0"/>
              <a:t>2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 smtClean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NodeJS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  <a:endParaRPr lang="en-US" sz="2700" dirty="0">
              <a:solidFill>
                <a:schemeClr val="tx1">
                  <a:lumMod val="90000"/>
                  <a:lumOff val="10000"/>
                </a:schemeClr>
              </a:solidFill>
              <a:latin typeface="Calibri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  <a:latin typeface="Calibri" pitchFamily="34" charset="0"/>
              </a:rPr>
              <a:t>Фреймворк </a:t>
            </a:r>
            <a:r>
              <a:rPr lang="en-US" sz="4400" dirty="0" smtClean="0">
                <a:solidFill>
                  <a:srgbClr val="7564BC"/>
                </a:solidFill>
                <a:latin typeface="Calibri" pitchFamily="34" charset="0"/>
              </a:rPr>
              <a:t>Express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Введение в </a:t>
            </a:r>
            <a:r>
              <a:rPr lang="en-US" dirty="0" smtClean="0">
                <a:latin typeface="Calibri" pitchFamily="34" charset="0"/>
              </a:rPr>
              <a:t>express</a:t>
            </a:r>
            <a:endParaRPr lang="uk-UA" dirty="0">
              <a:latin typeface="Calibri" pitchFamily="34" charset="0"/>
            </a:endParaRPr>
          </a:p>
        </p:txBody>
      </p:sp>
      <p:pic>
        <p:nvPicPr>
          <p:cNvPr id="10242" name="Picture 2" descr="68747470733a2f2f636c6475702e636f6d2f777047586d31635777422e706e67 (402×111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628800"/>
            <a:ext cx="3024336" cy="83507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27584" y="2924944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Express </a:t>
            </a:r>
            <a:r>
              <a:rPr lang="ru-RU" dirty="0">
                <a:latin typeface="Calibri" pitchFamily="34" charset="0"/>
              </a:rPr>
              <a:t>- это </a:t>
            </a:r>
            <a:r>
              <a:rPr lang="ru-RU" dirty="0" err="1">
                <a:latin typeface="Calibri" pitchFamily="34" charset="0"/>
              </a:rPr>
              <a:t>минималистичный</a:t>
            </a:r>
            <a:r>
              <a:rPr lang="ru-RU" dirty="0">
                <a:latin typeface="Calibri" pitchFamily="34" charset="0"/>
              </a:rPr>
              <a:t> и гибкий </a:t>
            </a:r>
            <a:r>
              <a:rPr lang="ru-RU" dirty="0" err="1">
                <a:latin typeface="Calibri" pitchFamily="34" charset="0"/>
              </a:rPr>
              <a:t>веб-фреймворк</a:t>
            </a:r>
            <a:r>
              <a:rPr lang="ru-RU" dirty="0">
                <a:latin typeface="Calibri" pitchFamily="34" charset="0"/>
              </a:rPr>
              <a:t> для приложений </a:t>
            </a:r>
            <a:r>
              <a:rPr lang="ru-RU" dirty="0" err="1">
                <a:latin typeface="Calibri" pitchFamily="34" charset="0"/>
              </a:rPr>
              <a:t>Node.js</a:t>
            </a:r>
            <a:r>
              <a:rPr lang="ru-RU" dirty="0">
                <a:latin typeface="Calibri" pitchFamily="34" charset="0"/>
              </a:rPr>
              <a:t>, </a:t>
            </a:r>
            <a:r>
              <a:rPr lang="uk-UA" dirty="0">
                <a:latin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</a:rPr>
              <a:t>построенн</a:t>
            </a:r>
            <a:r>
              <a:rPr lang="ru-RU" dirty="0" err="1" smtClean="0">
                <a:latin typeface="Calibri" pitchFamily="34" charset="0"/>
              </a:rPr>
              <a:t>ый</a:t>
            </a:r>
            <a:r>
              <a:rPr lang="uk-UA" dirty="0" smtClean="0">
                <a:latin typeface="Calibri" pitchFamily="34" charset="0"/>
              </a:rPr>
              <a:t> </a:t>
            </a:r>
            <a:r>
              <a:rPr lang="uk-UA" dirty="0">
                <a:latin typeface="Calibri" pitchFamily="34" charset="0"/>
              </a:rPr>
              <a:t>на </a:t>
            </a:r>
            <a:r>
              <a:rPr lang="uk-UA" dirty="0" err="1">
                <a:latin typeface="Calibri" pitchFamily="34" charset="0"/>
              </a:rPr>
              <a:t>базе</a:t>
            </a:r>
            <a:r>
              <a:rPr lang="uk-UA" dirty="0">
                <a:latin typeface="Calibri" pitchFamily="34" charset="0"/>
              </a:rPr>
              <a:t> </a:t>
            </a:r>
            <a:r>
              <a:rPr lang="uk-UA" dirty="0" err="1" smtClean="0">
                <a:latin typeface="Calibri" pitchFamily="34" charset="0"/>
              </a:rPr>
              <a:t>фреймворка</a:t>
            </a:r>
            <a:r>
              <a:rPr lang="uk-UA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connect</a:t>
            </a:r>
            <a:r>
              <a:rPr lang="ru-RU" dirty="0" smtClean="0">
                <a:latin typeface="Calibri" pitchFamily="34" charset="0"/>
              </a:rPr>
              <a:t>. </a:t>
            </a:r>
          </a:p>
          <a:p>
            <a:pPr algn="just"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Основное предназначение </a:t>
            </a:r>
            <a:r>
              <a:rPr lang="en-US" dirty="0" smtClean="0">
                <a:latin typeface="Calibri" pitchFamily="34" charset="0"/>
              </a:rPr>
              <a:t>Express - </a:t>
            </a:r>
            <a:r>
              <a:rPr lang="ru-RU" dirty="0" smtClean="0">
                <a:latin typeface="Calibri" pitchFamily="34" charset="0"/>
              </a:rPr>
              <a:t>маршрутизация и промежуточная обработка с минимальной собственной функциональностью: приложение Express, по сути, представляет собой серию вызовов функций промежуточной обработки(</a:t>
            </a:r>
            <a:r>
              <a:rPr lang="en-US" dirty="0" smtClean="0">
                <a:latin typeface="Calibri" pitchFamily="34" charset="0"/>
              </a:rPr>
              <a:t>middleware</a:t>
            </a:r>
            <a:r>
              <a:rPr lang="ru-RU" dirty="0" smtClean="0">
                <a:latin typeface="Calibri" pitchFamily="34" charset="0"/>
              </a:rPr>
              <a:t>). </a:t>
            </a:r>
          </a:p>
          <a:p>
            <a:pPr algn="just"/>
            <a:endParaRPr lang="ru-RU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Middleware-</a:t>
            </a:r>
            <a:r>
              <a:rPr lang="ru-RU" dirty="0" smtClean="0">
                <a:latin typeface="Calibri" pitchFamily="34" charset="0"/>
              </a:rPr>
              <a:t>функци</a:t>
            </a:r>
            <a:r>
              <a:rPr lang="ru-RU" dirty="0" smtClean="0">
                <a:latin typeface="Calibri" pitchFamily="34" charset="0"/>
              </a:rPr>
              <a:t>и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539552" y="2924944"/>
            <a:ext cx="8208912" cy="3528392"/>
          </a:xfrm>
        </p:spPr>
        <p:txBody>
          <a:bodyPr/>
          <a:lstStyle/>
          <a:p>
            <a:r>
              <a:rPr lang="ru-RU" sz="1800" dirty="0" smtClean="0">
                <a:latin typeface="Calibri" pitchFamily="34" charset="0"/>
              </a:rPr>
              <a:t>Функции </a:t>
            </a:r>
            <a:r>
              <a:rPr lang="ru-RU" sz="1800" b="1" i="1" dirty="0" smtClean="0">
                <a:latin typeface="Calibri" pitchFamily="34" charset="0"/>
              </a:rPr>
              <a:t>промежуточной обработки</a:t>
            </a:r>
            <a:r>
              <a:rPr lang="ru-RU" sz="1800" dirty="0" smtClean="0">
                <a:latin typeface="Calibri" pitchFamily="34" charset="0"/>
              </a:rPr>
              <a:t> (</a:t>
            </a:r>
            <a:r>
              <a:rPr lang="ru-RU" sz="1800" dirty="0" err="1" smtClean="0">
                <a:latin typeface="Calibri" pitchFamily="34" charset="0"/>
              </a:rPr>
              <a:t>middleware</a:t>
            </a:r>
            <a:r>
              <a:rPr lang="ru-RU" sz="1800" dirty="0" smtClean="0">
                <a:latin typeface="Calibri" pitchFamily="34" charset="0"/>
              </a:rPr>
              <a:t>) - это функции, имеющие доступ к объекту запроса (</a:t>
            </a:r>
            <a:r>
              <a:rPr lang="ru-RU" sz="1800" b="1" dirty="0" err="1" smtClean="0">
                <a:latin typeface="Calibri" pitchFamily="34" charset="0"/>
              </a:rPr>
              <a:t>req</a:t>
            </a:r>
            <a:r>
              <a:rPr lang="ru-RU" sz="1800" dirty="0" smtClean="0">
                <a:latin typeface="Calibri" pitchFamily="34" charset="0"/>
              </a:rPr>
              <a:t>), объекту ответа (</a:t>
            </a:r>
            <a:r>
              <a:rPr lang="ru-RU" sz="1800" b="1" dirty="0" err="1" smtClean="0">
                <a:latin typeface="Calibri" pitchFamily="34" charset="0"/>
              </a:rPr>
              <a:t>res</a:t>
            </a:r>
            <a:r>
              <a:rPr lang="ru-RU" sz="1800" dirty="0" smtClean="0">
                <a:latin typeface="Calibri" pitchFamily="34" charset="0"/>
              </a:rPr>
              <a:t>) и к следующей функции промежуточной обработки в цикле “запрос-ответ” </a:t>
            </a:r>
            <a:r>
              <a:rPr lang="ru-RU" sz="1800" dirty="0" smtClean="0">
                <a:latin typeface="Calibri" pitchFamily="34" charset="0"/>
              </a:rPr>
              <a:t>приложения</a:t>
            </a:r>
            <a:r>
              <a:rPr lang="en-US" sz="1800" dirty="0" smtClean="0">
                <a:latin typeface="Calibri" pitchFamily="34" charset="0"/>
              </a:rPr>
              <a:t>(</a:t>
            </a:r>
            <a:r>
              <a:rPr lang="en-US" sz="1800" b="1" dirty="0" smtClean="0">
                <a:latin typeface="Calibri" pitchFamily="34" charset="0"/>
              </a:rPr>
              <a:t>next</a:t>
            </a:r>
            <a:r>
              <a:rPr lang="en-US" sz="1800" dirty="0" smtClean="0">
                <a:latin typeface="Calibri" pitchFamily="34" charset="0"/>
              </a:rPr>
              <a:t>)</a:t>
            </a:r>
            <a:r>
              <a:rPr lang="ru-RU" sz="1800" dirty="0" smtClean="0">
                <a:latin typeface="Calibri" pitchFamily="34" charset="0"/>
              </a:rPr>
              <a:t>. </a:t>
            </a:r>
            <a:endParaRPr lang="en-US" sz="1800" dirty="0" smtClean="0">
              <a:latin typeface="Calibri" pitchFamily="34" charset="0"/>
            </a:endParaRPr>
          </a:p>
          <a:p>
            <a:endParaRPr lang="ru-RU" sz="1800" dirty="0" smtClean="0">
              <a:latin typeface="Calibri" pitchFamily="34" charset="0"/>
            </a:endParaRPr>
          </a:p>
          <a:p>
            <a:r>
              <a:rPr lang="ru-RU" sz="1800" dirty="0" smtClean="0">
                <a:latin typeface="Calibri" pitchFamily="34" charset="0"/>
              </a:rPr>
              <a:t>Функции промежуточной обработки могут выполнять следующие задачи:</a:t>
            </a:r>
          </a:p>
          <a:p>
            <a:pPr marL="900000"/>
            <a:r>
              <a:rPr lang="ru-RU" sz="1800" dirty="0" smtClean="0">
                <a:latin typeface="Calibri" pitchFamily="34" charset="0"/>
              </a:rPr>
              <a:t>Выполнение любого кода.</a:t>
            </a:r>
          </a:p>
          <a:p>
            <a:pPr marL="900000"/>
            <a:r>
              <a:rPr lang="ru-RU" sz="1800" dirty="0" smtClean="0">
                <a:latin typeface="Calibri" pitchFamily="34" charset="0"/>
              </a:rPr>
              <a:t>Внесение изменений в объекты запросов и ответов.</a:t>
            </a:r>
          </a:p>
          <a:p>
            <a:pPr marL="900000"/>
            <a:r>
              <a:rPr lang="ru-RU" sz="1800" dirty="0" smtClean="0">
                <a:latin typeface="Calibri" pitchFamily="34" charset="0"/>
              </a:rPr>
              <a:t>Завершение цикла “запрос-ответ”.</a:t>
            </a:r>
          </a:p>
          <a:p>
            <a:pPr marL="900000"/>
            <a:r>
              <a:rPr lang="ru-RU" sz="1800" dirty="0" smtClean="0">
                <a:latin typeface="Calibri" pitchFamily="34" charset="0"/>
              </a:rPr>
              <a:t>Вызов следующего промежуточного обработчика из стека.</a:t>
            </a:r>
          </a:p>
          <a:p>
            <a:pPr>
              <a:buNone/>
            </a:pP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3808" y="1412776"/>
            <a:ext cx="352839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app.use</a:t>
            </a:r>
            <a:r>
              <a:rPr lang="en-US" dirty="0" smtClean="0">
                <a:latin typeface="Calibri" pitchFamily="34" charset="0"/>
              </a:rPr>
              <a:t>(function(</a:t>
            </a:r>
            <a:r>
              <a:rPr lang="en-US" dirty="0" err="1" smtClean="0">
                <a:latin typeface="Calibri" pitchFamily="34" charset="0"/>
              </a:rPr>
              <a:t>req</a:t>
            </a:r>
            <a:r>
              <a:rPr lang="en-US" dirty="0" smtClean="0">
                <a:latin typeface="Calibri" pitchFamily="34" charset="0"/>
              </a:rPr>
              <a:t>, res, next) {</a:t>
            </a:r>
          </a:p>
          <a:p>
            <a:r>
              <a:rPr lang="en-US" dirty="0" smtClean="0">
                <a:latin typeface="Calibri" pitchFamily="34" charset="0"/>
              </a:rPr>
              <a:t>	</a:t>
            </a:r>
            <a:r>
              <a:rPr lang="en-US" dirty="0" err="1" smtClean="0">
                <a:latin typeface="Calibri" pitchFamily="34" charset="0"/>
              </a:rPr>
              <a:t>res.send</a:t>
            </a:r>
            <a:r>
              <a:rPr lang="en-US" dirty="0" smtClean="0">
                <a:latin typeface="Calibri" pitchFamily="34" charset="0"/>
              </a:rPr>
              <a:t>(‘OK’); </a:t>
            </a:r>
          </a:p>
          <a:p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next(); </a:t>
            </a:r>
            <a:endParaRPr lang="en-US" dirty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})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Маршрутизация в</a:t>
            </a:r>
            <a:r>
              <a:rPr lang="en-US" dirty="0" smtClean="0">
                <a:latin typeface="Calibri" pitchFamily="34" charset="0"/>
              </a:rPr>
              <a:t> express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340768"/>
            <a:ext cx="7128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>
                <a:latin typeface="Calibri" pitchFamily="34" charset="0"/>
              </a:rPr>
              <a:t>Маршрутизация</a:t>
            </a:r>
            <a:r>
              <a:rPr lang="ru-RU" dirty="0">
                <a:latin typeface="Calibri" pitchFamily="34" charset="0"/>
              </a:rPr>
              <a:t> определяет, как приложение отвечает на клиентский запрос к конкретному адресу (URI</a:t>
            </a:r>
            <a:r>
              <a:rPr lang="ru-RU" dirty="0" smtClean="0">
                <a:latin typeface="Calibri" pitchFamily="34" charset="0"/>
              </a:rPr>
              <a:t>).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Метод </a:t>
            </a:r>
            <a:r>
              <a:rPr lang="ru-RU" dirty="0" err="1">
                <a:latin typeface="Calibri" pitchFamily="34" charset="0"/>
              </a:rPr>
              <a:t>route</a:t>
            </a:r>
            <a:r>
              <a:rPr lang="ru-RU" dirty="0">
                <a:latin typeface="Calibri" pitchFamily="34" charset="0"/>
              </a:rPr>
              <a:t> является производным от одного из методов HTTP и присоединяется к экземпляру класса </a:t>
            </a:r>
            <a:r>
              <a:rPr lang="ru-RU" dirty="0" err="1">
                <a:latin typeface="Calibri" pitchFamily="34" charset="0"/>
              </a:rPr>
              <a:t>express</a:t>
            </a:r>
            <a:r>
              <a:rPr lang="ru-RU" dirty="0" smtClean="0">
                <a:latin typeface="Calibri" pitchFamily="34" charset="0"/>
              </a:rPr>
              <a:t>.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Приведенный ниже код служит примером маршрутов, определенных для методов запросов GET и POST к корневому каталогу приложения.</a:t>
            </a:r>
          </a:p>
          <a:p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5696" y="4005064"/>
            <a:ext cx="4464496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5000"/>
                  </a:schemeClr>
                </a:solidFill>
                <a:latin typeface="Calibri" pitchFamily="34" charset="0"/>
              </a:rPr>
              <a:t>// GET method route </a:t>
            </a:r>
            <a:endParaRPr lang="en-US" dirty="0" smtClean="0">
              <a:solidFill>
                <a:schemeClr val="tx2">
                  <a:lumMod val="65000"/>
                </a:schemeClr>
              </a:solidFill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app.get</a:t>
            </a:r>
            <a:r>
              <a:rPr lang="en-US" dirty="0">
                <a:latin typeface="Calibri" pitchFamily="34" charset="0"/>
              </a:rPr>
              <a:t>('/',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function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 smtClean="0">
                <a:latin typeface="Calibri" pitchFamily="34" charset="0"/>
              </a:rPr>
              <a:t>req</a:t>
            </a:r>
            <a:r>
              <a:rPr lang="en-US" dirty="0">
                <a:latin typeface="Calibri" pitchFamily="34" charset="0"/>
              </a:rPr>
              <a:t>,</a:t>
            </a:r>
            <a:r>
              <a:rPr lang="en-US" dirty="0" smtClean="0">
                <a:latin typeface="Calibri" pitchFamily="34" charset="0"/>
              </a:rPr>
              <a:t> res</a:t>
            </a:r>
            <a:r>
              <a:rPr lang="en-US" dirty="0">
                <a:latin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{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</a:t>
            </a:r>
            <a:r>
              <a:rPr lang="en-US" dirty="0" err="1" smtClean="0">
                <a:latin typeface="Calibri" pitchFamily="34" charset="0"/>
              </a:rPr>
              <a:t>res.send</a:t>
            </a:r>
            <a:r>
              <a:rPr lang="en-US" dirty="0">
                <a:latin typeface="Calibri" pitchFamily="34" charset="0"/>
              </a:rPr>
              <a:t>('GET request to the homepage</a:t>
            </a:r>
            <a:r>
              <a:rPr lang="en-US" dirty="0" smtClean="0">
                <a:latin typeface="Calibri" pitchFamily="34" charset="0"/>
              </a:rPr>
              <a:t>');</a:t>
            </a:r>
          </a:p>
          <a:p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});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r>
              <a:rPr lang="en-US" dirty="0" smtClean="0">
                <a:solidFill>
                  <a:schemeClr val="tx2">
                    <a:lumMod val="65000"/>
                  </a:schemeClr>
                </a:solidFill>
                <a:latin typeface="Calibri" pitchFamily="34" charset="0"/>
              </a:rPr>
              <a:t>// </a:t>
            </a:r>
            <a:r>
              <a:rPr lang="en-US" dirty="0">
                <a:solidFill>
                  <a:schemeClr val="tx2">
                    <a:lumMod val="65000"/>
                  </a:schemeClr>
                </a:solidFill>
                <a:latin typeface="Calibri" pitchFamily="34" charset="0"/>
              </a:rPr>
              <a:t>POST method route </a:t>
            </a:r>
            <a:endParaRPr lang="en-US" dirty="0" smtClean="0">
              <a:solidFill>
                <a:schemeClr val="tx2">
                  <a:lumMod val="65000"/>
                </a:schemeClr>
              </a:solidFill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app.post</a:t>
            </a:r>
            <a:r>
              <a:rPr lang="en-US" dirty="0">
                <a:latin typeface="Calibri" pitchFamily="34" charset="0"/>
              </a:rPr>
              <a:t>('/',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function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 smtClean="0">
                <a:latin typeface="Calibri" pitchFamily="34" charset="0"/>
              </a:rPr>
              <a:t>req</a:t>
            </a:r>
            <a:r>
              <a:rPr lang="en-US" dirty="0">
                <a:latin typeface="Calibri" pitchFamily="34" charset="0"/>
              </a:rPr>
              <a:t>,</a:t>
            </a:r>
            <a:r>
              <a:rPr lang="en-US" dirty="0" smtClean="0">
                <a:latin typeface="Calibri" pitchFamily="34" charset="0"/>
              </a:rPr>
              <a:t> res</a:t>
            </a:r>
            <a:r>
              <a:rPr lang="en-US" dirty="0">
                <a:latin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</a:rPr>
              <a:t> {</a:t>
            </a:r>
          </a:p>
          <a:p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</a:t>
            </a:r>
            <a:r>
              <a:rPr lang="en-US" dirty="0" err="1" smtClean="0">
                <a:latin typeface="Calibri" pitchFamily="34" charset="0"/>
              </a:rPr>
              <a:t>res</a:t>
            </a:r>
            <a:r>
              <a:rPr lang="en-US" dirty="0" err="1">
                <a:latin typeface="Calibri" pitchFamily="34" charset="0"/>
              </a:rPr>
              <a:t>.send</a:t>
            </a:r>
            <a:r>
              <a:rPr lang="en-US" dirty="0">
                <a:latin typeface="Calibri" pitchFamily="34" charset="0"/>
              </a:rPr>
              <a:t>('POST request to the homepage</a:t>
            </a:r>
            <a:r>
              <a:rPr lang="en-US" dirty="0" smtClean="0">
                <a:latin typeface="Calibri" pitchFamily="34" charset="0"/>
              </a:rPr>
              <a:t>');</a:t>
            </a:r>
          </a:p>
          <a:p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});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01327"/>
          </a:xfrm>
        </p:spPr>
        <p:txBody>
          <a:bodyPr/>
          <a:lstStyle/>
          <a:p>
            <a:r>
              <a:rPr lang="uk-UA" dirty="0" smtClean="0">
                <a:latin typeface="Calibri" pitchFamily="34" charset="0"/>
              </a:rPr>
              <a:t>Генератор приложений </a:t>
            </a:r>
            <a:r>
              <a:rPr lang="en-US" dirty="0" smtClean="0">
                <a:latin typeface="Calibri" pitchFamily="34" charset="0"/>
              </a:rPr>
              <a:t>Express</a:t>
            </a:r>
            <a:endParaRPr lang="uk-UA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755576" y="1772816"/>
            <a:ext cx="770485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 Для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быстрого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создания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“скелета”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приложения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используется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инструмент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 для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генерации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 приложений 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express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.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ru-RU" dirty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Для его использования следует</a:t>
            </a:r>
            <a:r>
              <a:rPr kumimoji="0" 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установить 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express-generator: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  </a:t>
            </a:r>
            <a:r>
              <a:rPr lang="en-US" b="1" i="1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$ </a:t>
            </a:r>
            <a:r>
              <a:rPr lang="en-US" b="1" i="1" dirty="0" err="1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npm</a:t>
            </a:r>
            <a:r>
              <a:rPr lang="en-US" b="1" i="1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 install express-generator –g</a:t>
            </a:r>
            <a:endParaRPr lang="en-US" b="1" i="1" dirty="0">
              <a:solidFill>
                <a:schemeClr val="accent6">
                  <a:lumMod val="10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b="0" i="0" strike="noStrike" cap="none" normalizeH="0" baseline="0" dirty="0" smtClean="0">
              <a:ln>
                <a:noFill/>
              </a:ln>
              <a:solidFill>
                <a:srgbClr val="304E39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04E39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Для просмотра опций команды воспользуйтесь опцией -</a:t>
            </a:r>
            <a:r>
              <a:rPr kumimoji="0" lang="ru-RU" b="0" i="0" strike="noStrike" cap="none" normalizeH="0" baseline="0" dirty="0" err="1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h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dirty="0">
              <a:solidFill>
                <a:schemeClr val="accent6">
                  <a:lumMod val="10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Для</a:t>
            </a:r>
            <a:r>
              <a:rPr kumimoji="0" lang="ru-RU" b="0" i="0" strike="noStrike" cap="none" normalizeH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 создания 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‘</a:t>
            </a:r>
            <a:r>
              <a:rPr lang="ru-RU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скелета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’</a:t>
            </a:r>
            <a:r>
              <a:rPr lang="ru-RU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express </a:t>
            </a:r>
            <a:r>
              <a:rPr lang="ru-RU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приложения используйте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команду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1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 $</a:t>
            </a:r>
            <a:r>
              <a:rPr kumimoji="0" lang="en-US" b="1" i="1" strike="noStrike" cap="none" normalizeH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 express </a:t>
            </a:r>
            <a:r>
              <a:rPr kumimoji="0" lang="en-US" b="1" i="1" strike="noStrike" cap="none" normalizeH="0" dirty="0" err="1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app_name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, </a:t>
            </a:r>
            <a:r>
              <a:rPr lang="ru-RU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где </a:t>
            </a:r>
            <a:r>
              <a:rPr lang="en-US" dirty="0" err="1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app_name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304E39"/>
                </a:solidFill>
                <a:latin typeface="Calibri" pitchFamily="34" charset="0"/>
                <a:cs typeface="Arial" pitchFamily="34" charset="0"/>
              </a:rPr>
              <a:t>– </a:t>
            </a:r>
            <a:r>
              <a:rPr lang="ru-RU" dirty="0" smtClean="0">
                <a:solidFill>
                  <a:srgbClr val="304E39"/>
                </a:solidFill>
                <a:latin typeface="Calibri" pitchFamily="34" charset="0"/>
                <a:cs typeface="Arial" pitchFamily="34" charset="0"/>
              </a:rPr>
              <a:t>имя создаваемой директории, содержащей шаблон приложения</a:t>
            </a:r>
            <a:endParaRPr kumimoji="0" lang="en-US" b="1" i="1" strike="noStrike" cap="none" normalizeH="0" baseline="0" dirty="0" smtClean="0">
              <a:ln>
                <a:noFill/>
              </a:ln>
              <a:solidFill>
                <a:srgbClr val="304E39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304E39"/>
              </a:solidFill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b="0" i="0" strike="noStrike" cap="none" normalizeH="0" baseline="0" dirty="0" smtClean="0">
              <a:ln>
                <a:noFill/>
              </a:ln>
              <a:solidFill>
                <a:srgbClr val="304E39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304E39"/>
              </a:solidFill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uk-UA" b="0" i="0" strike="noStrike" cap="none" normalizeH="0" baseline="0" dirty="0" smtClean="0">
              <a:ln>
                <a:noFill/>
              </a:ln>
              <a:solidFill>
                <a:srgbClr val="304E39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Calibri" pitchFamily="34" charset="0"/>
              </a:rPr>
              <a:t>Веб</a:t>
            </a:r>
            <a:r>
              <a:rPr lang="ru-RU" dirty="0" err="1" smtClean="0">
                <a:latin typeface="Calibri" pitchFamily="34" charset="0"/>
              </a:rPr>
              <a:t>-</a:t>
            </a:r>
            <a:r>
              <a:rPr lang="ru-RU" dirty="0" err="1" smtClean="0">
                <a:latin typeface="Calibri" pitchFamily="34" charset="0"/>
              </a:rPr>
              <a:t>сервисы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899592" y="3212976"/>
            <a:ext cx="7128792" cy="2232248"/>
          </a:xfrm>
        </p:spPr>
        <p:txBody>
          <a:bodyPr/>
          <a:lstStyle/>
          <a:p>
            <a:pPr fontAlgn="base"/>
            <a:r>
              <a:rPr lang="uk-UA" sz="1800" dirty="0" smtClean="0">
                <a:latin typeface="Calibri" pitchFamily="34" charset="0"/>
              </a:rPr>
              <a:t>На </a:t>
            </a:r>
            <a:r>
              <a:rPr lang="uk-UA" sz="1800" dirty="0" err="1" smtClean="0">
                <a:latin typeface="Calibri" pitchFamily="34" charset="0"/>
              </a:rPr>
              <a:t>сегодняшний</a:t>
            </a:r>
            <a:r>
              <a:rPr lang="uk-UA" sz="1800" dirty="0" smtClean="0">
                <a:latin typeface="Calibri" pitchFamily="34" charset="0"/>
              </a:rPr>
              <a:t> день </a:t>
            </a:r>
            <a:r>
              <a:rPr lang="uk-UA" sz="1800" dirty="0" err="1" smtClean="0">
                <a:latin typeface="Calibri" pitchFamily="34" charset="0"/>
              </a:rPr>
              <a:t>наибольшее</a:t>
            </a:r>
            <a:r>
              <a:rPr lang="uk-UA" sz="1800" dirty="0" smtClean="0">
                <a:latin typeface="Calibri" pitchFamily="34" charset="0"/>
              </a:rPr>
              <a:t> </a:t>
            </a:r>
            <a:r>
              <a:rPr lang="uk-UA" sz="1800" dirty="0" err="1" smtClean="0">
                <a:latin typeface="Calibri" pitchFamily="34" charset="0"/>
              </a:rPr>
              <a:t>распространение</a:t>
            </a:r>
            <a:r>
              <a:rPr lang="uk-UA" sz="1800" dirty="0" smtClean="0">
                <a:latin typeface="Calibri" pitchFamily="34" charset="0"/>
              </a:rPr>
              <a:t> получили </a:t>
            </a:r>
            <a:r>
              <a:rPr lang="uk-UA" sz="1800" dirty="0" err="1" smtClean="0">
                <a:latin typeface="Calibri" pitchFamily="34" charset="0"/>
              </a:rPr>
              <a:t>следующие</a:t>
            </a:r>
            <a:r>
              <a:rPr lang="uk-UA" sz="1800" dirty="0" smtClean="0">
                <a:latin typeface="Calibri" pitchFamily="34" charset="0"/>
              </a:rPr>
              <a:t> </a:t>
            </a:r>
            <a:r>
              <a:rPr lang="uk-UA" sz="1800" dirty="0" err="1" smtClean="0">
                <a:latin typeface="Calibri" pitchFamily="34" charset="0"/>
              </a:rPr>
              <a:t>протоколы</a:t>
            </a:r>
            <a:r>
              <a:rPr lang="uk-UA" sz="1800" dirty="0" smtClean="0">
                <a:latin typeface="Calibri" pitchFamily="34" charset="0"/>
              </a:rPr>
              <a:t> </a:t>
            </a:r>
            <a:r>
              <a:rPr lang="uk-UA" sz="1800" dirty="0" err="1" smtClean="0">
                <a:latin typeface="Calibri" pitchFamily="34" charset="0"/>
              </a:rPr>
              <a:t>реализации</a:t>
            </a:r>
            <a:r>
              <a:rPr lang="uk-UA" sz="1800" dirty="0" smtClean="0">
                <a:latin typeface="Calibri" pitchFamily="34" charset="0"/>
              </a:rPr>
              <a:t> </a:t>
            </a:r>
            <a:r>
              <a:rPr lang="uk-UA" sz="1800" dirty="0" err="1" smtClean="0">
                <a:latin typeface="Calibri" pitchFamily="34" charset="0"/>
              </a:rPr>
              <a:t>веб-сервисов</a:t>
            </a:r>
            <a:r>
              <a:rPr lang="uk-UA" sz="1800" dirty="0" smtClean="0">
                <a:latin typeface="Calibri" pitchFamily="34" charset="0"/>
              </a:rPr>
              <a:t>:</a:t>
            </a:r>
            <a:br>
              <a:rPr lang="uk-UA" sz="1800" dirty="0" smtClean="0">
                <a:latin typeface="Calibri" pitchFamily="34" charset="0"/>
              </a:rPr>
            </a:br>
            <a:r>
              <a:rPr lang="uk-UA" sz="1800" dirty="0" smtClean="0">
                <a:latin typeface="Calibri" pitchFamily="34" charset="0"/>
              </a:rPr>
              <a:t/>
            </a:r>
            <a:br>
              <a:rPr lang="uk-UA" sz="1800" dirty="0" smtClean="0">
                <a:latin typeface="Calibri" pitchFamily="34" charset="0"/>
              </a:rPr>
            </a:br>
            <a:r>
              <a:rPr lang="en-US" sz="1800" b="1" dirty="0" smtClean="0">
                <a:latin typeface="Calibri" pitchFamily="34" charset="0"/>
              </a:rPr>
              <a:t>SOAP </a:t>
            </a:r>
            <a:r>
              <a:rPr lang="en-US" sz="1800" dirty="0" smtClean="0">
                <a:latin typeface="Calibri" pitchFamily="34" charset="0"/>
              </a:rPr>
              <a:t>(Simple Object Access Protocol) — </a:t>
            </a:r>
            <a:r>
              <a:rPr lang="uk-UA" sz="1800" dirty="0" smtClean="0">
                <a:latin typeface="Calibri" pitchFamily="34" charset="0"/>
              </a:rPr>
              <a:t>по </a:t>
            </a:r>
            <a:r>
              <a:rPr lang="uk-UA" sz="1800" dirty="0" err="1" smtClean="0">
                <a:latin typeface="Calibri" pitchFamily="34" charset="0"/>
              </a:rPr>
              <a:t>сути</a:t>
            </a:r>
            <a:r>
              <a:rPr lang="uk-UA" sz="1800" dirty="0" smtClean="0">
                <a:latin typeface="Calibri" pitchFamily="34" charset="0"/>
              </a:rPr>
              <a:t> </a:t>
            </a:r>
            <a:r>
              <a:rPr lang="uk-UA" sz="1800" dirty="0" err="1" smtClean="0">
                <a:latin typeface="Calibri" pitchFamily="34" charset="0"/>
              </a:rPr>
              <a:t>это</a:t>
            </a:r>
            <a:r>
              <a:rPr lang="uk-UA" sz="1800" dirty="0" smtClean="0">
                <a:latin typeface="Calibri" pitchFamily="34" charset="0"/>
              </a:rPr>
              <a:t> тройка </a:t>
            </a:r>
            <a:r>
              <a:rPr lang="uk-UA" sz="1800" dirty="0" err="1" smtClean="0">
                <a:latin typeface="Calibri" pitchFamily="34" charset="0"/>
              </a:rPr>
              <a:t>стандартов</a:t>
            </a:r>
            <a:r>
              <a:rPr lang="uk-UA" sz="1800" dirty="0" smtClean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</a:rPr>
              <a:t>SOAP/WSDL/UDDI</a:t>
            </a:r>
          </a:p>
          <a:p>
            <a:pPr fontAlgn="base"/>
            <a:r>
              <a:rPr lang="en-US" sz="1800" b="1" dirty="0" smtClean="0">
                <a:latin typeface="Calibri" pitchFamily="34" charset="0"/>
              </a:rPr>
              <a:t>REST </a:t>
            </a:r>
            <a:r>
              <a:rPr lang="en-US" sz="1800" dirty="0" smtClean="0">
                <a:latin typeface="Calibri" pitchFamily="34" charset="0"/>
              </a:rPr>
              <a:t>(Representational State Transfer)</a:t>
            </a:r>
          </a:p>
          <a:p>
            <a:pPr fontAlgn="base"/>
            <a:r>
              <a:rPr lang="en-US" sz="1800" b="1" dirty="0" smtClean="0">
                <a:latin typeface="Calibri" pitchFamily="34" charset="0"/>
              </a:rPr>
              <a:t>XML-RPC</a:t>
            </a:r>
            <a:r>
              <a:rPr lang="en-US" sz="1800" dirty="0" smtClean="0">
                <a:latin typeface="Calibri" pitchFamily="34" charset="0"/>
              </a:rPr>
              <a:t> (XML Remote Procedure Call</a:t>
            </a:r>
            <a:r>
              <a:rPr lang="en-US" sz="1800" dirty="0" smtClean="0">
                <a:latin typeface="Calibri" pitchFamily="34" charset="0"/>
              </a:rPr>
              <a:t>)</a:t>
            </a:r>
            <a:r>
              <a:rPr lang="ru-RU" sz="1800" dirty="0" smtClean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</a:rPr>
              <a:t/>
            </a:r>
            <a:br>
              <a:rPr lang="en-US" sz="1800" dirty="0" smtClean="0">
                <a:latin typeface="Calibri" pitchFamily="34" charset="0"/>
              </a:rPr>
            </a:br>
            <a:endParaRPr lang="uk-UA" sz="1800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772816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alibri" pitchFamily="34" charset="0"/>
              </a:rPr>
              <a:t>В</a:t>
            </a:r>
            <a:r>
              <a:rPr lang="ru-RU" b="1" dirty="0" err="1" smtClean="0">
                <a:latin typeface="Calibri" pitchFamily="34" charset="0"/>
              </a:rPr>
              <a:t>еб-сервисы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— это реализация абсолютно четких интерфейсов обмена данными между различными приложениями, которые написаны не только на разных языках, но и распределены на разных узлах сети.</a:t>
            </a:r>
            <a:r>
              <a:rPr lang="ru-RU" dirty="0" smtClean="0">
                <a:latin typeface="Calibri" pitchFamily="34" charset="0"/>
              </a:rPr>
              <a:t/>
            </a:r>
            <a:br>
              <a:rPr lang="ru-RU" dirty="0" smtClean="0">
                <a:latin typeface="Calibri" pitchFamily="34" charset="0"/>
              </a:rPr>
            </a:b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373</TotalTime>
  <Words>142</Words>
  <Application>Microsoft Office PowerPoint</Application>
  <PresentationFormat>Экран (4:3)</PresentationFormat>
  <Paragraphs>51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Тема1</vt:lpstr>
      <vt:lpstr>NodeJS</vt:lpstr>
      <vt:lpstr>Введение в express</vt:lpstr>
      <vt:lpstr>Middleware-функции </vt:lpstr>
      <vt:lpstr>Маршрутизация в express</vt:lpstr>
      <vt:lpstr>Генератор приложений Express</vt:lpstr>
      <vt:lpstr>Веб-сервисы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Boss</dc:creator>
  <cp:lastModifiedBy>Boss</cp:lastModifiedBy>
  <cp:revision>35</cp:revision>
  <dcterms:created xsi:type="dcterms:W3CDTF">2016-08-17T17:13:43Z</dcterms:created>
  <dcterms:modified xsi:type="dcterms:W3CDTF">2016-08-17T23:27:02Z</dcterms:modified>
</cp:coreProperties>
</file>