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2" r:id="rId5"/>
    <p:sldId id="260" r:id="rId6"/>
    <p:sldId id="261" r:id="rId7"/>
    <p:sldId id="263" r:id="rId8"/>
  </p:sldIdLst>
  <p:sldSz cx="9144000" cy="6858000" type="screen4x3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23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итульный слайд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1000" y="2514601"/>
            <a:ext cx="5334000" cy="1470025"/>
          </a:xfrm>
        </p:spPr>
        <p:txBody>
          <a:bodyPr/>
          <a:lstStyle>
            <a:lvl1pPr algn="l">
              <a:defRPr>
                <a:solidFill>
                  <a:schemeClr val="tx1">
                    <a:lumMod val="90000"/>
                    <a:lumOff val="10000"/>
                  </a:schemeClr>
                </a:solidFill>
                <a:latin typeface="Segoe UI Light" pitchFamily="34" charset="0"/>
              </a:defRPr>
            </a:lvl1pPr>
          </a:lstStyle>
          <a:p>
            <a:r>
              <a:rPr lang="en-US" dirty="0" smtClean="0"/>
              <a:t>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4953000"/>
            <a:ext cx="6400800" cy="609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-152400" y="6748083"/>
            <a:ext cx="9448800" cy="1523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Parallelogram 15"/>
          <p:cNvSpPr/>
          <p:nvPr/>
        </p:nvSpPr>
        <p:spPr>
          <a:xfrm>
            <a:off x="5606430" y="6748085"/>
            <a:ext cx="609602" cy="152399"/>
          </a:xfrm>
          <a:prstGeom prst="parallelogram">
            <a:avLst/>
          </a:prstGeom>
          <a:solidFill>
            <a:srgbClr val="DAF1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Parallelogram 16"/>
          <p:cNvSpPr/>
          <p:nvPr/>
        </p:nvSpPr>
        <p:spPr>
          <a:xfrm>
            <a:off x="6096000" y="6748087"/>
            <a:ext cx="609602" cy="152399"/>
          </a:xfrm>
          <a:prstGeom prst="parallelogram">
            <a:avLst/>
          </a:prstGeom>
          <a:solidFill>
            <a:srgbClr val="FF98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arallelogram 17"/>
          <p:cNvSpPr/>
          <p:nvPr/>
        </p:nvSpPr>
        <p:spPr>
          <a:xfrm>
            <a:off x="6629398" y="6748087"/>
            <a:ext cx="609602" cy="152399"/>
          </a:xfrm>
          <a:prstGeom prst="parallelogram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Process 13"/>
          <p:cNvSpPr/>
          <p:nvPr/>
        </p:nvSpPr>
        <p:spPr>
          <a:xfrm>
            <a:off x="0" y="0"/>
            <a:ext cx="9144000" cy="76200"/>
          </a:xfrm>
          <a:prstGeom prst="flowChartProces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Process 18"/>
          <p:cNvSpPr/>
          <p:nvPr/>
        </p:nvSpPr>
        <p:spPr>
          <a:xfrm>
            <a:off x="0" y="76200"/>
            <a:ext cx="6705602" cy="76200"/>
          </a:xfrm>
          <a:prstGeom prst="flowChartProcess">
            <a:avLst/>
          </a:prstGeom>
          <a:solidFill>
            <a:srgbClr val="FF5E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Process 19"/>
          <p:cNvSpPr/>
          <p:nvPr/>
        </p:nvSpPr>
        <p:spPr>
          <a:xfrm>
            <a:off x="0" y="152400"/>
            <a:ext cx="2897114" cy="76200"/>
          </a:xfrm>
          <a:prstGeom prst="flowChartProcess">
            <a:avLst/>
          </a:prstGeom>
          <a:solidFill>
            <a:srgbClr val="47B8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371872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7864475" y="2073275"/>
            <a:ext cx="23876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0" y="279400"/>
            <a:ext cx="9144000" cy="685800"/>
          </a:xfrm>
          <a:prstGeom prst="rect">
            <a:avLst/>
          </a:prstGeom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279401"/>
            <a:ext cx="8229600" cy="655639"/>
          </a:xfrm>
        </p:spPr>
        <p:txBody>
          <a:bodyPr>
            <a:noAutofit/>
          </a:bodyPr>
          <a:lstStyle>
            <a:lvl1pPr>
              <a:defRPr sz="270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 hasCustomPrompt="1"/>
          </p:nvPr>
        </p:nvSpPr>
        <p:spPr>
          <a:xfrm>
            <a:off x="990600" y="2006600"/>
            <a:ext cx="6096000" cy="2946400"/>
          </a:xfrm>
          <a:prstGeom prst="rect">
            <a:avLst/>
          </a:prstGeom>
        </p:spPr>
        <p:txBody>
          <a:bodyPr/>
          <a:lstStyle>
            <a:lvl5pPr marL="0" indent="0">
              <a:buNone/>
              <a:defRPr/>
            </a:lvl5pPr>
          </a:lstStyle>
          <a:p>
            <a:pPr lvl="4"/>
            <a:r>
              <a:rPr lang="en-US" dirty="0" smtClean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xmlns="" val="20973669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1000" y="2514601"/>
            <a:ext cx="5334000" cy="1470025"/>
          </a:xfrm>
        </p:spPr>
        <p:txBody>
          <a:bodyPr/>
          <a:lstStyle>
            <a:lvl1pPr algn="l">
              <a:defRPr>
                <a:solidFill>
                  <a:schemeClr val="tx1">
                    <a:lumMod val="90000"/>
                    <a:lumOff val="10000"/>
                  </a:schemeClr>
                </a:solidFill>
                <a:latin typeface="Segoe UI Light" pitchFamily="34" charset="0"/>
              </a:defRPr>
            </a:lvl1pPr>
          </a:lstStyle>
          <a:p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4953000"/>
            <a:ext cx="6400800" cy="609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-152400" y="6748083"/>
            <a:ext cx="9448800" cy="1523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Parallelogram 15"/>
          <p:cNvSpPr/>
          <p:nvPr userDrawn="1"/>
        </p:nvSpPr>
        <p:spPr>
          <a:xfrm>
            <a:off x="5606430" y="6748085"/>
            <a:ext cx="609602" cy="152399"/>
          </a:xfrm>
          <a:prstGeom prst="parallelogram">
            <a:avLst/>
          </a:prstGeom>
          <a:solidFill>
            <a:srgbClr val="DAF1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Parallelogram 16"/>
          <p:cNvSpPr/>
          <p:nvPr userDrawn="1"/>
        </p:nvSpPr>
        <p:spPr>
          <a:xfrm>
            <a:off x="6096000" y="6748087"/>
            <a:ext cx="609602" cy="152399"/>
          </a:xfrm>
          <a:prstGeom prst="parallelogram">
            <a:avLst/>
          </a:prstGeom>
          <a:solidFill>
            <a:srgbClr val="FF98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arallelogram 17"/>
          <p:cNvSpPr/>
          <p:nvPr userDrawn="1"/>
        </p:nvSpPr>
        <p:spPr>
          <a:xfrm>
            <a:off x="6629398" y="6748087"/>
            <a:ext cx="609602" cy="152399"/>
          </a:xfrm>
          <a:prstGeom prst="parallelogram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Process 13"/>
          <p:cNvSpPr/>
          <p:nvPr userDrawn="1"/>
        </p:nvSpPr>
        <p:spPr>
          <a:xfrm>
            <a:off x="0" y="0"/>
            <a:ext cx="9144000" cy="76200"/>
          </a:xfrm>
          <a:prstGeom prst="flowChartProces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Process 18"/>
          <p:cNvSpPr/>
          <p:nvPr userDrawn="1"/>
        </p:nvSpPr>
        <p:spPr>
          <a:xfrm>
            <a:off x="0" y="76200"/>
            <a:ext cx="6705602" cy="76200"/>
          </a:xfrm>
          <a:prstGeom prst="flowChartProcess">
            <a:avLst/>
          </a:prstGeom>
          <a:solidFill>
            <a:srgbClr val="FF5E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Process 19"/>
          <p:cNvSpPr/>
          <p:nvPr userDrawn="1"/>
        </p:nvSpPr>
        <p:spPr>
          <a:xfrm>
            <a:off x="0" y="152400"/>
            <a:ext cx="2897114" cy="76200"/>
          </a:xfrm>
          <a:prstGeom prst="flowChartProcess">
            <a:avLst/>
          </a:prstGeom>
          <a:solidFill>
            <a:srgbClr val="47B8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371872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79007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97280" y="3555960"/>
            <a:ext cx="4023360" cy="663827"/>
          </a:xfrm>
          <a:prstGeom prst="rect">
            <a:avLst/>
          </a:prstGeom>
          <a:solidFill>
            <a:srgbClr val="7564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3627317"/>
            <a:ext cx="6583680" cy="507831"/>
          </a:xfrm>
        </p:spPr>
        <p:txBody>
          <a:bodyPr wrap="square">
            <a:spAutoFit/>
          </a:bodyPr>
          <a:lstStyle/>
          <a:p>
            <a:r>
              <a:rPr lang="en-US" sz="2700" dirty="0" smtClean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  <a:cs typeface="Roboto Thin" panose="02000000000000000000" pitchFamily="2" charset="0"/>
              </a:rPr>
              <a:t>React JS</a:t>
            </a:r>
            <a:endParaRPr lang="en-US" dirty="0">
              <a:solidFill>
                <a:srgbClr val="7564BC"/>
              </a:solidFill>
              <a:latin typeface="Roboto Thin" panose="02000000000000000000" pitchFamily="2" charset="0"/>
              <a:ea typeface="Roboto Thin" panose="02000000000000000000" pitchFamily="2" charset="0"/>
              <a:cs typeface="Roboto Thin" panose="02000000000000000000" pitchFamily="2" charset="0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806449" y="1281006"/>
            <a:ext cx="6322695" cy="5078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7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The JavaScript Programming Language</a:t>
            </a:r>
          </a:p>
        </p:txBody>
      </p:sp>
      <p:pic>
        <p:nvPicPr>
          <p:cNvPr id="1028" name="Picture 4" descr="C:\Users\Darick\Desktop\Mmww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" y="698501"/>
            <a:ext cx="809625" cy="107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976312" y="4217802"/>
            <a:ext cx="73401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 smtClean="0">
                <a:solidFill>
                  <a:srgbClr val="7564BC"/>
                </a:solidFill>
              </a:rPr>
              <a:t>Введение в </a:t>
            </a:r>
            <a:r>
              <a:rPr lang="en-US" sz="4400" dirty="0" err="1" smtClean="0">
                <a:solidFill>
                  <a:srgbClr val="7564BC"/>
                </a:solidFill>
              </a:rPr>
              <a:t>ReactJ</a:t>
            </a:r>
            <a:r>
              <a:rPr lang="en-US" sz="4400" dirty="0" err="1">
                <a:solidFill>
                  <a:srgbClr val="7564BC"/>
                </a:solidFill>
              </a:rPr>
              <a:t>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36223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React JS</a:t>
            </a:r>
            <a:endParaRPr lang="uk-UA" dirty="0"/>
          </a:p>
        </p:txBody>
      </p:sp>
      <p:sp>
        <p:nvSpPr>
          <p:cNvPr id="5" name="TextBox 4"/>
          <p:cNvSpPr txBox="1"/>
          <p:nvPr/>
        </p:nvSpPr>
        <p:spPr>
          <a:xfrm>
            <a:off x="755576" y="1700808"/>
            <a:ext cx="7704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uk-UA" dirty="0"/>
          </a:p>
        </p:txBody>
      </p:sp>
      <p:pic>
        <p:nvPicPr>
          <p:cNvPr id="5122" name="Picture 2" descr="http://moduscreate.com/wp-content/uploads/2014/03/react-opti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3768" y="1052736"/>
            <a:ext cx="3613398" cy="1005729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683568" y="2204864"/>
            <a:ext cx="7704856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 err="1" smtClean="0">
                <a:latin typeface="Calibri" pitchFamily="34" charset="0"/>
              </a:rPr>
              <a:t>ReactJS</a:t>
            </a:r>
            <a:r>
              <a:rPr lang="en-US" sz="2400" dirty="0" smtClean="0">
                <a:latin typeface="Calibri" pitchFamily="34" charset="0"/>
              </a:rPr>
              <a:t> – JavaScript-</a:t>
            </a:r>
            <a:r>
              <a:rPr lang="ru-RU" sz="2400" dirty="0" smtClean="0">
                <a:latin typeface="Calibri" pitchFamily="34" charset="0"/>
              </a:rPr>
              <a:t>библиотека для создания пользовательских интерфейсов, разработанная </a:t>
            </a:r>
            <a:r>
              <a:rPr lang="en-US" sz="2400" dirty="0" err="1" smtClean="0">
                <a:latin typeface="Calibri" pitchFamily="34" charset="0"/>
              </a:rPr>
              <a:t>Facebook</a:t>
            </a:r>
            <a:r>
              <a:rPr lang="en-US" sz="2400" dirty="0" smtClean="0">
                <a:latin typeface="Calibri" pitchFamily="34" charset="0"/>
              </a:rPr>
              <a:t> </a:t>
            </a:r>
            <a:r>
              <a:rPr lang="ru-RU" sz="2400" dirty="0" smtClean="0">
                <a:latin typeface="Calibri" pitchFamily="34" charset="0"/>
              </a:rPr>
              <a:t>и </a:t>
            </a:r>
            <a:r>
              <a:rPr lang="en-US" sz="2400" dirty="0" err="1" smtClean="0">
                <a:latin typeface="Calibri" pitchFamily="34" charset="0"/>
              </a:rPr>
              <a:t>Instagram</a:t>
            </a:r>
            <a:r>
              <a:rPr lang="en-US" sz="2400" dirty="0" smtClean="0">
                <a:latin typeface="Calibri" pitchFamily="34" charset="0"/>
              </a:rPr>
              <a:t>. </a:t>
            </a:r>
          </a:p>
          <a:p>
            <a:pPr marL="342900" indent="-342900"/>
            <a:endParaRPr lang="en-US" sz="2400" dirty="0" smtClean="0">
              <a:latin typeface="Calibri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err="1" smtClean="0">
                <a:latin typeface="Calibri" pitchFamily="34" charset="0"/>
              </a:rPr>
              <a:t>ReacJS</a:t>
            </a:r>
            <a:r>
              <a:rPr lang="en-US" sz="2400" dirty="0" smtClean="0">
                <a:latin typeface="Calibri" pitchFamily="34" charset="0"/>
              </a:rPr>
              <a:t> </a:t>
            </a:r>
            <a:r>
              <a:rPr lang="ru-RU" sz="2400" dirty="0" smtClean="0">
                <a:latin typeface="Calibri" pitchFamily="34" charset="0"/>
              </a:rPr>
              <a:t>можно описать как </a:t>
            </a:r>
            <a:r>
              <a:rPr lang="en-US" sz="2400" b="1" dirty="0" smtClean="0">
                <a:latin typeface="Calibri" pitchFamily="34" charset="0"/>
              </a:rPr>
              <a:t>V</a:t>
            </a:r>
            <a:r>
              <a:rPr lang="en-US" sz="2400" dirty="0" smtClean="0">
                <a:latin typeface="Calibri" pitchFamily="34" charset="0"/>
              </a:rPr>
              <a:t> </a:t>
            </a:r>
            <a:r>
              <a:rPr lang="ru-RU" sz="2400" dirty="0" smtClean="0">
                <a:latin typeface="Calibri" pitchFamily="34" charset="0"/>
              </a:rPr>
              <a:t>в </a:t>
            </a:r>
            <a:r>
              <a:rPr lang="en-US" sz="2400" dirty="0" smtClean="0">
                <a:latin typeface="Calibri" pitchFamily="34" charset="0"/>
              </a:rPr>
              <a:t>M</a:t>
            </a:r>
            <a:r>
              <a:rPr lang="en-US" sz="2400" b="1" dirty="0" smtClean="0">
                <a:latin typeface="Calibri" pitchFamily="34" charset="0"/>
              </a:rPr>
              <a:t>V</a:t>
            </a:r>
            <a:r>
              <a:rPr lang="en-US" sz="2400" dirty="0" smtClean="0">
                <a:latin typeface="Calibri" pitchFamily="34" charset="0"/>
              </a:rPr>
              <a:t>C(</a:t>
            </a:r>
            <a:r>
              <a:rPr lang="en-US" sz="2400" b="1" dirty="0" smtClean="0">
                <a:latin typeface="Calibri" pitchFamily="34" charset="0"/>
              </a:rPr>
              <a:t>View</a:t>
            </a:r>
            <a:r>
              <a:rPr lang="en-US" sz="2400" dirty="0" smtClean="0">
                <a:latin typeface="Calibri" pitchFamily="34" charset="0"/>
              </a:rPr>
              <a:t> </a:t>
            </a:r>
            <a:r>
              <a:rPr lang="ru-RU" sz="2400" dirty="0" smtClean="0">
                <a:latin typeface="Calibri" pitchFamily="34" charset="0"/>
              </a:rPr>
              <a:t>в </a:t>
            </a:r>
            <a:r>
              <a:rPr lang="en-US" sz="2400" dirty="0" smtClean="0">
                <a:latin typeface="Calibri" pitchFamily="34" charset="0"/>
              </a:rPr>
              <a:t>Model </a:t>
            </a:r>
            <a:r>
              <a:rPr lang="en-US" sz="2400" b="1" dirty="0" smtClean="0">
                <a:latin typeface="Calibri" pitchFamily="34" charset="0"/>
              </a:rPr>
              <a:t>View</a:t>
            </a:r>
            <a:r>
              <a:rPr lang="en-US" sz="2400" dirty="0" smtClean="0">
                <a:latin typeface="Calibri" pitchFamily="34" charset="0"/>
              </a:rPr>
              <a:t> Controller)</a:t>
            </a:r>
            <a:endParaRPr lang="uk-UA" sz="2400" dirty="0" smtClean="0">
              <a:latin typeface="Calibri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sz="2400" dirty="0" smtClean="0">
              <a:latin typeface="Calibri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err="1" smtClean="0">
                <a:latin typeface="Calibri" pitchFamily="34" charset="0"/>
              </a:rPr>
              <a:t>ReactJS</a:t>
            </a:r>
            <a:r>
              <a:rPr lang="en-US" sz="2400" dirty="0" smtClean="0">
                <a:latin typeface="Calibri" pitchFamily="34" charset="0"/>
              </a:rPr>
              <a:t> </a:t>
            </a:r>
            <a:r>
              <a:rPr lang="ru-RU" sz="2400" dirty="0" smtClean="0">
                <a:latin typeface="Calibri" pitchFamily="34" charset="0"/>
              </a:rPr>
              <a:t>был создан чтобы решить одну задачу</a:t>
            </a:r>
            <a:r>
              <a:rPr lang="en-US" sz="2400" dirty="0" smtClean="0">
                <a:latin typeface="Calibri" pitchFamily="34" charset="0"/>
              </a:rPr>
              <a:t>: </a:t>
            </a:r>
            <a:r>
              <a:rPr lang="ru-RU" sz="2400" dirty="0" smtClean="0">
                <a:latin typeface="Calibri" pitchFamily="34" charset="0"/>
              </a:rPr>
              <a:t>создание больших </a:t>
            </a:r>
            <a:r>
              <a:rPr lang="ru-RU" sz="2400" dirty="0" err="1" smtClean="0">
                <a:latin typeface="Calibri" pitchFamily="34" charset="0"/>
              </a:rPr>
              <a:t>приложенией</a:t>
            </a:r>
            <a:r>
              <a:rPr lang="ru-RU" sz="2400" dirty="0" smtClean="0">
                <a:latin typeface="Calibri" pitchFamily="34" charset="0"/>
              </a:rPr>
              <a:t> на основе данных, которые со временем меняются. </a:t>
            </a:r>
          </a:p>
          <a:p>
            <a:pPr marL="342900" indent="-342900">
              <a:buFont typeface="Arial" pitchFamily="34" charset="0"/>
              <a:buChar char="•"/>
            </a:pPr>
            <a:endParaRPr lang="ru-RU" dirty="0"/>
          </a:p>
          <a:p>
            <a:pPr marL="342900" indent="-342900">
              <a:buFont typeface="Arial" pitchFamily="34" charset="0"/>
              <a:buChar char="•"/>
            </a:pPr>
            <a:endParaRPr lang="ru-RU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React JS</a:t>
            </a:r>
            <a:endParaRPr lang="uk-UA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1556792"/>
            <a:ext cx="7920880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Преимущества </a:t>
            </a:r>
            <a:r>
              <a:rPr lang="en-US" sz="2400" dirty="0" err="1" smtClean="0"/>
              <a:t>ReactJS</a:t>
            </a:r>
            <a:r>
              <a:rPr lang="en-US" sz="2400" dirty="0" smtClean="0"/>
              <a:t>:</a:t>
            </a:r>
            <a:endParaRPr lang="ru-RU" sz="2400" dirty="0" smtClean="0"/>
          </a:p>
          <a:p>
            <a:pPr algn="ctr"/>
            <a:endParaRPr lang="ru-RU" sz="2400" dirty="0" smtClean="0"/>
          </a:p>
          <a:p>
            <a:pPr algn="ctr"/>
            <a:endParaRPr lang="ru-RU" sz="2000" dirty="0"/>
          </a:p>
          <a:p>
            <a:pPr>
              <a:buFont typeface="Arial" pitchFamily="34" charset="0"/>
              <a:buChar char="•"/>
            </a:pPr>
            <a:r>
              <a:rPr lang="ru-RU" sz="2000" dirty="0" smtClean="0"/>
              <a:t> Высокая производительность. </a:t>
            </a:r>
          </a:p>
          <a:p>
            <a:endParaRPr lang="ru-RU" sz="2000" dirty="0" smtClean="0"/>
          </a:p>
          <a:p>
            <a:pPr>
              <a:buFont typeface="Arial" pitchFamily="34" charset="0"/>
              <a:buChar char="•"/>
            </a:pPr>
            <a:r>
              <a:rPr lang="ru-RU" sz="2000" dirty="0" smtClean="0"/>
              <a:t> Совмещение генерации </a:t>
            </a:r>
            <a:r>
              <a:rPr lang="en-US" sz="2000" dirty="0" smtClean="0"/>
              <a:t>DOM </a:t>
            </a:r>
            <a:r>
              <a:rPr lang="ru-RU" sz="2000" dirty="0" smtClean="0"/>
              <a:t>и логики отображения </a:t>
            </a:r>
          </a:p>
          <a:p>
            <a:pPr>
              <a:buFont typeface="Arial" pitchFamily="34" charset="0"/>
              <a:buChar char="•"/>
            </a:pPr>
            <a:endParaRPr lang="ru-RU" sz="2000" dirty="0" smtClean="0"/>
          </a:p>
          <a:p>
            <a:pPr>
              <a:buFont typeface="Arial" pitchFamily="34" charset="0"/>
              <a:buChar char="•"/>
            </a:pPr>
            <a:r>
              <a:rPr lang="ru-RU" sz="2000" dirty="0" smtClean="0"/>
              <a:t> Возможность многократного использования </a:t>
            </a:r>
            <a:r>
              <a:rPr lang="en-US" sz="2000" dirty="0" smtClean="0"/>
              <a:t>React </a:t>
            </a:r>
            <a:r>
              <a:rPr lang="ru-RU" sz="2000" dirty="0" smtClean="0"/>
              <a:t>компонентов </a:t>
            </a:r>
          </a:p>
          <a:p>
            <a:pPr>
              <a:buFont typeface="Arial" pitchFamily="34" charset="0"/>
              <a:buChar char="•"/>
            </a:pPr>
            <a:endParaRPr lang="ru-RU" sz="2000" dirty="0" smtClean="0"/>
          </a:p>
          <a:p>
            <a:pPr>
              <a:buFont typeface="Arial" pitchFamily="34" charset="0"/>
              <a:buChar char="•"/>
            </a:pPr>
            <a:r>
              <a:rPr lang="ru-RU" sz="2000" dirty="0" smtClean="0"/>
              <a:t> Так как </a:t>
            </a:r>
            <a:r>
              <a:rPr lang="en-US" sz="2000" dirty="0" err="1" smtClean="0"/>
              <a:t>ReactJS</a:t>
            </a:r>
            <a:r>
              <a:rPr lang="en-US" sz="2000" dirty="0" smtClean="0"/>
              <a:t> </a:t>
            </a:r>
            <a:r>
              <a:rPr lang="ru-RU" sz="2000" dirty="0" smtClean="0"/>
              <a:t>не является </a:t>
            </a:r>
            <a:r>
              <a:rPr lang="en-US" sz="2000" dirty="0" smtClean="0"/>
              <a:t>MVC </a:t>
            </a:r>
            <a:r>
              <a:rPr lang="ru-RU" sz="2000" dirty="0" err="1" smtClean="0"/>
              <a:t>фреймворком</a:t>
            </a:r>
            <a:r>
              <a:rPr lang="ru-RU" sz="2000" dirty="0" smtClean="0"/>
              <a:t>, а отвечает только за </a:t>
            </a:r>
            <a:r>
              <a:rPr lang="ru-RU" sz="2000" dirty="0" err="1" smtClean="0"/>
              <a:t>рендеринг</a:t>
            </a:r>
            <a:r>
              <a:rPr lang="ru-RU" sz="2000" dirty="0" smtClean="0"/>
              <a:t> представления, он обладает большой гибкостью и легко совмещается с другими системами.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 DOM</a:t>
            </a:r>
            <a:endParaRPr lang="uk-UA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just"/>
            <a:r>
              <a:rPr lang="ru-RU" sz="2400" b="1" dirty="0" err="1" smtClean="0">
                <a:latin typeface="Calibri" pitchFamily="34" charset="0"/>
              </a:rPr>
              <a:t>Virtual</a:t>
            </a:r>
            <a:r>
              <a:rPr lang="ru-RU" sz="2400" b="1" dirty="0" smtClean="0">
                <a:latin typeface="Calibri" pitchFamily="34" charset="0"/>
              </a:rPr>
              <a:t> DOM</a:t>
            </a:r>
            <a:r>
              <a:rPr lang="ru-RU" sz="2400" dirty="0" smtClean="0">
                <a:latin typeface="Calibri" pitchFamily="34" charset="0"/>
              </a:rPr>
              <a:t> — это дерево </a:t>
            </a:r>
            <a:r>
              <a:rPr lang="ru-RU" sz="2400" dirty="0" err="1" smtClean="0">
                <a:latin typeface="Calibri" pitchFamily="34" charset="0"/>
              </a:rPr>
              <a:t>React</a:t>
            </a:r>
            <a:r>
              <a:rPr lang="ru-RU" sz="2400" dirty="0" smtClean="0">
                <a:latin typeface="Calibri" pitchFamily="34" charset="0"/>
              </a:rPr>
              <a:t> элементов на </a:t>
            </a:r>
            <a:r>
              <a:rPr lang="ru-RU" sz="2400" dirty="0" err="1" smtClean="0">
                <a:latin typeface="Calibri" pitchFamily="34" charset="0"/>
              </a:rPr>
              <a:t>JavaScript</a:t>
            </a:r>
            <a:r>
              <a:rPr lang="ru-RU" sz="2400" dirty="0" smtClean="0">
                <a:latin typeface="Calibri" pitchFamily="34" charset="0"/>
              </a:rPr>
              <a:t>. </a:t>
            </a:r>
            <a:r>
              <a:rPr lang="ru-RU" sz="2400" dirty="0" err="1" smtClean="0">
                <a:latin typeface="Calibri" pitchFamily="34" charset="0"/>
              </a:rPr>
              <a:t>React</a:t>
            </a:r>
            <a:r>
              <a:rPr lang="ru-RU" sz="2400" dirty="0" smtClean="0">
                <a:latin typeface="Calibri" pitchFamily="34" charset="0"/>
              </a:rPr>
              <a:t> </a:t>
            </a:r>
            <a:r>
              <a:rPr lang="ru-RU" sz="2400" dirty="0" err="1" smtClean="0">
                <a:latin typeface="Calibri" pitchFamily="34" charset="0"/>
              </a:rPr>
              <a:t>отрисовывает</a:t>
            </a:r>
            <a:r>
              <a:rPr lang="ru-RU" sz="2400" dirty="0" smtClean="0">
                <a:latin typeface="Calibri" pitchFamily="34" charset="0"/>
              </a:rPr>
              <a:t> </a:t>
            </a:r>
            <a:r>
              <a:rPr lang="ru-RU" sz="2400" dirty="0" err="1" smtClean="0">
                <a:latin typeface="Calibri" pitchFamily="34" charset="0"/>
              </a:rPr>
              <a:t>Virtual</a:t>
            </a:r>
            <a:r>
              <a:rPr lang="ru-RU" sz="2400" dirty="0" smtClean="0">
                <a:latin typeface="Calibri" pitchFamily="34" charset="0"/>
              </a:rPr>
              <a:t> DOM в браузере, чтоб сделать интерфейс видимым. </a:t>
            </a:r>
            <a:r>
              <a:rPr lang="ru-RU" sz="2400" dirty="0" err="1" smtClean="0">
                <a:latin typeface="Calibri" pitchFamily="34" charset="0"/>
              </a:rPr>
              <a:t>React</a:t>
            </a:r>
            <a:r>
              <a:rPr lang="ru-RU" sz="2400" dirty="0" smtClean="0">
                <a:latin typeface="Calibri" pitchFamily="34" charset="0"/>
              </a:rPr>
              <a:t> следит за изменениями в </a:t>
            </a:r>
            <a:r>
              <a:rPr lang="ru-RU" sz="2400" dirty="0" err="1" smtClean="0">
                <a:latin typeface="Calibri" pitchFamily="34" charset="0"/>
              </a:rPr>
              <a:t>Virtual</a:t>
            </a:r>
            <a:r>
              <a:rPr lang="ru-RU" sz="2400" dirty="0" smtClean="0">
                <a:latin typeface="Calibri" pitchFamily="34" charset="0"/>
              </a:rPr>
              <a:t> DOM и автоматически изменяет DOM в браузере так, чтоб он соответствовал виртуальному.</a:t>
            </a:r>
            <a:endParaRPr lang="uk-UA" sz="2400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JSX</a:t>
            </a:r>
            <a:endParaRPr lang="uk-UA" dirty="0"/>
          </a:p>
        </p:txBody>
      </p:sp>
      <p:sp>
        <p:nvSpPr>
          <p:cNvPr id="5" name="TextBox 4"/>
          <p:cNvSpPr txBox="1"/>
          <p:nvPr/>
        </p:nvSpPr>
        <p:spPr>
          <a:xfrm>
            <a:off x="755576" y="1700808"/>
            <a:ext cx="7704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uk-UA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1268760"/>
            <a:ext cx="763284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JSX это расширение синтаксиса </a:t>
            </a:r>
            <a:r>
              <a:rPr lang="ru-RU" dirty="0" err="1"/>
              <a:t>JavaScript</a:t>
            </a:r>
            <a:r>
              <a:rPr lang="ru-RU" dirty="0"/>
              <a:t>, которое выглядит подобно XML.  </a:t>
            </a:r>
            <a:endParaRPr lang="en-US" dirty="0" smtClean="0"/>
          </a:p>
          <a:p>
            <a:endParaRPr lang="en-US" dirty="0"/>
          </a:p>
          <a:p>
            <a:r>
              <a:rPr lang="ru-RU" dirty="0" err="1" smtClean="0"/>
              <a:t>React</a:t>
            </a:r>
            <a:r>
              <a:rPr lang="ru-RU" dirty="0" smtClean="0"/>
              <a:t> </a:t>
            </a:r>
            <a:r>
              <a:rPr lang="ru-RU" dirty="0"/>
              <a:t>работает и без JSX, но именно JSX </a:t>
            </a:r>
            <a:r>
              <a:rPr lang="ru-RU" dirty="0" smtClean="0"/>
              <a:t>позволяет сделать код </a:t>
            </a:r>
            <a:r>
              <a:rPr lang="en-US" dirty="0" smtClean="0"/>
              <a:t>React </a:t>
            </a:r>
            <a:r>
              <a:rPr lang="ru-RU" dirty="0" smtClean="0"/>
              <a:t>компонентов более читабельным. </a:t>
            </a:r>
          </a:p>
          <a:p>
            <a:endParaRPr lang="ru-RU" dirty="0"/>
          </a:p>
          <a:p>
            <a:r>
              <a:rPr lang="ru-RU" dirty="0" smtClean="0"/>
              <a:t>При использовании </a:t>
            </a:r>
            <a:r>
              <a:rPr lang="en-US" dirty="0" smtClean="0"/>
              <a:t>JSX </a:t>
            </a:r>
            <a:r>
              <a:rPr lang="ru-RU" dirty="0" smtClean="0"/>
              <a:t>с </a:t>
            </a:r>
            <a:r>
              <a:rPr lang="en-US" dirty="0" smtClean="0"/>
              <a:t>React </a:t>
            </a:r>
            <a:r>
              <a:rPr lang="en-US" dirty="0"/>
              <a:t>JSX </a:t>
            </a:r>
            <a:r>
              <a:rPr lang="uk-UA" dirty="0" err="1"/>
              <a:t>трансформирует</a:t>
            </a:r>
            <a:r>
              <a:rPr lang="uk-UA" dirty="0"/>
              <a:t> </a:t>
            </a:r>
            <a:r>
              <a:rPr lang="en-US" dirty="0"/>
              <a:t>XML-</a:t>
            </a:r>
            <a:r>
              <a:rPr lang="uk-UA" dirty="0" err="1"/>
              <a:t>подобный</a:t>
            </a:r>
            <a:r>
              <a:rPr lang="uk-UA" dirty="0"/>
              <a:t> синтаксис в </a:t>
            </a:r>
            <a:r>
              <a:rPr lang="en-US" dirty="0"/>
              <a:t>JavaScript. XML </a:t>
            </a:r>
            <a:r>
              <a:rPr lang="uk-UA" dirty="0" err="1"/>
              <a:t>элементы</a:t>
            </a:r>
            <a:r>
              <a:rPr lang="uk-UA" dirty="0"/>
              <a:t>, </a:t>
            </a:r>
            <a:r>
              <a:rPr lang="uk-UA" dirty="0" err="1"/>
              <a:t>атрибуты</a:t>
            </a:r>
            <a:r>
              <a:rPr lang="uk-UA" dirty="0"/>
              <a:t> и </a:t>
            </a:r>
            <a:r>
              <a:rPr lang="uk-UA" dirty="0" err="1"/>
              <a:t>дочерние</a:t>
            </a:r>
            <a:r>
              <a:rPr lang="uk-UA" dirty="0"/>
              <a:t> </a:t>
            </a:r>
            <a:r>
              <a:rPr lang="uk-UA" dirty="0" err="1"/>
              <a:t>элементы</a:t>
            </a:r>
            <a:r>
              <a:rPr lang="uk-UA" dirty="0"/>
              <a:t> </a:t>
            </a:r>
            <a:r>
              <a:rPr lang="uk-UA" dirty="0" err="1"/>
              <a:t>трансформируются</a:t>
            </a:r>
            <a:r>
              <a:rPr lang="uk-UA" dirty="0"/>
              <a:t> в </a:t>
            </a:r>
            <a:r>
              <a:rPr lang="uk-UA" dirty="0" err="1"/>
              <a:t>аргументы</a:t>
            </a:r>
            <a:r>
              <a:rPr lang="uk-UA" dirty="0"/>
              <a:t> </a:t>
            </a:r>
            <a:r>
              <a:rPr lang="en-US" dirty="0" err="1" smtClean="0"/>
              <a:t>React.createElement</a:t>
            </a:r>
            <a:r>
              <a:rPr lang="en-US" dirty="0" smtClean="0"/>
              <a:t>: </a:t>
            </a:r>
          </a:p>
          <a:p>
            <a:endParaRPr lang="en-US" dirty="0"/>
          </a:p>
          <a:p>
            <a:endParaRPr lang="uk-UA" dirty="0"/>
          </a:p>
        </p:txBody>
      </p:sp>
      <p:sp>
        <p:nvSpPr>
          <p:cNvPr id="6" name="TextBox 5"/>
          <p:cNvSpPr txBox="1"/>
          <p:nvPr/>
        </p:nvSpPr>
        <p:spPr>
          <a:xfrm>
            <a:off x="1115616" y="4365104"/>
            <a:ext cx="6768752" cy="147732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Nav</a:t>
            </a:r>
            <a:r>
              <a:rPr lang="en-US" dirty="0"/>
              <a:t>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// </a:t>
            </a:r>
            <a:r>
              <a:rPr lang="uk-UA" dirty="0"/>
              <a:t>На входе (</a:t>
            </a:r>
            <a:r>
              <a:rPr lang="en-US" dirty="0"/>
              <a:t>JSX):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/>
              <a:t>var</a:t>
            </a:r>
            <a:r>
              <a:rPr lang="en-US" dirty="0"/>
              <a:t> app = &lt;</a:t>
            </a:r>
            <a:r>
              <a:rPr lang="en-US" dirty="0" err="1"/>
              <a:t>Nav</a:t>
            </a:r>
            <a:r>
              <a:rPr lang="en-US" dirty="0"/>
              <a:t> color="blue" /&gt;;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// </a:t>
            </a:r>
            <a:r>
              <a:rPr lang="uk-UA" dirty="0"/>
              <a:t>На </a:t>
            </a:r>
            <a:r>
              <a:rPr lang="uk-UA" dirty="0" err="1"/>
              <a:t>выходе</a:t>
            </a:r>
            <a:r>
              <a:rPr lang="uk-UA" dirty="0"/>
              <a:t> (</a:t>
            </a:r>
            <a:r>
              <a:rPr lang="en-US" dirty="0"/>
              <a:t>JS):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/>
              <a:t>var</a:t>
            </a:r>
            <a:r>
              <a:rPr lang="en-US" dirty="0"/>
              <a:t> app = </a:t>
            </a:r>
            <a:r>
              <a:rPr lang="en-US" dirty="0" err="1"/>
              <a:t>React.createElement</a:t>
            </a:r>
            <a:r>
              <a:rPr lang="en-US" dirty="0"/>
              <a:t>(</a:t>
            </a:r>
            <a:r>
              <a:rPr lang="en-US" dirty="0" err="1"/>
              <a:t>Nav</a:t>
            </a:r>
            <a:r>
              <a:rPr lang="en-US" dirty="0"/>
              <a:t>, {color:"blue"});</a:t>
            </a:r>
            <a:endParaRPr lang="uk-UA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React </a:t>
            </a:r>
            <a:r>
              <a:rPr lang="ru-RU" dirty="0" smtClean="0"/>
              <a:t>компоненты</a:t>
            </a:r>
            <a:endParaRPr lang="uk-UA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1340768"/>
            <a:ext cx="83529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React </a:t>
            </a:r>
            <a:r>
              <a:rPr lang="ru-RU" dirty="0" smtClean="0"/>
              <a:t>компоненты -</a:t>
            </a:r>
            <a:r>
              <a:rPr lang="en-US" dirty="0" smtClean="0"/>
              <a:t> </a:t>
            </a:r>
            <a:r>
              <a:rPr lang="ru-RU" dirty="0" smtClean="0"/>
              <a:t>функции, </a:t>
            </a:r>
            <a:r>
              <a:rPr lang="ru-RU" dirty="0"/>
              <a:t>которые получают свойства (</a:t>
            </a:r>
            <a:r>
              <a:rPr lang="ru-RU" dirty="0" err="1"/>
              <a:t>props</a:t>
            </a:r>
            <a:r>
              <a:rPr lang="ru-RU" dirty="0"/>
              <a:t>) и состояния (</a:t>
            </a:r>
            <a:r>
              <a:rPr lang="ru-RU" dirty="0" err="1"/>
              <a:t>state</a:t>
            </a:r>
            <a:r>
              <a:rPr lang="ru-RU" dirty="0"/>
              <a:t>) </a:t>
            </a:r>
            <a:r>
              <a:rPr lang="ru-RU" dirty="0" smtClean="0"/>
              <a:t>и выводят на экран HTML разметку. </a:t>
            </a:r>
          </a:p>
          <a:p>
            <a:endParaRPr lang="ru-RU" dirty="0"/>
          </a:p>
          <a:p>
            <a:endParaRPr lang="uk-UA" dirty="0"/>
          </a:p>
        </p:txBody>
      </p:sp>
      <p:sp>
        <p:nvSpPr>
          <p:cNvPr id="6" name="TextBox 5"/>
          <p:cNvSpPr txBox="1"/>
          <p:nvPr/>
        </p:nvSpPr>
        <p:spPr>
          <a:xfrm>
            <a:off x="755576" y="2204864"/>
            <a:ext cx="7560840" cy="224676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b="1" dirty="0" err="1">
                <a:latin typeface="Calibri" pitchFamily="34" charset="0"/>
              </a:rPr>
              <a:t>var</a:t>
            </a:r>
            <a:r>
              <a:rPr lang="en-US" sz="2000" dirty="0">
                <a:latin typeface="Calibri" pitchFamily="34" charset="0"/>
              </a:rPr>
              <a:t> Photo = </a:t>
            </a:r>
            <a:r>
              <a:rPr lang="en-US" sz="2000" dirty="0" err="1">
                <a:latin typeface="Calibri" pitchFamily="34" charset="0"/>
              </a:rPr>
              <a:t>React.createClass</a:t>
            </a:r>
            <a:r>
              <a:rPr lang="en-US" sz="2000" dirty="0">
                <a:latin typeface="Calibri" pitchFamily="34" charset="0"/>
              </a:rPr>
              <a:t>({ </a:t>
            </a:r>
            <a:endParaRPr lang="ru-RU" sz="2000" dirty="0" smtClean="0">
              <a:latin typeface="Calibri" pitchFamily="34" charset="0"/>
            </a:endParaRPr>
          </a:p>
          <a:p>
            <a:r>
              <a:rPr lang="ru-RU" sz="2000" dirty="0">
                <a:latin typeface="Calibri" pitchFamily="34" charset="0"/>
              </a:rPr>
              <a:t>	</a:t>
            </a:r>
            <a:r>
              <a:rPr lang="en-US" sz="2000" dirty="0" smtClean="0">
                <a:latin typeface="Calibri" pitchFamily="34" charset="0"/>
              </a:rPr>
              <a:t>render</a:t>
            </a:r>
            <a:r>
              <a:rPr lang="en-US" sz="2000" dirty="0">
                <a:latin typeface="Calibri" pitchFamily="34" charset="0"/>
              </a:rPr>
              <a:t>: </a:t>
            </a:r>
            <a:r>
              <a:rPr lang="en-US" sz="2000" b="1" dirty="0">
                <a:latin typeface="Calibri" pitchFamily="34" charset="0"/>
              </a:rPr>
              <a:t>function</a:t>
            </a:r>
            <a:r>
              <a:rPr lang="en-US" sz="2000" dirty="0">
                <a:latin typeface="Calibri" pitchFamily="34" charset="0"/>
              </a:rPr>
              <a:t>() { </a:t>
            </a:r>
            <a:endParaRPr lang="ru-RU" sz="2000" dirty="0" smtClean="0">
              <a:latin typeface="Calibri" pitchFamily="34" charset="0"/>
            </a:endParaRPr>
          </a:p>
          <a:p>
            <a:r>
              <a:rPr lang="ru-RU" sz="2000" b="1" dirty="0">
                <a:latin typeface="Calibri" pitchFamily="34" charset="0"/>
              </a:rPr>
              <a:t>	</a:t>
            </a:r>
            <a:r>
              <a:rPr lang="ru-RU" sz="2000" b="1" dirty="0" smtClean="0">
                <a:latin typeface="Calibri" pitchFamily="34" charset="0"/>
              </a:rPr>
              <a:t>	</a:t>
            </a:r>
            <a:r>
              <a:rPr lang="en-US" sz="2000" b="1" dirty="0" smtClean="0">
                <a:latin typeface="Calibri" pitchFamily="34" charset="0"/>
              </a:rPr>
              <a:t>return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dirty="0">
                <a:latin typeface="Calibri" pitchFamily="34" charset="0"/>
              </a:rPr>
              <a:t>&lt;</a:t>
            </a:r>
            <a:r>
              <a:rPr lang="en-US" sz="2000" dirty="0" err="1">
                <a:latin typeface="Calibri" pitchFamily="34" charset="0"/>
              </a:rPr>
              <a:t>img</a:t>
            </a:r>
            <a:r>
              <a:rPr lang="en-US" sz="2000" dirty="0">
                <a:latin typeface="Calibri" pitchFamily="34" charset="0"/>
              </a:rPr>
              <a:t> </a:t>
            </a:r>
            <a:r>
              <a:rPr lang="en-US" sz="2000" dirty="0" err="1">
                <a:latin typeface="Calibri" pitchFamily="34" charset="0"/>
              </a:rPr>
              <a:t>src</a:t>
            </a:r>
            <a:r>
              <a:rPr lang="en-US" sz="2000" dirty="0">
                <a:latin typeface="Calibri" pitchFamily="34" charset="0"/>
              </a:rPr>
              <a:t>='http:tinyurl.comlkevsb9' /&gt; </a:t>
            </a:r>
            <a:endParaRPr lang="en-US" sz="2000" dirty="0" smtClean="0">
              <a:latin typeface="Calibri" pitchFamily="34" charset="0"/>
            </a:endParaRPr>
          </a:p>
          <a:p>
            <a:r>
              <a:rPr lang="en-US" sz="2000" dirty="0">
                <a:latin typeface="Calibri" pitchFamily="34" charset="0"/>
              </a:rPr>
              <a:t>	</a:t>
            </a:r>
            <a:r>
              <a:rPr lang="en-US" sz="2000" dirty="0" smtClean="0">
                <a:latin typeface="Calibri" pitchFamily="34" charset="0"/>
              </a:rPr>
              <a:t>} </a:t>
            </a:r>
            <a:endParaRPr lang="ru-RU" sz="2000" dirty="0" smtClean="0">
              <a:latin typeface="Calibri" pitchFamily="34" charset="0"/>
            </a:endParaRPr>
          </a:p>
          <a:p>
            <a:r>
              <a:rPr lang="en-US" sz="2000" dirty="0" smtClean="0">
                <a:latin typeface="Calibri" pitchFamily="34" charset="0"/>
              </a:rPr>
              <a:t>}); </a:t>
            </a:r>
            <a:endParaRPr lang="ru-RU" sz="2000" dirty="0" smtClean="0">
              <a:latin typeface="Calibri" pitchFamily="34" charset="0"/>
            </a:endParaRPr>
          </a:p>
          <a:p>
            <a:endParaRPr lang="ru-RU" sz="2000" dirty="0">
              <a:latin typeface="Calibri" pitchFamily="34" charset="0"/>
            </a:endParaRPr>
          </a:p>
          <a:p>
            <a:r>
              <a:rPr lang="en-US" sz="2000" dirty="0" err="1" smtClean="0">
                <a:latin typeface="Calibri" pitchFamily="34" charset="0"/>
              </a:rPr>
              <a:t>ReactDOM.render</a:t>
            </a:r>
            <a:r>
              <a:rPr lang="en-US" sz="2000" dirty="0">
                <a:latin typeface="Calibri" pitchFamily="34" charset="0"/>
              </a:rPr>
              <a:t>(&lt;Photo /&gt;, </a:t>
            </a:r>
            <a:r>
              <a:rPr lang="en-US" sz="2000" dirty="0" err="1">
                <a:latin typeface="Calibri" pitchFamily="34" charset="0"/>
              </a:rPr>
              <a:t>document.body</a:t>
            </a:r>
            <a:r>
              <a:rPr lang="en-US" sz="2000" dirty="0">
                <a:latin typeface="Calibri" pitchFamily="34" charset="0"/>
              </a:rPr>
              <a:t>);</a:t>
            </a:r>
            <a:endParaRPr lang="uk-UA" sz="2000" dirty="0">
              <a:latin typeface="Calibri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55576" y="4725144"/>
            <a:ext cx="748883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ru-RU" sz="2000" dirty="0" smtClean="0">
                <a:latin typeface="Calibri" pitchFamily="34" charset="0"/>
              </a:rPr>
              <a:t>Функция </a:t>
            </a:r>
            <a:r>
              <a:rPr lang="ru-RU" sz="2000" i="1" dirty="0" err="1" smtClean="0">
                <a:latin typeface="Calibri" pitchFamily="34" charset="0"/>
              </a:rPr>
              <a:t>createClass</a:t>
            </a:r>
            <a:r>
              <a:rPr lang="ru-RU" sz="2000" dirty="0" smtClean="0">
                <a:latin typeface="Calibri" pitchFamily="34" charset="0"/>
              </a:rPr>
              <a:t> принимает объект, который реализует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ru-RU" sz="2000" dirty="0" smtClean="0">
                <a:latin typeface="Calibri" pitchFamily="34" charset="0"/>
              </a:rPr>
              <a:t>функцию </a:t>
            </a:r>
            <a:r>
              <a:rPr lang="ru-RU" sz="2000" i="1" dirty="0" err="1" smtClean="0">
                <a:latin typeface="Calibri" pitchFamily="34" charset="0"/>
              </a:rPr>
              <a:t>render</a:t>
            </a:r>
            <a:endParaRPr lang="en-US" sz="2000" dirty="0">
              <a:latin typeface="Calibri" pitchFamily="34" charset="0"/>
            </a:endParaRPr>
          </a:p>
          <a:p>
            <a:endParaRPr lang="en-US" sz="2000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ru-RU" sz="2000" dirty="0" smtClean="0">
                <a:latin typeface="Calibri" pitchFamily="34" charset="0"/>
              </a:rPr>
              <a:t>Компонент </a:t>
            </a:r>
            <a:r>
              <a:rPr lang="ru-RU" sz="2000" b="1" dirty="0" err="1" smtClean="0">
                <a:latin typeface="Calibri" pitchFamily="34" charset="0"/>
              </a:rPr>
              <a:t>Photo</a:t>
            </a:r>
            <a:r>
              <a:rPr lang="ru-RU" sz="2000" dirty="0" smtClean="0">
                <a:latin typeface="Calibri" pitchFamily="34" charset="0"/>
              </a:rPr>
              <a:t> создан и </a:t>
            </a:r>
            <a:r>
              <a:rPr lang="ru-RU" sz="2000" dirty="0" err="1" smtClean="0">
                <a:latin typeface="Calibri" pitchFamily="34" charset="0"/>
              </a:rPr>
              <a:t>отрисован</a:t>
            </a:r>
            <a:r>
              <a:rPr lang="ru-RU" sz="2000" dirty="0" smtClean="0">
                <a:latin typeface="Calibri" pitchFamily="34" charset="0"/>
              </a:rPr>
              <a:t> в теле</a:t>
            </a:r>
            <a:r>
              <a:rPr lang="en-US" sz="2000" dirty="0">
                <a:latin typeface="Calibri" pitchFamily="34" charset="0"/>
              </a:rPr>
              <a:t> </a:t>
            </a:r>
            <a:r>
              <a:rPr lang="ru-RU" sz="2000" dirty="0" smtClean="0">
                <a:latin typeface="Calibri" pitchFamily="34" charset="0"/>
              </a:rPr>
              <a:t>документа.</a:t>
            </a:r>
            <a:br>
              <a:rPr lang="ru-RU" sz="2000" dirty="0" smtClean="0">
                <a:latin typeface="Calibri" pitchFamily="34" charset="0"/>
              </a:rPr>
            </a:br>
            <a:endParaRPr lang="uk-UA" sz="2000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Props</a:t>
            </a:r>
            <a:endParaRPr lang="uk-UA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412776"/>
            <a:ext cx="820891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У каждого компонента могут быть свойства. Они хранятся в </a:t>
            </a:r>
            <a:r>
              <a:rPr lang="ru-RU" dirty="0" err="1" smtClean="0"/>
              <a:t>this.props</a:t>
            </a:r>
            <a:r>
              <a:rPr lang="ru-RU" dirty="0" smtClean="0"/>
              <a:t>, и передаются компоненту как атрибуты.</a:t>
            </a:r>
          </a:p>
          <a:p>
            <a:endParaRPr lang="ru-RU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r>
              <a:rPr lang="ru-RU" dirty="0" smtClean="0"/>
              <a:t>В свойство можно передать любой </a:t>
            </a:r>
            <a:r>
              <a:rPr lang="ru-RU" dirty="0" err="1" smtClean="0"/>
              <a:t>javascript</a:t>
            </a:r>
            <a:r>
              <a:rPr lang="ru-RU" dirty="0" smtClean="0"/>
              <a:t> примитив, объект, переменную и даже выражение. Значение свойства должно быть взято в фигурные скобки.</a:t>
            </a:r>
            <a:r>
              <a:rPr lang="en-US" dirty="0" smtClean="0"/>
              <a:t> </a:t>
            </a:r>
          </a:p>
          <a:p>
            <a:endParaRPr lang="ru-RU" dirty="0" smtClean="0"/>
          </a:p>
          <a:p>
            <a:r>
              <a:rPr lang="ru-RU" dirty="0" smtClean="0"/>
              <a:t>Значения доступны через </a:t>
            </a:r>
            <a:r>
              <a:rPr lang="ru-RU" dirty="0" err="1" smtClean="0"/>
              <a:t>this.props.ИМЯ_СВОЙСТВА</a:t>
            </a:r>
            <a:endParaRPr lang="ru-RU" dirty="0" smtClean="0"/>
          </a:p>
          <a:p>
            <a:endParaRPr lang="uk-UA" dirty="0"/>
          </a:p>
        </p:txBody>
      </p:sp>
      <p:sp>
        <p:nvSpPr>
          <p:cNvPr id="5" name="TextBox 4"/>
          <p:cNvSpPr txBox="1"/>
          <p:nvPr/>
        </p:nvSpPr>
        <p:spPr>
          <a:xfrm>
            <a:off x="1979712" y="2348880"/>
            <a:ext cx="4824536" cy="175432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b="1" dirty="0" smtClean="0"/>
              <a:t>Общий вид:</a:t>
            </a:r>
            <a:endParaRPr lang="ru-RU" dirty="0" smtClean="0"/>
          </a:p>
          <a:p>
            <a:r>
              <a:rPr lang="ru-RU" dirty="0" err="1" smtClean="0"/>
              <a:t>var</a:t>
            </a:r>
            <a:r>
              <a:rPr lang="ru-RU" dirty="0" smtClean="0"/>
              <a:t> value1 = {</a:t>
            </a:r>
            <a:r>
              <a:rPr lang="ru-RU" dirty="0" err="1" smtClean="0"/>
              <a:t>name</a:t>
            </a:r>
            <a:r>
              <a:rPr lang="ru-RU" dirty="0" smtClean="0"/>
              <a:t>: </a:t>
            </a:r>
            <a:r>
              <a:rPr lang="ru-RU" dirty="0" err="1" smtClean="0"/>
              <a:t>Garry</a:t>
            </a:r>
            <a:r>
              <a:rPr lang="ru-RU" dirty="0" smtClean="0"/>
              <a:t>, </a:t>
            </a:r>
            <a:r>
              <a:rPr lang="ru-RU" dirty="0" err="1" smtClean="0"/>
              <a:t>surname</a:t>
            </a:r>
            <a:r>
              <a:rPr lang="ru-RU" dirty="0" smtClean="0"/>
              <a:t>: </a:t>
            </a:r>
            <a:r>
              <a:rPr lang="ru-RU" dirty="0" err="1" smtClean="0"/>
              <a:t>Potter</a:t>
            </a:r>
            <a:r>
              <a:rPr lang="ru-RU" dirty="0" smtClean="0"/>
              <a:t>}; </a:t>
            </a:r>
            <a:endParaRPr lang="en-US" dirty="0" smtClean="0"/>
          </a:p>
          <a:p>
            <a:endParaRPr lang="en-US" dirty="0" smtClean="0"/>
          </a:p>
          <a:p>
            <a:r>
              <a:rPr lang="ru-RU" dirty="0" smtClean="0"/>
              <a:t>&lt;</a:t>
            </a:r>
            <a:r>
              <a:rPr lang="ru-RU" dirty="0" err="1" smtClean="0"/>
              <a:t>MyComponent</a:t>
            </a:r>
            <a:r>
              <a:rPr lang="ru-RU" dirty="0" smtClean="0"/>
              <a:t> </a:t>
            </a:r>
            <a:r>
              <a:rPr lang="ru-RU" dirty="0" err="1" smtClean="0"/>
              <a:t>data=</a:t>
            </a:r>
            <a:r>
              <a:rPr lang="ru-RU" dirty="0" smtClean="0"/>
              <a:t>{value1} </a:t>
            </a:r>
            <a:r>
              <a:rPr lang="en-US" dirty="0" err="1" smtClean="0"/>
              <a:t>nums</a:t>
            </a:r>
            <a:r>
              <a:rPr lang="ru-RU" dirty="0" smtClean="0"/>
              <a:t>={[1,2,3,4,5]} /&gt; </a:t>
            </a:r>
            <a:endParaRPr lang="en-US" dirty="0" smtClean="0"/>
          </a:p>
          <a:p>
            <a:endParaRPr lang="uk-UA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1">
  <a:themeElements>
    <a:clrScheme name="Dinamicka">
      <a:dk1>
        <a:srgbClr val="2F2F2F"/>
      </a:dk1>
      <a:lt1>
        <a:srgbClr val="FFFFFF"/>
      </a:lt1>
      <a:dk2>
        <a:srgbClr val="FFFFFF"/>
      </a:dk2>
      <a:lt2>
        <a:srgbClr val="FFFFFF"/>
      </a:lt2>
      <a:accent1>
        <a:srgbClr val="6A57B7"/>
      </a:accent1>
      <a:accent2>
        <a:srgbClr val="9184CA"/>
      </a:accent2>
      <a:accent3>
        <a:srgbClr val="ABA1D7"/>
      </a:accent3>
      <a:accent4>
        <a:srgbClr val="B9B0DE"/>
      </a:accent4>
      <a:accent5>
        <a:srgbClr val="C8C1E5"/>
      </a:accent5>
      <a:accent6>
        <a:srgbClr val="D2CCEA"/>
      </a:accent6>
      <a:hlink>
        <a:srgbClr val="31859B"/>
      </a:hlink>
      <a:folHlink>
        <a:srgbClr val="FEB2FF"/>
      </a:folHlink>
    </a:clrScheme>
    <a:fontScheme name="Dinamicka">
      <a:majorFont>
        <a:latin typeface="Segoe UI Light"/>
        <a:ea typeface=""/>
        <a:cs typeface=""/>
      </a:majorFont>
      <a:minorFont>
        <a:latin typeface="PT Sans Caption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Тема1</Template>
  <TotalTime>107</TotalTime>
  <Words>193</Words>
  <Application>Microsoft Office PowerPoint</Application>
  <PresentationFormat>Экран (4:3)</PresentationFormat>
  <Paragraphs>59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Тема1</vt:lpstr>
      <vt:lpstr>React JS</vt:lpstr>
      <vt:lpstr>React JS</vt:lpstr>
      <vt:lpstr>React JS</vt:lpstr>
      <vt:lpstr>Virtual DOM</vt:lpstr>
      <vt:lpstr>JSX</vt:lpstr>
      <vt:lpstr>React компоненты</vt:lpstr>
      <vt:lpstr>Props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 JS</dc:title>
  <dc:creator>Boss</dc:creator>
  <cp:lastModifiedBy>Boss</cp:lastModifiedBy>
  <cp:revision>18</cp:revision>
  <dcterms:created xsi:type="dcterms:W3CDTF">2016-07-17T15:18:51Z</dcterms:created>
  <dcterms:modified xsi:type="dcterms:W3CDTF">2016-07-17T17:07:43Z</dcterms:modified>
</cp:coreProperties>
</file>