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0" r:id="rId4"/>
    <p:sldId id="258" r:id="rId5"/>
    <p:sldId id="261" r:id="rId6"/>
    <p:sldId id="268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109" userDrawn="1">
          <p15:clr>
            <a:srgbClr val="A4A3A4"/>
          </p15:clr>
        </p15:guide>
        <p15:guide id="3" pos="346" userDrawn="1">
          <p15:clr>
            <a:srgbClr val="A4A3A4"/>
          </p15:clr>
        </p15:guide>
        <p15:guide id="4" orient="horz" pos="89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564BC"/>
    <a:srgbClr val="6A57B7"/>
    <a:srgbClr val="3F98CF"/>
    <a:srgbClr val="F0DB4F"/>
    <a:srgbClr val="444444"/>
    <a:srgbClr val="A50021"/>
    <a:srgbClr val="47B8BC"/>
    <a:srgbClr val="DAF1F2"/>
    <a:srgbClr val="FF5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90" d="100"/>
          <a:sy n="90" d="100"/>
        </p:scale>
        <p:origin x="816" y="84"/>
      </p:cViewPr>
      <p:guideLst>
        <p:guide orient="horz" pos="1620"/>
        <p:guide pos="2109"/>
        <p:guide pos="346"/>
        <p:guide orient="horz" pos="89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182880" cy="18288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51A84-8083-4F68-A786-57C80B44AB3C}" type="datetimeFigureOut">
              <a:rPr lang="en-US" smtClean="0"/>
              <a:pPr/>
              <a:t>6/18/2016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BD511-F2C4-48F1-947B-5C9953FBA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3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8EB94-4B54-4539-BEE7-C3885B42E71C}" type="datetimeFigureOut">
              <a:rPr lang="en-US" smtClean="0"/>
              <a:pPr/>
              <a:t>6/18/2016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7D010-E875-4F0B-8123-BB107678A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75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1885950"/>
            <a:ext cx="5334000" cy="1102519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71475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5061062"/>
            <a:ext cx="9448800" cy="1142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5061063"/>
            <a:ext cx="609602" cy="1142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5061065"/>
            <a:ext cx="609602" cy="1142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5061065"/>
            <a:ext cx="609602" cy="1142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5715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57150"/>
            <a:ext cx="6705602" cy="5715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14300"/>
            <a:ext cx="2897114" cy="5715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162925" y="1533525"/>
            <a:ext cx="17907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09550"/>
            <a:ext cx="9144000" cy="51435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49172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1504950"/>
            <a:ext cx="6096000" cy="22098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2666970"/>
            <a:ext cx="4023360" cy="497870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657009"/>
            <a:ext cx="6583680" cy="507831"/>
          </a:xfrm>
        </p:spPr>
        <p:txBody>
          <a:bodyPr wrap="square">
            <a:spAutoFit/>
          </a:bodyPr>
          <a:lstStyle/>
          <a:p>
            <a:r>
              <a:rPr lang="ru-RU" sz="27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Структуры данных</a:t>
            </a:r>
            <a:endParaRPr lang="en-US" dirty="0">
              <a:solidFill>
                <a:srgbClr val="7564BC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6449" y="960754"/>
            <a:ext cx="6322695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 JavaScript Programming Language</a:t>
            </a:r>
          </a:p>
        </p:txBody>
      </p:sp>
      <p:pic>
        <p:nvPicPr>
          <p:cNvPr id="1028" name="Picture 4" descr="C:\Users\Darick\Desktop\Mmww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387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6313" y="3163351"/>
            <a:ext cx="6214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7564B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Объекты и массивы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7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Язык программирования </a:t>
            </a:r>
            <a:r>
              <a:rPr lang="en-US" sz="27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JavaScript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017520" y="1019723"/>
            <a:ext cx="3108960" cy="457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700" dirty="0">
                <a:solidFill>
                  <a:schemeClr val="accent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Александр Петрик</a:t>
            </a:r>
            <a:endParaRPr lang="en-US" sz="2700" dirty="0">
              <a:solidFill>
                <a:schemeClr val="accent1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39140" y="1828872"/>
            <a:ext cx="2171552" cy="14411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39140" y="3325114"/>
            <a:ext cx="2171552" cy="14411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0" y="1824192"/>
            <a:ext cx="2183603" cy="294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 в </a:t>
            </a:r>
            <a:r>
              <a:rPr lang="en-US" dirty="0"/>
              <a:t>JavaScript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1108710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latin typeface="Calibri" panose="020F0502020204030204" pitchFamily="34" charset="0"/>
              </a:rPr>
              <a:t>Объекты </a:t>
            </a:r>
            <a:r>
              <a:rPr lang="ru-RU" sz="1400" dirty="0">
                <a:latin typeface="Calibri" panose="020F0502020204030204" pitchFamily="34" charset="0"/>
              </a:rPr>
              <a:t>– это составной тип данных, который объединяет множество значений в единый модуль и позволяет сохранять и извлекать значения по их именам.  </a:t>
            </a:r>
          </a:p>
          <a:p>
            <a:endParaRPr lang="ru-RU" sz="1400" b="1" dirty="0">
              <a:latin typeface="Calibri" panose="020F0502020204030204" pitchFamily="34" charset="0"/>
            </a:endParaRPr>
          </a:p>
          <a:p>
            <a:r>
              <a:rPr lang="ru-RU" sz="1400" dirty="0">
                <a:latin typeface="Calibri" panose="020F0502020204030204" pitchFamily="34" charset="0"/>
              </a:rPr>
              <a:t>Объекты в </a:t>
            </a:r>
            <a:r>
              <a:rPr lang="ru-RU" sz="1400" dirty="0" err="1">
                <a:latin typeface="Calibri" panose="020F0502020204030204" pitchFamily="34" charset="0"/>
              </a:rPr>
              <a:t>JavaScript</a:t>
            </a:r>
            <a:r>
              <a:rPr lang="ru-RU" sz="1400" dirty="0">
                <a:latin typeface="Calibri" panose="020F0502020204030204" pitchFamily="34" charset="0"/>
              </a:rPr>
              <a:t> сочетают в себе два важных функционала. </a:t>
            </a:r>
          </a:p>
          <a:p>
            <a:endParaRPr lang="ru-RU" sz="1400" dirty="0">
              <a:latin typeface="Calibri" panose="020F0502020204030204" pitchFamily="34" charset="0"/>
            </a:endParaRPr>
          </a:p>
          <a:p>
            <a:r>
              <a:rPr lang="ru-RU" sz="1400" dirty="0">
                <a:latin typeface="Calibri" panose="020F0502020204030204" pitchFamily="34" charset="0"/>
              </a:rPr>
              <a:t>Первый – это </a:t>
            </a:r>
            <a:r>
              <a:rPr lang="ru-RU" sz="1400" b="1" dirty="0">
                <a:latin typeface="Calibri" panose="020F0502020204030204" pitchFamily="34" charset="0"/>
              </a:rPr>
              <a:t>ассоциативный массив</a:t>
            </a:r>
            <a:r>
              <a:rPr lang="ru-RU" sz="1400" dirty="0">
                <a:latin typeface="Calibri" panose="020F0502020204030204" pitchFamily="34" charset="0"/>
              </a:rPr>
              <a:t>: структура, пригодная для хранения любых данных. В этой главе мы рассмотрим использование объектов именно как массивов.</a:t>
            </a:r>
          </a:p>
          <a:p>
            <a:endParaRPr lang="ru-RU" sz="1400" dirty="0">
              <a:latin typeface="Calibri" panose="020F0502020204030204" pitchFamily="34" charset="0"/>
            </a:endParaRPr>
          </a:p>
          <a:p>
            <a:r>
              <a:rPr lang="ru-RU" sz="1400" dirty="0">
                <a:latin typeface="Calibri" panose="020F0502020204030204" pitchFamily="34" charset="0"/>
              </a:rPr>
              <a:t>Второй – </a:t>
            </a:r>
            <a:r>
              <a:rPr lang="ru-RU" sz="1400" b="1" dirty="0">
                <a:latin typeface="Calibri" panose="020F0502020204030204" pitchFamily="34" charset="0"/>
              </a:rPr>
              <a:t>языковые возможности для объектно-ориентированного программирования</a:t>
            </a:r>
            <a:r>
              <a:rPr lang="ru-RU" sz="1400" dirty="0">
                <a:latin typeface="Calibri" panose="020F0502020204030204" pitchFamily="34" charset="0"/>
              </a:rPr>
              <a:t>. </a:t>
            </a:r>
          </a:p>
          <a:p>
            <a:endParaRPr lang="uk-UA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715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Стрелка вниз 18"/>
          <p:cNvSpPr/>
          <p:nvPr/>
        </p:nvSpPr>
        <p:spPr>
          <a:xfrm>
            <a:off x="1463040" y="701279"/>
            <a:ext cx="1280160" cy="590311"/>
          </a:xfrm>
          <a:prstGeom prst="downArrow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365760" y="209550"/>
            <a:ext cx="8229600" cy="491729"/>
          </a:xfrm>
        </p:spPr>
        <p:txBody>
          <a:bodyPr/>
          <a:lstStyle/>
          <a:p>
            <a:r>
              <a:rPr lang="ru-RU" dirty="0"/>
              <a:t>Способы создания объектов в </a:t>
            </a:r>
            <a:r>
              <a:rPr lang="en-US" dirty="0"/>
              <a:t>JavaScript</a:t>
            </a:r>
            <a:endParaRPr lang="uk-UA" dirty="0"/>
          </a:p>
        </p:txBody>
      </p:sp>
      <p:sp>
        <p:nvSpPr>
          <p:cNvPr id="15" name="TextBox 14"/>
          <p:cNvSpPr txBox="1"/>
          <p:nvPr/>
        </p:nvSpPr>
        <p:spPr>
          <a:xfrm>
            <a:off x="548640" y="1291590"/>
            <a:ext cx="3291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/>
              <a:t>Через блок инициализации </a:t>
            </a:r>
            <a:endParaRPr lang="uk-UA" sz="1400" b="1" dirty="0"/>
          </a:p>
        </p:txBody>
      </p:sp>
      <p:sp>
        <p:nvSpPr>
          <p:cNvPr id="20" name="Стрелка вниз 19"/>
          <p:cNvSpPr/>
          <p:nvPr/>
        </p:nvSpPr>
        <p:spPr>
          <a:xfrm>
            <a:off x="6126480" y="701279"/>
            <a:ext cx="1280160" cy="590311"/>
          </a:xfrm>
          <a:prstGeom prst="downArrow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TextBox 20"/>
          <p:cNvSpPr txBox="1"/>
          <p:nvPr/>
        </p:nvSpPr>
        <p:spPr>
          <a:xfrm>
            <a:off x="5669280" y="1291590"/>
            <a:ext cx="2377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/>
              <a:t>Через конструктор </a:t>
            </a:r>
            <a:endParaRPr lang="uk-UA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097280" y="1992630"/>
            <a:ext cx="29260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alibri" panose="020F0502020204030204" pitchFamily="34" charset="0"/>
              </a:rPr>
              <a:t>var</a:t>
            </a:r>
            <a:r>
              <a:rPr lang="en-US" sz="1400" dirty="0">
                <a:latin typeface="Calibri" panose="020F0502020204030204" pitchFamily="34" charset="0"/>
              </a:rPr>
              <a:t> cat = { </a:t>
            </a:r>
          </a:p>
          <a:p>
            <a:r>
              <a:rPr lang="ru-RU" sz="1400" dirty="0">
                <a:latin typeface="Calibri" panose="020F0502020204030204" pitchFamily="34" charset="0"/>
              </a:rPr>
              <a:t>     </a:t>
            </a:r>
            <a:r>
              <a:rPr lang="en-US" sz="1400" dirty="0">
                <a:latin typeface="Calibri" panose="020F0502020204030204" pitchFamily="34" charset="0"/>
              </a:rPr>
              <a:t>breed: ‘</a:t>
            </a:r>
            <a:r>
              <a:rPr lang="en-US" sz="1400" dirty="0" err="1">
                <a:latin typeface="Calibri" panose="020F0502020204030204" pitchFamily="34" charset="0"/>
              </a:rPr>
              <a:t>burmese</a:t>
            </a:r>
            <a:r>
              <a:rPr lang="en-US" sz="1400" dirty="0">
                <a:latin typeface="Calibri" panose="020F0502020204030204" pitchFamily="34" charset="0"/>
              </a:rPr>
              <a:t>’, </a:t>
            </a:r>
            <a:r>
              <a:rPr lang="ru-RU" sz="1400" dirty="0">
                <a:latin typeface="Calibri" panose="020F0502020204030204" pitchFamily="34" charset="0"/>
              </a:rPr>
              <a:t> </a:t>
            </a:r>
            <a:endParaRPr lang="en-US" sz="1400" dirty="0">
              <a:latin typeface="Calibri" panose="020F0502020204030204" pitchFamily="34" charset="0"/>
            </a:endParaRPr>
          </a:p>
          <a:p>
            <a:r>
              <a:rPr lang="ru-RU" sz="1400" dirty="0">
                <a:latin typeface="Calibri" panose="020F0502020204030204" pitchFamily="34" charset="0"/>
              </a:rPr>
              <a:t>     </a:t>
            </a:r>
            <a:r>
              <a:rPr lang="en-US" sz="1400" dirty="0">
                <a:latin typeface="Calibri" panose="020F0502020204030204" pitchFamily="34" charset="0"/>
              </a:rPr>
              <a:t>weight: ‘5 kg’</a:t>
            </a:r>
          </a:p>
          <a:p>
            <a:r>
              <a:rPr lang="ru-RU" sz="1400" dirty="0">
                <a:latin typeface="Calibri" panose="020F0502020204030204" pitchFamily="34" charset="0"/>
              </a:rPr>
              <a:t>    </a:t>
            </a:r>
            <a:r>
              <a:rPr lang="en-US" sz="1400" dirty="0">
                <a:latin typeface="Calibri" panose="020F0502020204030204" pitchFamily="34" charset="0"/>
              </a:rPr>
              <a:t>eat: function() {   …   }</a:t>
            </a:r>
          </a:p>
          <a:p>
            <a:r>
              <a:rPr lang="en-US" sz="1400" dirty="0">
                <a:latin typeface="Calibri" panose="020F0502020204030204" pitchFamily="34" charset="0"/>
              </a:rPr>
              <a:t> }  </a:t>
            </a:r>
            <a:r>
              <a:rPr lang="ru-RU" sz="1400" dirty="0">
                <a:latin typeface="Calibri" panose="020F0502020204030204" pitchFamily="34" charset="0"/>
              </a:rPr>
              <a:t> </a:t>
            </a:r>
            <a:endParaRPr lang="uk-UA" sz="1400" dirty="0">
              <a:latin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35040" y="2016859"/>
            <a:ext cx="23774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alibri" panose="020F0502020204030204" pitchFamily="34" charset="0"/>
              </a:rPr>
              <a:t>var</a:t>
            </a:r>
            <a:r>
              <a:rPr lang="en-US" sz="1400" dirty="0">
                <a:latin typeface="Calibri" panose="020F0502020204030204" pitchFamily="34" charset="0"/>
              </a:rPr>
              <a:t> cat = new Object(); </a:t>
            </a:r>
          </a:p>
          <a:p>
            <a:endParaRPr lang="en-US" sz="1400" dirty="0">
              <a:latin typeface="Calibri" panose="020F0502020204030204" pitchFamily="34" charset="0"/>
            </a:endParaRPr>
          </a:p>
          <a:p>
            <a:r>
              <a:rPr lang="en-US" sz="1400" dirty="0" err="1">
                <a:latin typeface="Calibri" panose="020F0502020204030204" pitchFamily="34" charset="0"/>
              </a:rPr>
              <a:t>cat.breed</a:t>
            </a:r>
            <a:r>
              <a:rPr lang="en-US" sz="1400" dirty="0">
                <a:latin typeface="Calibri" panose="020F0502020204030204" pitchFamily="34" charset="0"/>
              </a:rPr>
              <a:t> = ‘</a:t>
            </a:r>
            <a:r>
              <a:rPr lang="en-US" sz="1400" dirty="0" err="1">
                <a:latin typeface="Calibri" panose="020F0502020204030204" pitchFamily="34" charset="0"/>
              </a:rPr>
              <a:t>burmese</a:t>
            </a:r>
            <a:r>
              <a:rPr lang="en-US" sz="1400" dirty="0">
                <a:latin typeface="Calibri" panose="020F0502020204030204" pitchFamily="34" charset="0"/>
              </a:rPr>
              <a:t>’; </a:t>
            </a:r>
          </a:p>
          <a:p>
            <a:r>
              <a:rPr lang="en-US" sz="1400" dirty="0" err="1">
                <a:latin typeface="Calibri" panose="020F0502020204030204" pitchFamily="34" charset="0"/>
              </a:rPr>
              <a:t>cat.weight</a:t>
            </a:r>
            <a:r>
              <a:rPr lang="en-US" sz="1400" dirty="0">
                <a:latin typeface="Calibri" panose="020F0502020204030204" pitchFamily="34" charset="0"/>
              </a:rPr>
              <a:t> = ‘5 kg’; </a:t>
            </a:r>
          </a:p>
          <a:p>
            <a:r>
              <a:rPr lang="en-US" sz="1400" dirty="0">
                <a:latin typeface="Calibri" panose="020F0502020204030204" pitchFamily="34" charset="0"/>
              </a:rPr>
              <a:t>cat.eat = function() {   …   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97280" y="4219456"/>
            <a:ext cx="7498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Calibri" panose="020F0502020204030204" pitchFamily="34" charset="0"/>
              </a:rPr>
              <a:t>Функции, которые находятся в объекте, называются методами</a:t>
            </a:r>
            <a:endParaRPr lang="uk-UA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386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491729"/>
          </a:xfrm>
        </p:spPr>
        <p:txBody>
          <a:bodyPr>
            <a:noAutofit/>
          </a:bodyPr>
          <a:lstStyle/>
          <a:p>
            <a:r>
              <a:rPr lang="ru-RU" dirty="0"/>
              <a:t>Массивы в </a:t>
            </a:r>
            <a:r>
              <a:rPr lang="en-US" dirty="0"/>
              <a:t>JavaScript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291590"/>
            <a:ext cx="26517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latin typeface="Calibri" panose="020F0502020204030204" pitchFamily="34" charset="0"/>
              </a:rPr>
              <a:t>Массив</a:t>
            </a:r>
            <a:r>
              <a:rPr lang="ru-RU" sz="1400" dirty="0">
                <a:latin typeface="Calibri" panose="020F0502020204030204" pitchFamily="34" charset="0"/>
              </a:rPr>
              <a:t> – разновидность объекта, которая предназначена для хранения пронумерованных значений и предлагает дополнительные методы для удобного манипулирования такой коллекцией.</a:t>
            </a:r>
          </a:p>
        </p:txBody>
      </p:sp>
      <p:pic>
        <p:nvPicPr>
          <p:cNvPr id="4098" name="Picture 2" descr="http://2.bp.blogspot.com/-Ek2hzh7Uef8/VcseOEkfxaI/AAAAAAAAAIo/wkiGtnpZcGo/s1600/ArrayJ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6960" y="1474470"/>
            <a:ext cx="5439840" cy="24411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08212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491729"/>
          </a:xfrm>
        </p:spPr>
        <p:txBody>
          <a:bodyPr>
            <a:noAutofit/>
          </a:bodyPr>
          <a:lstStyle/>
          <a:p>
            <a:r>
              <a:rPr lang="ru-RU" dirty="0"/>
              <a:t>Виды массивов </a:t>
            </a:r>
            <a:r>
              <a:rPr lang="en-US" dirty="0"/>
              <a:t>JavaScript</a:t>
            </a: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0" y="819150"/>
            <a:ext cx="9144000" cy="491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8" name="Стрелка вниз 7"/>
          <p:cNvSpPr/>
          <p:nvPr/>
        </p:nvSpPr>
        <p:spPr>
          <a:xfrm>
            <a:off x="1280160" y="701279"/>
            <a:ext cx="1280160" cy="590311"/>
          </a:xfrm>
          <a:prstGeom prst="downArrow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Стрелка вниз 8"/>
          <p:cNvSpPr/>
          <p:nvPr/>
        </p:nvSpPr>
        <p:spPr>
          <a:xfrm>
            <a:off x="6492240" y="720568"/>
            <a:ext cx="1280160" cy="590311"/>
          </a:xfrm>
          <a:prstGeom prst="downArrow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TextBox 9"/>
          <p:cNvSpPr txBox="1"/>
          <p:nvPr/>
        </p:nvSpPr>
        <p:spPr>
          <a:xfrm>
            <a:off x="731520" y="1657350"/>
            <a:ext cx="3657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      </a:t>
            </a:r>
            <a:r>
              <a:rPr lang="ru-RU" sz="1400" dirty="0">
                <a:latin typeface="Calibri" panose="020F0502020204030204" pitchFamily="34" charset="0"/>
              </a:rPr>
              <a:t>Одномерные</a:t>
            </a:r>
            <a:r>
              <a:rPr lang="en-US" sz="1400" dirty="0">
                <a:latin typeface="Calibri" panose="020F0502020204030204" pitchFamily="34" charset="0"/>
              </a:rPr>
              <a:t>:  </a:t>
            </a:r>
          </a:p>
          <a:p>
            <a:endParaRPr lang="en-US" sz="1400" dirty="0">
              <a:latin typeface="Calibri" panose="020F0502020204030204" pitchFamily="34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alibri" panose="020F0502020204030204" pitchFamily="34" charset="0"/>
              </a:rPr>
              <a:t>var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</a:rPr>
              <a:t>array =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</a:rPr>
              <a:t>new</a:t>
            </a:r>
            <a:r>
              <a:rPr lang="en-US" sz="1400" dirty="0">
                <a:latin typeface="Calibri" panose="020F0502020204030204" pitchFamily="34" charset="0"/>
              </a:rPr>
              <a:t> Array(5); </a:t>
            </a:r>
          </a:p>
          <a:p>
            <a:endParaRPr lang="en-US" sz="1400" dirty="0">
              <a:latin typeface="Calibri" panose="020F0502020204030204" pitchFamily="34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alibri" panose="020F0502020204030204" pitchFamily="34" charset="0"/>
              </a:rPr>
              <a:t>var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</a:rPr>
              <a:t>array =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</a:rPr>
              <a:t>new</a:t>
            </a:r>
            <a:r>
              <a:rPr lang="en-US" sz="1400" dirty="0">
                <a:latin typeface="Calibri" panose="020F0502020204030204" pitchFamily="34" charset="0"/>
              </a:rPr>
              <a:t> Array(1, 2, 3, 4, 5);  </a:t>
            </a:r>
          </a:p>
          <a:p>
            <a:r>
              <a:rPr lang="en-US" sz="1400" dirty="0">
                <a:latin typeface="Calibri" panose="020F0502020204030204" pitchFamily="34" charset="0"/>
              </a:rPr>
              <a:t> 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alibri" panose="020F0502020204030204" pitchFamily="34" charset="0"/>
              </a:rPr>
              <a:t>var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</a:rPr>
              <a:t>array = [1, 2, 3, 4, 5]</a:t>
            </a:r>
          </a:p>
          <a:p>
            <a:endParaRPr lang="en-US" sz="1400" dirty="0">
              <a:latin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</a:endParaRPr>
          </a:p>
          <a:p>
            <a:endParaRPr lang="uk-UA" sz="1400" dirty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86400" y="1657350"/>
            <a:ext cx="32004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           </a:t>
            </a:r>
            <a:r>
              <a:rPr lang="ru-RU" sz="1400" dirty="0">
                <a:latin typeface="Calibri" panose="020F0502020204030204" pitchFamily="34" charset="0"/>
              </a:rPr>
              <a:t>Многомерные</a:t>
            </a:r>
            <a:r>
              <a:rPr lang="en-US" sz="1400" dirty="0">
                <a:latin typeface="Calibri" panose="020F0502020204030204" pitchFamily="34" charset="0"/>
              </a:rPr>
              <a:t>: </a:t>
            </a:r>
          </a:p>
          <a:p>
            <a:r>
              <a:rPr lang="en-US" sz="1400" dirty="0">
                <a:latin typeface="Calibri" panose="020F0502020204030204" pitchFamily="34" charset="0"/>
              </a:rPr>
              <a:t> 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alibri" panose="020F0502020204030204" pitchFamily="34" charset="0"/>
              </a:rPr>
              <a:t>var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</a:rPr>
              <a:t>array = Array(5); </a:t>
            </a:r>
          </a:p>
          <a:p>
            <a:endParaRPr lang="en-US" sz="1400" dirty="0">
              <a:latin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</a:rPr>
              <a:t>array[0] =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</a:rPr>
              <a:t>new</a:t>
            </a:r>
            <a:r>
              <a:rPr lang="en-US" sz="1400" dirty="0">
                <a:latin typeface="Calibri" panose="020F0502020204030204" pitchFamily="34" charset="0"/>
              </a:rPr>
              <a:t> Array(5); </a:t>
            </a:r>
          </a:p>
          <a:p>
            <a:r>
              <a:rPr lang="en-US" sz="1400" dirty="0">
                <a:latin typeface="Calibri" panose="020F0502020204030204" pitchFamily="34" charset="0"/>
              </a:rPr>
              <a:t>array[1] =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</a:rPr>
              <a:t>new</a:t>
            </a:r>
            <a:r>
              <a:rPr lang="en-US" sz="1400" dirty="0">
                <a:latin typeface="Calibri" panose="020F0502020204030204" pitchFamily="34" charset="0"/>
              </a:rPr>
              <a:t> Array(5); </a:t>
            </a:r>
          </a:p>
          <a:p>
            <a:r>
              <a:rPr lang="en-US" sz="1400" dirty="0">
                <a:latin typeface="Calibri" panose="020F0502020204030204" pitchFamily="34" charset="0"/>
              </a:rPr>
              <a:t>array[2] =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</a:rPr>
              <a:t>new</a:t>
            </a:r>
            <a:r>
              <a:rPr lang="en-US" sz="1400" dirty="0">
                <a:latin typeface="Calibri" panose="020F0502020204030204" pitchFamily="34" charset="0"/>
              </a:rPr>
              <a:t> Array(5); </a:t>
            </a:r>
          </a:p>
          <a:p>
            <a:r>
              <a:rPr lang="en-US" sz="1400" dirty="0">
                <a:latin typeface="Calibri" panose="020F0502020204030204" pitchFamily="34" charset="0"/>
              </a:rPr>
              <a:t>array[3] =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</a:rPr>
              <a:t>new</a:t>
            </a:r>
            <a:r>
              <a:rPr lang="en-US" sz="1400" dirty="0">
                <a:latin typeface="Calibri" panose="020F0502020204030204" pitchFamily="34" charset="0"/>
              </a:rPr>
              <a:t> Array(5); </a:t>
            </a:r>
          </a:p>
          <a:p>
            <a:r>
              <a:rPr lang="en-US" sz="1400" dirty="0">
                <a:latin typeface="Calibri" panose="020F0502020204030204" pitchFamily="34" charset="0"/>
              </a:rPr>
              <a:t>array[4] =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</a:rPr>
              <a:t>new</a:t>
            </a:r>
            <a:r>
              <a:rPr lang="en-US" sz="1400" dirty="0">
                <a:latin typeface="Calibri" panose="020F0502020204030204" pitchFamily="34" charset="0"/>
              </a:rPr>
              <a:t> Array(5); </a:t>
            </a:r>
          </a:p>
          <a:p>
            <a:r>
              <a:rPr lang="en-US" sz="1400" dirty="0">
                <a:latin typeface="Calibri" panose="020F0502020204030204" pitchFamily="34" charset="0"/>
              </a:rPr>
              <a:t> </a:t>
            </a:r>
          </a:p>
          <a:p>
            <a:r>
              <a:rPr lang="en-US" sz="1400" dirty="0">
                <a:latin typeface="Calibri" panose="020F0502020204030204" pitchFamily="34" charset="0"/>
              </a:rPr>
              <a:t> </a:t>
            </a:r>
            <a:endParaRPr lang="uk-UA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0874"/>
      </p:ext>
    </p:extLst>
  </p:cSld>
  <p:clrMapOvr>
    <a:masterClrMapping/>
  </p:clrMapOvr>
</p:sld>
</file>

<file path=ppt/theme/theme1.xml><?xml version="1.0" encoding="utf-8"?>
<a:theme xmlns:a="http://schemas.openxmlformats.org/drawingml/2006/main" name="Dinamicka template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Dinamicka template1</Template>
  <TotalTime>1223</TotalTime>
  <Words>240</Words>
  <Application>Microsoft Office PowerPoint</Application>
  <PresentationFormat>On-screen Show (16:9)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PT Sans Caption</vt:lpstr>
      <vt:lpstr>Roboto Black</vt:lpstr>
      <vt:lpstr>Roboto Light</vt:lpstr>
      <vt:lpstr>Roboto Thin</vt:lpstr>
      <vt:lpstr>Segoe UI Light</vt:lpstr>
      <vt:lpstr>Dinamicka template1</vt:lpstr>
      <vt:lpstr>Структуры данных</vt:lpstr>
      <vt:lpstr>Язык программирования JavaScript</vt:lpstr>
      <vt:lpstr>Объекты в JavaScript</vt:lpstr>
      <vt:lpstr>Способы создания объектов в JavaScript</vt:lpstr>
      <vt:lpstr>Массивы в JavaScript</vt:lpstr>
      <vt:lpstr>Виды массивов JavaScript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Dariy Petryk</dc:creator>
  <cp:lastModifiedBy>Oleksandr Petryk</cp:lastModifiedBy>
  <cp:revision>85</cp:revision>
  <dcterms:created xsi:type="dcterms:W3CDTF">2015-05-11T21:04:45Z</dcterms:created>
  <dcterms:modified xsi:type="dcterms:W3CDTF">2016-06-18T16:06:00Z</dcterms:modified>
</cp:coreProperties>
</file>