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1C5D-0698-4EE8-8243-2F55B45B6C8B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0E2F-76A6-4D88-8BE2-BD764F4B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 smtClean="0"/>
              <a:t>Иерархия объектов клиентского </a:t>
            </a:r>
            <a:r>
              <a:rPr lang="en-US" sz="4800" b="1" dirty="0" smtClean="0"/>
              <a:t>JS</a:t>
            </a:r>
            <a:endParaRPr lang="en-US" sz="4800" b="1" dirty="0"/>
          </a:p>
        </p:txBody>
      </p:sp>
      <p:pic>
        <p:nvPicPr>
          <p:cNvPr id="4098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989359"/>
          </a:xfrm>
        </p:spPr>
        <p:txBody>
          <a:bodyPr/>
          <a:lstStyle/>
          <a:p>
            <a:r>
              <a:rPr lang="en-US" sz="4800" b="1" dirty="0" err="1" smtClean="0"/>
              <a:t>BOM</a:t>
            </a:r>
            <a:r>
              <a:rPr lang="en-US" sz="4800" b="1" dirty="0" smtClean="0"/>
              <a:t> &amp; DOM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3744416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BOM</a:t>
            </a:r>
            <a:r>
              <a:rPr lang="en-US" b="1" dirty="0" smtClean="0"/>
              <a:t> (Browser Object Model)</a:t>
            </a:r>
            <a:r>
              <a:rPr lang="ru-RU" dirty="0" smtClean="0"/>
              <a:t> </a:t>
            </a:r>
            <a:r>
              <a:rPr lang="ru-RU" dirty="0"/>
              <a:t>– это объекты для работы с чем угодно, кроме документа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Например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</a:p>
          <a:p>
            <a:pPr algn="just"/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Объект</a:t>
            </a:r>
            <a:r>
              <a:rPr lang="ru-RU" dirty="0"/>
              <a:t> </a:t>
            </a:r>
            <a:r>
              <a:rPr lang="ru-RU" dirty="0" err="1">
                <a:hlinkClick r:id="rId2"/>
              </a:rPr>
              <a:t>navigator</a:t>
            </a:r>
            <a:r>
              <a:rPr lang="ru-RU" dirty="0"/>
              <a:t> содержит общую информацию о браузере и операционной системе.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Объект</a:t>
            </a:r>
            <a:r>
              <a:rPr lang="ru-RU" dirty="0"/>
              <a:t> </a:t>
            </a:r>
            <a:r>
              <a:rPr lang="ru-RU" dirty="0" err="1">
                <a:hlinkClick r:id="rId3"/>
              </a:rPr>
              <a:t>location</a:t>
            </a:r>
            <a:r>
              <a:rPr lang="ru-RU" dirty="0"/>
              <a:t> содержит информацию о текущем </a:t>
            </a:r>
            <a:r>
              <a:rPr lang="ru-RU" dirty="0" err="1"/>
              <a:t>URL</a:t>
            </a:r>
            <a:r>
              <a:rPr lang="ru-RU" dirty="0"/>
              <a:t> страницы и позволяет перенаправить посетителя на новый </a:t>
            </a:r>
            <a:r>
              <a:rPr lang="ru-RU" dirty="0" err="1"/>
              <a:t>URL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Функции</a:t>
            </a:r>
            <a:r>
              <a:rPr lang="ru-RU" dirty="0"/>
              <a:t> </a:t>
            </a:r>
            <a:r>
              <a:rPr lang="ru-RU" dirty="0" err="1"/>
              <a:t>alert</a:t>
            </a:r>
            <a:r>
              <a:rPr lang="ru-RU" dirty="0"/>
              <a:t>/</a:t>
            </a:r>
            <a:r>
              <a:rPr lang="ru-RU" dirty="0" err="1"/>
              <a:t>confirm</a:t>
            </a:r>
            <a:r>
              <a:rPr lang="ru-RU" dirty="0"/>
              <a:t>/</a:t>
            </a:r>
            <a:r>
              <a:rPr lang="ru-RU" dirty="0" err="1"/>
              <a:t>prompt</a:t>
            </a:r>
            <a:r>
              <a:rPr lang="ru-RU" dirty="0"/>
              <a:t> – тоже входят в </a:t>
            </a:r>
            <a:r>
              <a:rPr lang="ru-RU" dirty="0" err="1"/>
              <a:t>BOM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268760"/>
            <a:ext cx="4320480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DOM (Document Object Model) </a:t>
            </a:r>
            <a:r>
              <a:rPr lang="en-US" dirty="0" smtClean="0"/>
              <a:t>- </a:t>
            </a:r>
            <a:r>
              <a:rPr lang="ru-RU" dirty="0" smtClean="0"/>
              <a:t>объектная модель документа – структура объектов представляющая загруженный </a:t>
            </a:r>
            <a:r>
              <a:rPr lang="ru-RU" dirty="0" err="1" smtClean="0"/>
              <a:t>HTML</a:t>
            </a:r>
            <a:r>
              <a:rPr lang="ru-RU" dirty="0" smtClean="0"/>
              <a:t> или </a:t>
            </a:r>
            <a:r>
              <a:rPr lang="ru-RU" dirty="0" err="1" smtClean="0"/>
              <a:t>XML</a:t>
            </a:r>
            <a:r>
              <a:rPr lang="ru-RU" dirty="0" smtClean="0"/>
              <a:t> </a:t>
            </a:r>
            <a:r>
              <a:rPr lang="ru-RU" dirty="0" err="1" smtClean="0"/>
              <a:t>контент</a:t>
            </a:r>
            <a:r>
              <a:rPr lang="ru-RU" dirty="0" smtClean="0"/>
              <a:t> и позволяющая манипулировать этим </a:t>
            </a:r>
            <a:r>
              <a:rPr lang="ru-RU" dirty="0" err="1" smtClean="0"/>
              <a:t>контентом</a:t>
            </a:r>
            <a:r>
              <a:rPr lang="ru-RU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err="1" smtClean="0"/>
              <a:t>DOM</a:t>
            </a:r>
            <a:r>
              <a:rPr lang="ru-RU" dirty="0" smtClean="0"/>
              <a:t> </a:t>
            </a:r>
            <a:r>
              <a:rPr lang="ru-RU" dirty="0"/>
              <a:t>может быть представлен в виде дерева узлов, каждый узел которого представляет собой элемент, атрибут, текстовый, графический или любой другой объект. Узлы связаны между собой отношениями «</a:t>
            </a:r>
            <a:r>
              <a:rPr lang="ru-RU" dirty="0" err="1"/>
              <a:t>родительский-дочерний</a:t>
            </a:r>
            <a:r>
              <a:rPr lang="ru-RU" dirty="0" smtClean="0"/>
              <a:t>». 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Объект </a:t>
            </a:r>
            <a:r>
              <a:rPr lang="en-US" b="1" dirty="0" smtClean="0"/>
              <a:t>Document.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 smtClean="0"/>
              <a:t>Иерархия </a:t>
            </a:r>
            <a:r>
              <a:rPr lang="en-US" sz="4400" b="1" dirty="0" smtClean="0"/>
              <a:t>DOM</a:t>
            </a:r>
            <a:endParaRPr lang="en-US" sz="4400" b="1" dirty="0"/>
          </a:p>
        </p:txBody>
      </p:sp>
      <p:pic>
        <p:nvPicPr>
          <p:cNvPr id="21506" name="Picture 2" descr="https://learn.javascript.ru/article/basic-dom-node-properties/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448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 smtClean="0"/>
              <a:t>Доступ к </a:t>
            </a:r>
            <a:r>
              <a:rPr lang="en-US" sz="4000" b="1" dirty="0" smtClean="0"/>
              <a:t>html</a:t>
            </a:r>
            <a:r>
              <a:rPr lang="en-US" b="1" dirty="0" smtClean="0"/>
              <a:t>-</a:t>
            </a:r>
            <a:r>
              <a:rPr lang="ru-RU" b="1" dirty="0" smtClean="0"/>
              <a:t>элементам страницы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132856"/>
            <a:ext cx="64087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getElementBy</a:t>
            </a:r>
            <a:r>
              <a:rPr lang="en-US" sz="2800" b="1" dirty="0" err="1" smtClean="0"/>
              <a:t>Id</a:t>
            </a:r>
            <a:r>
              <a:rPr lang="en-US" sz="2800" dirty="0" smtClean="0"/>
              <a:t>(id) 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</a:t>
            </a:r>
            <a:r>
              <a:rPr lang="uk-UA" sz="2800" dirty="0" smtClean="0"/>
              <a:t> </a:t>
            </a:r>
          </a:p>
          <a:p>
            <a:endParaRPr lang="uk-UA" sz="2800" dirty="0" smtClean="0"/>
          </a:p>
          <a:p>
            <a:r>
              <a:rPr lang="en-US" sz="2800" dirty="0" err="1" smtClean="0"/>
              <a:t>getElement</a:t>
            </a:r>
            <a:r>
              <a:rPr lang="en-US" sz="2800" b="1" dirty="0" err="1" smtClean="0"/>
              <a:t>s</a:t>
            </a:r>
            <a:r>
              <a:rPr lang="en-US" sz="2800" dirty="0" err="1" smtClean="0"/>
              <a:t>By</a:t>
            </a:r>
            <a:r>
              <a:rPr lang="en-US" sz="2800" b="1" dirty="0" err="1" smtClean="0"/>
              <a:t>Name</a:t>
            </a:r>
            <a:r>
              <a:rPr lang="en-US" sz="2800" dirty="0" smtClean="0"/>
              <a:t>(name)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массив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элементов</a:t>
            </a:r>
            <a:r>
              <a:rPr lang="uk-UA" sz="2800" dirty="0" smtClean="0"/>
              <a:t> </a:t>
            </a:r>
          </a:p>
          <a:p>
            <a:endParaRPr lang="uk-UA" sz="2800" dirty="0" smtClean="0"/>
          </a:p>
          <a:p>
            <a:r>
              <a:rPr lang="en-US" sz="2800" dirty="0" err="1" smtClean="0"/>
              <a:t>getElement</a:t>
            </a:r>
            <a:r>
              <a:rPr lang="en-US" sz="2800" b="1" dirty="0" err="1" smtClean="0"/>
              <a:t>s</a:t>
            </a:r>
            <a:r>
              <a:rPr lang="en-US" sz="2800" dirty="0" err="1" smtClean="0"/>
              <a:t>By</a:t>
            </a:r>
            <a:r>
              <a:rPr lang="en-US" sz="2800" b="1" dirty="0" err="1" smtClean="0"/>
              <a:t>TagName</a:t>
            </a:r>
            <a:r>
              <a:rPr lang="en-US" sz="2800" dirty="0" smtClean="0"/>
              <a:t>(</a:t>
            </a:r>
            <a:r>
              <a:rPr lang="en-US" sz="2800" dirty="0" err="1" smtClean="0"/>
              <a:t>tagName</a:t>
            </a:r>
            <a:r>
              <a:rPr lang="en-US" sz="2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массив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элементов</a:t>
            </a:r>
            <a:endParaRPr lang="uk-UA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1967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412776"/>
          </a:xfrm>
        </p:spPr>
        <p:txBody>
          <a:bodyPr/>
          <a:lstStyle/>
          <a:p>
            <a:r>
              <a:rPr lang="ru-RU" sz="2800" b="1" dirty="0" smtClean="0"/>
              <a:t>Типы элементов </a:t>
            </a:r>
            <a:r>
              <a:rPr lang="en-US" sz="4400" b="1" dirty="0" smtClean="0"/>
              <a:t>DOM</a:t>
            </a:r>
            <a:endParaRPr lang="en-US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536" y="1628800"/>
          <a:ext cx="8208912" cy="4152273"/>
        </p:xfrm>
        <a:graphic>
          <a:graphicData uri="http://schemas.openxmlformats.org/drawingml/2006/table">
            <a:tbl>
              <a:tblPr/>
              <a:tblGrid>
                <a:gridCol w="2304256"/>
                <a:gridCol w="4104456"/>
                <a:gridCol w="1800200"/>
              </a:tblGrid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 err="1"/>
                        <a:t>Интерфейс</a:t>
                      </a:r>
                      <a:endParaRPr lang="uk-U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/>
                        <a:t>Константа</a:t>
                      </a:r>
                      <a:endParaRPr lang="uk-U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 err="1"/>
                        <a:t>Значение</a:t>
                      </a:r>
                      <a:r>
                        <a:rPr lang="uk-UA" sz="1800" b="1" dirty="0"/>
                        <a:t> </a:t>
                      </a:r>
                      <a:r>
                        <a:rPr lang="en-US" sz="1800" b="1" dirty="0" err="1"/>
                        <a:t>nodeType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Element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Node.ELEMENT_NODE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Text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Node.TEXT_NODE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710">
                <a:tc>
                  <a:txBody>
                    <a:bodyPr/>
                    <a:lstStyle/>
                    <a:p>
                      <a:pPr algn="ctr"/>
                      <a:r>
                        <a:rPr lang="en-US" sz="1802"/>
                        <a:t>Document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2" dirty="0" err="1"/>
                        <a:t>Node.DOCUMENT_NODE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2"/>
                        <a:t>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Comment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Node.COMMENT_NODE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045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DocumentFragment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Node.DOCUMENT_FRAGMENT_NODE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Attr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Node.ATTRIBUTE_NODE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sz="2800" b="1" dirty="0" smtClean="0"/>
              <a:t>Работа с </a:t>
            </a:r>
            <a:r>
              <a:rPr lang="en-US" sz="4800" b="1" dirty="0" smtClean="0"/>
              <a:t>DOM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Свойства и методы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31683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Свойства</a:t>
            </a:r>
            <a:r>
              <a:rPr lang="en-US" sz="2800" b="1" dirty="0" smtClean="0"/>
              <a:t>:</a:t>
            </a:r>
          </a:p>
          <a:p>
            <a:r>
              <a:rPr lang="en-US" sz="2800" dirty="0" err="1" smtClean="0"/>
              <a:t>childNodes</a:t>
            </a:r>
            <a:endParaRPr lang="en-US" sz="2800" dirty="0" smtClean="0"/>
          </a:p>
          <a:p>
            <a:r>
              <a:rPr lang="en-US" sz="2800" dirty="0" err="1" smtClean="0"/>
              <a:t>firstChild</a:t>
            </a:r>
            <a:endParaRPr lang="en-US" sz="2800" dirty="0" smtClean="0"/>
          </a:p>
          <a:p>
            <a:r>
              <a:rPr lang="en-US" sz="2800" dirty="0" err="1" smtClean="0"/>
              <a:t>lastChild</a:t>
            </a:r>
            <a:endParaRPr lang="en-US" sz="2800" dirty="0" smtClean="0"/>
          </a:p>
          <a:p>
            <a:r>
              <a:rPr lang="en-US" sz="2800" dirty="0" err="1" smtClean="0"/>
              <a:t>nextSibling</a:t>
            </a:r>
            <a:endParaRPr lang="en-US" sz="2800" dirty="0" smtClean="0"/>
          </a:p>
          <a:p>
            <a:r>
              <a:rPr lang="en-US" sz="2800" dirty="0" err="1" smtClean="0"/>
              <a:t>previousSibling</a:t>
            </a:r>
            <a:endParaRPr lang="en-US" sz="2800" dirty="0" smtClean="0"/>
          </a:p>
          <a:p>
            <a:r>
              <a:rPr lang="en-US" sz="2800" dirty="0" err="1" smtClean="0"/>
              <a:t>parentNode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348880"/>
            <a:ext cx="38884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Методы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appendChild</a:t>
            </a:r>
            <a:r>
              <a:rPr lang="en-US" sz="2800" dirty="0" smtClean="0"/>
              <a:t>(node)</a:t>
            </a:r>
          </a:p>
          <a:p>
            <a:r>
              <a:rPr lang="en-US" sz="2800" dirty="0" err="1" smtClean="0"/>
              <a:t>insertBefore</a:t>
            </a:r>
            <a:r>
              <a:rPr lang="en-US" sz="2800" dirty="0" smtClean="0"/>
              <a:t>(node, ref)</a:t>
            </a:r>
          </a:p>
          <a:p>
            <a:r>
              <a:rPr lang="en-US" sz="2800" dirty="0" err="1" smtClean="0"/>
              <a:t>removeChild</a:t>
            </a:r>
            <a:r>
              <a:rPr lang="en-US" sz="2800" dirty="0" smtClean="0"/>
              <a:t>(node)</a:t>
            </a:r>
          </a:p>
          <a:p>
            <a:r>
              <a:rPr lang="en-US" sz="2800" dirty="0" err="1" smtClean="0"/>
              <a:t>replaceChild</a:t>
            </a:r>
            <a:r>
              <a:rPr lang="en-US" sz="2800" dirty="0" smtClean="0"/>
              <a:t>(new, old)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180</Words>
  <Application>Microsoft Office PowerPoint</Application>
  <PresentationFormat>Экран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DOM</vt:lpstr>
      <vt:lpstr>Иерархия объектов клиентского JS</vt:lpstr>
      <vt:lpstr>BOM &amp; DOM</vt:lpstr>
      <vt:lpstr>Иерархия DOM</vt:lpstr>
      <vt:lpstr>Доступ к html-элементам страницы</vt:lpstr>
      <vt:lpstr>Типы элементов DOM</vt:lpstr>
      <vt:lpstr>Работа с 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Окружение</dc:title>
  <dc:creator>Ledy</dc:creator>
  <cp:lastModifiedBy>Ledy</cp:lastModifiedBy>
  <cp:revision>22</cp:revision>
  <dcterms:created xsi:type="dcterms:W3CDTF">2016-06-14T08:05:46Z</dcterms:created>
  <dcterms:modified xsi:type="dcterms:W3CDTF">2016-06-14T16:49:38Z</dcterms:modified>
</cp:coreProperties>
</file>