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2" r:id="rId6"/>
    <p:sldId id="261" r:id="rId7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326BE-1567-4223-85A8-8FAD20C7F757}" type="datetimeFigureOut">
              <a:rPr lang="uk-UA" smtClean="0"/>
              <a:t>12.08.2016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EF1C5-C9F1-4B1B-88EE-EC118F5FCF71}" type="slidenum">
              <a:rPr lang="uk-UA" smtClean="0"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03E06-2AC7-43BD-8CC8-A05D9D2EBFD4}" type="slidenum">
              <a:rPr lang="uk-UA" smtClean="0"/>
              <a:t>1</a:t>
            </a:fld>
            <a:endParaRPr lang="uk-U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EF1C5-C9F1-4B1B-88EE-EC118F5FCF71}" type="slidenum">
              <a:rPr lang="uk-UA" smtClean="0"/>
              <a:t>5</a:t>
            </a:fld>
            <a:endParaRPr lang="uk-U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9736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 userDrawn="1"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 userDrawn="1"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 userDrawn="1"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 userDrawn="1"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 userDrawn="1"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0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7280" y="3555960"/>
            <a:ext cx="4023360" cy="663827"/>
          </a:xfrm>
          <a:prstGeom prst="rect">
            <a:avLst/>
          </a:prstGeom>
          <a:solidFill>
            <a:srgbClr val="7564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3627317"/>
            <a:ext cx="6583680" cy="507831"/>
          </a:xfrm>
        </p:spPr>
        <p:txBody>
          <a:bodyPr wrap="square">
            <a:spAutoFit/>
          </a:bodyPr>
          <a:lstStyle/>
          <a:p>
            <a:r>
              <a:rPr lang="en-US" sz="27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Angular JS</a:t>
            </a:r>
            <a:endParaRPr lang="en-US" dirty="0">
              <a:solidFill>
                <a:srgbClr val="7564BC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6312" y="4217802"/>
            <a:ext cx="71960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rgbClr val="7564BC"/>
                </a:solidFill>
              </a:rPr>
              <a:t>Сервисы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976312" y="1484784"/>
            <a:ext cx="7890676" cy="981439"/>
            <a:chOff x="976312" y="1284918"/>
            <a:chExt cx="7890676" cy="981439"/>
          </a:xfrm>
        </p:grpSpPr>
        <p:sp>
          <p:nvSpPr>
            <p:cNvPr id="9" name="Subtitle 2"/>
            <p:cNvSpPr txBox="1">
              <a:spLocks/>
            </p:cNvSpPr>
            <p:nvPr/>
          </p:nvSpPr>
          <p:spPr>
            <a:xfrm>
              <a:off x="1888060" y="1521428"/>
              <a:ext cx="6322695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j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700" dirty="0">
                  <a:solidFill>
                    <a:schemeClr val="tx1"/>
                  </a:solidFill>
                  <a:latin typeface="Calibri" panose="020F050202020403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NGULAR</a:t>
              </a:r>
              <a:r>
                <a:rPr lang="en-US" sz="2700" dirty="0">
                  <a:solidFill>
                    <a:srgbClr val="C00000"/>
                  </a:solidFill>
                  <a:latin typeface="Calibri" panose="020F050202020403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JS</a:t>
              </a:r>
              <a:endParaRPr lang="en-US" sz="2700" dirty="0">
                <a:solidFill>
                  <a:schemeClr val="tx1"/>
                </a:solidFill>
                <a:latin typeface="Calibri" panose="020F050202020403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312" y="1284918"/>
              <a:ext cx="925816" cy="981439"/>
            </a:xfrm>
            <a:prstGeom prst="rect">
              <a:avLst/>
            </a:prstGeom>
          </p:spPr>
        </p:pic>
        <p:sp>
          <p:nvSpPr>
            <p:cNvPr id="11" name="Subtitle 2"/>
            <p:cNvSpPr txBox="1">
              <a:spLocks/>
            </p:cNvSpPr>
            <p:nvPr/>
          </p:nvSpPr>
          <p:spPr>
            <a:xfrm>
              <a:off x="2544293" y="1905156"/>
              <a:ext cx="632269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j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chemeClr val="tx1"/>
                  </a:solidFill>
                  <a:latin typeface="Calibri" panose="020F050202020403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by Google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622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" pitchFamily="34" charset="0"/>
              </a:rPr>
              <a:t>Сервисы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67544" y="1700808"/>
            <a:ext cx="8136904" cy="3384376"/>
          </a:xfrm>
        </p:spPr>
        <p:txBody>
          <a:bodyPr/>
          <a:lstStyle/>
          <a:p>
            <a:pPr marL="0" indent="0">
              <a:buNone/>
            </a:pPr>
            <a:r>
              <a:rPr lang="ru-RU" sz="1800" b="1" dirty="0">
                <a:latin typeface="Calibri" pitchFamily="34" charset="0"/>
              </a:rPr>
              <a:t>Сервисы</a:t>
            </a:r>
            <a:r>
              <a:rPr lang="ru-RU" sz="1800" dirty="0">
                <a:latin typeface="Calibri" pitchFamily="34" charset="0"/>
              </a:rPr>
              <a:t>–специальные объекты, которые передаются компонентам приложения с помощью внедрения зависимостей.  </a:t>
            </a:r>
          </a:p>
          <a:p>
            <a:pPr>
              <a:buNone/>
            </a:pPr>
            <a:endParaRPr lang="ru-RU" sz="1800" dirty="0">
              <a:latin typeface="Calibri" pitchFamily="34" charset="0"/>
            </a:endParaRPr>
          </a:p>
          <a:p>
            <a:pPr>
              <a:spcBef>
                <a:spcPts val="0"/>
              </a:spcBef>
              <a:buNone/>
            </a:pPr>
            <a:endParaRPr lang="ru-RU" sz="1800" i="1" dirty="0">
              <a:latin typeface="Calibri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ru-RU" sz="1800" i="1" dirty="0" err="1">
                <a:latin typeface="Calibri" pitchFamily="34" charset="0"/>
              </a:rPr>
              <a:t>Lazily</a:t>
            </a:r>
            <a:r>
              <a:rPr lang="ru-RU" sz="1800" i="1" dirty="0">
                <a:latin typeface="Calibri" pitchFamily="34" charset="0"/>
              </a:rPr>
              <a:t> </a:t>
            </a:r>
            <a:r>
              <a:rPr lang="ru-RU" sz="1800" i="1" dirty="0" err="1">
                <a:latin typeface="Calibri" pitchFamily="34" charset="0"/>
              </a:rPr>
              <a:t>instantiated</a:t>
            </a:r>
            <a:r>
              <a:rPr lang="ru-RU" sz="1800" dirty="0">
                <a:latin typeface="Calibri" pitchFamily="34" charset="0"/>
              </a:rPr>
              <a:t> – экземпляр сервиса создается только тогда,  когда этого </a:t>
            </a:r>
          </a:p>
          <a:p>
            <a:pPr>
              <a:spcBef>
                <a:spcPts val="0"/>
              </a:spcBef>
              <a:buNone/>
            </a:pPr>
            <a:r>
              <a:rPr lang="ru-RU" sz="1800" dirty="0">
                <a:latin typeface="Calibri" pitchFamily="34" charset="0"/>
              </a:rPr>
              <a:t>требует другой компонент системы.</a:t>
            </a:r>
          </a:p>
          <a:p>
            <a:pPr>
              <a:buNone/>
            </a:pPr>
            <a:endParaRPr lang="ru-RU" sz="1800" dirty="0">
              <a:latin typeface="Calibri" pitchFamily="34" charset="0"/>
            </a:endParaRPr>
          </a:p>
          <a:p>
            <a:pPr>
              <a:buNone/>
            </a:pPr>
            <a:r>
              <a:rPr lang="ru-RU" sz="1800" i="1" dirty="0" err="1">
                <a:latin typeface="Calibri" pitchFamily="34" charset="0"/>
              </a:rPr>
              <a:t>Singletons</a:t>
            </a:r>
            <a:r>
              <a:rPr lang="ru-RU" sz="1800" dirty="0">
                <a:latin typeface="Calibri" pitchFamily="34" charset="0"/>
              </a:rPr>
              <a:t> – все компоненты взаимодействуют с одним и тем же экземпляром </a:t>
            </a:r>
          </a:p>
          <a:p>
            <a:pPr>
              <a:buNone/>
            </a:pPr>
            <a:r>
              <a:rPr lang="ru-RU" sz="1800" dirty="0">
                <a:latin typeface="Calibri" pitchFamily="34" charset="0"/>
              </a:rPr>
              <a:t>сервиса. </a:t>
            </a:r>
          </a:p>
          <a:p>
            <a:pPr>
              <a:buNone/>
            </a:pPr>
            <a:endParaRPr lang="ru-RU" sz="1800" dirty="0">
              <a:latin typeface="Calibri" pitchFamily="34" charset="0"/>
            </a:endParaRPr>
          </a:p>
          <a:p>
            <a:endParaRPr lang="ru-RU" sz="1800" dirty="0">
              <a:latin typeface="Calibri" pitchFamily="34" charset="0"/>
            </a:endParaRPr>
          </a:p>
          <a:p>
            <a:endParaRPr lang="uk-UA" sz="18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" pitchFamily="34" charset="0"/>
              </a:rPr>
              <a:t>Сервисы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539552" y="1706736"/>
            <a:ext cx="8352928" cy="2946400"/>
          </a:xfrm>
        </p:spPr>
        <p:txBody>
          <a:bodyPr/>
          <a:lstStyle/>
          <a:p>
            <a:r>
              <a:rPr lang="ru-RU" sz="1800" dirty="0">
                <a:latin typeface="Calibri" pitchFamily="34" charset="0"/>
              </a:rPr>
              <a:t>Системные сервисы используют $ как первый символ в имени, например, $</a:t>
            </a:r>
            <a:r>
              <a:rPr lang="ru-RU" sz="1800" dirty="0" err="1">
                <a:latin typeface="Calibri" pitchFamily="34" charset="0"/>
              </a:rPr>
              <a:t>http</a:t>
            </a:r>
            <a:r>
              <a:rPr lang="ru-RU" sz="1800" dirty="0">
                <a:latin typeface="Calibri" pitchFamily="34" charset="0"/>
              </a:rPr>
              <a:t>, $</a:t>
            </a:r>
            <a:r>
              <a:rPr lang="ru-RU" sz="1800" dirty="0" err="1">
                <a:latin typeface="Calibri" pitchFamily="34" charset="0"/>
              </a:rPr>
              <a:t>parse</a:t>
            </a:r>
            <a:r>
              <a:rPr lang="ru-RU" sz="1800" dirty="0">
                <a:latin typeface="Calibri" pitchFamily="34" charset="0"/>
              </a:rPr>
              <a:t>, $</a:t>
            </a:r>
            <a:r>
              <a:rPr lang="ru-RU" sz="1800" dirty="0" err="1">
                <a:latin typeface="Calibri" pitchFamily="34" charset="0"/>
              </a:rPr>
              <a:t>filter</a:t>
            </a:r>
            <a:endParaRPr lang="ru-RU" sz="1800" dirty="0">
              <a:latin typeface="Calibri" pitchFamily="34" charset="0"/>
            </a:endParaRPr>
          </a:p>
          <a:p>
            <a:pPr marL="0" indent="0">
              <a:buNone/>
            </a:pPr>
            <a:endParaRPr lang="ru-RU" sz="1800" dirty="0">
              <a:latin typeface="Calibri" pitchFamily="34" charset="0"/>
            </a:endParaRPr>
          </a:p>
          <a:p>
            <a:r>
              <a:rPr lang="ru-RU" sz="1800" dirty="0">
                <a:latin typeface="Calibri" pitchFamily="34" charset="0"/>
              </a:rPr>
              <a:t>В сервисы помещают ту функциональность, которая не вписывается в один из элементов MVC шаблона – </a:t>
            </a:r>
            <a:r>
              <a:rPr lang="ru-RU" sz="1800" dirty="0" err="1">
                <a:latin typeface="Calibri" pitchFamily="34" charset="0"/>
              </a:rPr>
              <a:t>логирование</a:t>
            </a:r>
            <a:r>
              <a:rPr lang="ru-RU" sz="1800" dirty="0">
                <a:latin typeface="Calibri" pitchFamily="34" charset="0"/>
              </a:rPr>
              <a:t>, кэширование, работа с HTTP.</a:t>
            </a:r>
          </a:p>
          <a:p>
            <a:endParaRPr lang="uk-UA" sz="18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>
                <a:latin typeface="Calibri" pitchFamily="34" charset="0"/>
              </a:rPr>
              <a:t>Способы</a:t>
            </a:r>
            <a:r>
              <a:rPr lang="uk-UA" dirty="0">
                <a:latin typeface="Calibri" pitchFamily="34" charset="0"/>
              </a:rPr>
              <a:t> </a:t>
            </a:r>
            <a:r>
              <a:rPr lang="uk-UA" dirty="0" err="1">
                <a:latin typeface="Calibri" pitchFamily="34" charset="0"/>
              </a:rPr>
              <a:t>создания</a:t>
            </a:r>
            <a:r>
              <a:rPr lang="uk-UA" dirty="0">
                <a:latin typeface="Calibri" pitchFamily="34" charset="0"/>
              </a:rPr>
              <a:t> </a:t>
            </a:r>
            <a:r>
              <a:rPr lang="uk-UA" dirty="0" err="1">
                <a:latin typeface="Calibri" pitchFamily="34" charset="0"/>
              </a:rPr>
              <a:t>сервисов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1115616" y="1718568"/>
            <a:ext cx="6984776" cy="3366616"/>
          </a:xfrm>
        </p:spPr>
        <p:txBody>
          <a:bodyPr/>
          <a:lstStyle/>
          <a:p>
            <a:r>
              <a:rPr lang="ru-RU" sz="1800" b="1" dirty="0" err="1">
                <a:latin typeface="Calibri" pitchFamily="34" charset="0"/>
              </a:rPr>
              <a:t>module.factory</a:t>
            </a:r>
            <a:r>
              <a:rPr lang="ru-RU" sz="1800" dirty="0">
                <a:latin typeface="Calibri" pitchFamily="34" charset="0"/>
              </a:rPr>
              <a:t>() – метод возвращает объект сервиса.</a:t>
            </a:r>
          </a:p>
          <a:p>
            <a:r>
              <a:rPr lang="ru-RU" sz="1800" b="1" dirty="0" err="1">
                <a:latin typeface="Calibri" pitchFamily="34" charset="0"/>
              </a:rPr>
              <a:t>module.service</a:t>
            </a:r>
            <a:r>
              <a:rPr lang="ru-RU" sz="1800" dirty="0">
                <a:latin typeface="Calibri" pitchFamily="34" charset="0"/>
              </a:rPr>
              <a:t>() – создается сервис с использованием ключевого слова </a:t>
            </a:r>
            <a:r>
              <a:rPr lang="ru-RU" sz="1800" dirty="0" err="1">
                <a:latin typeface="Calibri" pitchFamily="34" charset="0"/>
              </a:rPr>
              <a:t>new</a:t>
            </a:r>
            <a:r>
              <a:rPr lang="ru-RU" sz="1800" dirty="0">
                <a:latin typeface="Calibri" pitchFamily="34" charset="0"/>
              </a:rPr>
              <a:t>.</a:t>
            </a:r>
          </a:p>
          <a:p>
            <a:r>
              <a:rPr lang="ru-RU" sz="1800" b="1" dirty="0" err="1">
                <a:latin typeface="Calibri" pitchFamily="34" charset="0"/>
              </a:rPr>
              <a:t>module.provider</a:t>
            </a:r>
            <a:r>
              <a:rPr lang="ru-RU" sz="1800" dirty="0">
                <a:latin typeface="Calibri" pitchFamily="34" charset="0"/>
              </a:rPr>
              <a:t>() – создание объекта сервиса с возможностью его конфигурации перед использованием.</a:t>
            </a:r>
          </a:p>
          <a:p>
            <a:endParaRPr lang="uk-UA" sz="18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Сервисы, работающие с технологией </a:t>
            </a:r>
            <a:r>
              <a:rPr lang="en-US" dirty="0"/>
              <a:t>AJAX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755576" y="1778744"/>
            <a:ext cx="7632848" cy="2946400"/>
          </a:xfrm>
        </p:spPr>
        <p:txBody>
          <a:bodyPr/>
          <a:lstStyle/>
          <a:p>
            <a:r>
              <a:rPr lang="en-US" sz="1800" b="1" dirty="0">
                <a:latin typeface="Calibri" pitchFamily="34" charset="0"/>
              </a:rPr>
              <a:t>$http</a:t>
            </a:r>
            <a:r>
              <a:rPr lang="en-US" sz="1800" dirty="0">
                <a:latin typeface="Calibri" pitchFamily="34" charset="0"/>
              </a:rPr>
              <a:t> - </a:t>
            </a:r>
            <a:r>
              <a:rPr lang="ru-RU" sz="1800" dirty="0">
                <a:latin typeface="Calibri" pitchFamily="34" charset="0"/>
              </a:rPr>
              <a:t>сервис предназначенный для взаимодействия с удаленным HTTP-сервером через объект </a:t>
            </a:r>
            <a:r>
              <a:rPr lang="ru-RU" sz="1800" dirty="0" err="1">
                <a:latin typeface="Calibri" pitchFamily="34" charset="0"/>
              </a:rPr>
              <a:t>XMLHttpRequest</a:t>
            </a:r>
            <a:r>
              <a:rPr lang="ru-RU" sz="1800" dirty="0">
                <a:latin typeface="Calibri" pitchFamily="34" charset="0"/>
              </a:rPr>
              <a:t>.</a:t>
            </a:r>
            <a:r>
              <a:rPr lang="en-US" sz="1800" dirty="0">
                <a:latin typeface="Calibri" pitchFamily="34" charset="0"/>
              </a:rPr>
              <a:t> </a:t>
            </a: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b="1" dirty="0">
                <a:latin typeface="Calibri" pitchFamily="34" charset="0"/>
              </a:rPr>
              <a:t>$resource</a:t>
            </a:r>
            <a:r>
              <a:rPr lang="en-US" sz="1800" dirty="0">
                <a:latin typeface="Calibri" pitchFamily="34" charset="0"/>
              </a:rPr>
              <a:t> – </a:t>
            </a:r>
            <a:r>
              <a:rPr lang="ru-RU" sz="1800" dirty="0">
                <a:latin typeface="Calibri" pitchFamily="34" charset="0"/>
              </a:rPr>
              <a:t>сервис, который предоставляет удобный интерфейс для взаимодействия c REST сервисами.</a:t>
            </a:r>
            <a:endParaRPr lang="en-US" sz="18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REST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395536" y="1340768"/>
            <a:ext cx="7992888" cy="4464496"/>
          </a:xfrm>
        </p:spPr>
        <p:txBody>
          <a:bodyPr/>
          <a:lstStyle/>
          <a:p>
            <a:r>
              <a:rPr lang="ru-RU" sz="1800" b="1" dirty="0">
                <a:latin typeface="Calibri" pitchFamily="34" charset="0"/>
              </a:rPr>
              <a:t>REST</a:t>
            </a:r>
            <a:r>
              <a:rPr lang="ru-RU" sz="1800" dirty="0">
                <a:latin typeface="Calibri" pitchFamily="34" charset="0"/>
              </a:rPr>
              <a:t> – </a:t>
            </a:r>
            <a:r>
              <a:rPr lang="ru-RU" sz="1800" dirty="0" err="1">
                <a:latin typeface="Calibri" pitchFamily="34" charset="0"/>
              </a:rPr>
              <a:t>Representational</a:t>
            </a:r>
            <a:r>
              <a:rPr lang="ru-RU" sz="1800" dirty="0">
                <a:latin typeface="Calibri" pitchFamily="34" charset="0"/>
              </a:rPr>
              <a:t> </a:t>
            </a:r>
            <a:r>
              <a:rPr lang="ru-RU" sz="1800" dirty="0" err="1">
                <a:latin typeface="Calibri" pitchFamily="34" charset="0"/>
              </a:rPr>
              <a:t>State</a:t>
            </a:r>
            <a:r>
              <a:rPr lang="ru-RU" sz="1800" dirty="0">
                <a:latin typeface="Calibri" pitchFamily="34" charset="0"/>
              </a:rPr>
              <a:t> </a:t>
            </a:r>
            <a:r>
              <a:rPr lang="ru-RU" sz="1800" dirty="0" err="1">
                <a:latin typeface="Calibri" pitchFamily="34" charset="0"/>
              </a:rPr>
              <a:t>Transfer</a:t>
            </a:r>
            <a:r>
              <a:rPr lang="ru-RU" sz="1800" dirty="0">
                <a:latin typeface="Calibri" pitchFamily="34" charset="0"/>
              </a:rPr>
              <a:t>, архитектурный стиль для создания масштабируемых веб сервисов. </a:t>
            </a:r>
            <a:endParaRPr lang="en-US" sz="1800" dirty="0">
              <a:latin typeface="Calibri" pitchFamily="34" charset="0"/>
            </a:endParaRPr>
          </a:p>
          <a:p>
            <a:endParaRPr lang="ru-RU" sz="1800" dirty="0">
              <a:latin typeface="Calibri" pitchFamily="34" charset="0"/>
            </a:endParaRPr>
          </a:p>
          <a:p>
            <a:r>
              <a:rPr lang="ru-RU" sz="1800" dirty="0">
                <a:latin typeface="Calibri" pitchFamily="34" charset="0"/>
              </a:rPr>
              <a:t>Основные принципы REST:</a:t>
            </a:r>
          </a:p>
          <a:p>
            <a:r>
              <a:rPr lang="ru-RU" sz="1800" b="1" dirty="0" err="1">
                <a:latin typeface="Calibri" pitchFamily="34" charset="0"/>
              </a:rPr>
              <a:t>Client-Server</a:t>
            </a:r>
            <a:r>
              <a:rPr lang="ru-RU" sz="1800" b="1" dirty="0">
                <a:latin typeface="Calibri" pitchFamily="34" charset="0"/>
              </a:rPr>
              <a:t> </a:t>
            </a:r>
            <a:r>
              <a:rPr lang="ru-RU" sz="1800" dirty="0">
                <a:latin typeface="Calibri" pitchFamily="34" charset="0"/>
              </a:rPr>
              <a:t>– разделение ответственности</a:t>
            </a:r>
          </a:p>
          <a:p>
            <a:r>
              <a:rPr lang="ru-RU" sz="1800" b="1" dirty="0" err="1">
                <a:latin typeface="Calibri" pitchFamily="34" charset="0"/>
              </a:rPr>
              <a:t>Stateless</a:t>
            </a:r>
            <a:r>
              <a:rPr lang="ru-RU" sz="1800" b="1" dirty="0">
                <a:latin typeface="Calibri" pitchFamily="34" charset="0"/>
              </a:rPr>
              <a:t> </a:t>
            </a:r>
            <a:r>
              <a:rPr lang="ru-RU" sz="1800" dirty="0">
                <a:latin typeface="Calibri" pitchFamily="34" charset="0"/>
              </a:rPr>
              <a:t>– общение между клиентом и сервером не подразумевает хранения состояния.</a:t>
            </a:r>
          </a:p>
          <a:p>
            <a:r>
              <a:rPr lang="ru-RU" sz="1800" b="1" dirty="0" err="1">
                <a:latin typeface="Calibri" pitchFamily="34" charset="0"/>
              </a:rPr>
              <a:t>Cacheable</a:t>
            </a:r>
            <a:r>
              <a:rPr lang="ru-RU" sz="1800" b="1" dirty="0">
                <a:latin typeface="Calibri" pitchFamily="34" charset="0"/>
              </a:rPr>
              <a:t> </a:t>
            </a:r>
            <a:r>
              <a:rPr lang="ru-RU" sz="1800" dirty="0">
                <a:latin typeface="Calibri" pitchFamily="34" charset="0"/>
              </a:rPr>
              <a:t>– клиенты могут кэшировать ответы. Ответ должен явно или не явно указывать клиенту может ли тот его кэшировать.</a:t>
            </a:r>
          </a:p>
          <a:p>
            <a:r>
              <a:rPr lang="ru-RU" sz="1800" b="1" dirty="0" err="1">
                <a:latin typeface="Calibri" pitchFamily="34" charset="0"/>
              </a:rPr>
              <a:t>LayeredSystem</a:t>
            </a:r>
            <a:r>
              <a:rPr lang="ru-RU" sz="1800" b="1" dirty="0">
                <a:latin typeface="Calibri" pitchFamily="34" charset="0"/>
              </a:rPr>
              <a:t> </a:t>
            </a:r>
            <a:r>
              <a:rPr lang="ru-RU" sz="1800" dirty="0">
                <a:latin typeface="Calibri" pitchFamily="34" charset="0"/>
              </a:rPr>
              <a:t>– клиент не может точно знать подключен ли он на прямую к серверу или пользуется промежуточным прокси сервером.</a:t>
            </a:r>
          </a:p>
          <a:p>
            <a:r>
              <a:rPr lang="ru-RU" sz="1800" b="1" dirty="0" err="1">
                <a:latin typeface="Calibri" pitchFamily="34" charset="0"/>
              </a:rPr>
              <a:t>UniformInterface</a:t>
            </a:r>
            <a:r>
              <a:rPr lang="ru-RU" sz="1800" b="1" dirty="0">
                <a:latin typeface="Calibri" pitchFamily="34" charset="0"/>
              </a:rPr>
              <a:t> </a:t>
            </a:r>
            <a:r>
              <a:rPr lang="ru-RU" sz="1800" dirty="0">
                <a:latin typeface="Calibri" pitchFamily="34" charset="0"/>
              </a:rPr>
              <a:t>– унифицированный интерфейс между клиентом и сервером основанный на URI и использования HTTP метода для определения операции, которую необходимо выполнить на сервере.</a:t>
            </a:r>
            <a:r>
              <a:rPr lang="en-US" sz="1800" dirty="0">
                <a:latin typeface="Calibri" pitchFamily="34" charset="0"/>
              </a:rPr>
              <a:t> </a:t>
            </a:r>
            <a:endParaRPr lang="ru-RU" sz="18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Dinamicka">
      <a:dk1>
        <a:srgbClr val="2F2F2F"/>
      </a:dk1>
      <a:lt1>
        <a:srgbClr val="FFFFFF"/>
      </a:lt1>
      <a:dk2>
        <a:srgbClr val="FFFFFF"/>
      </a:dk2>
      <a:lt2>
        <a:srgbClr val="FFFFFF"/>
      </a:lt2>
      <a:accent1>
        <a:srgbClr val="6A57B7"/>
      </a:accent1>
      <a:accent2>
        <a:srgbClr val="9184CA"/>
      </a:accent2>
      <a:accent3>
        <a:srgbClr val="ABA1D7"/>
      </a:accent3>
      <a:accent4>
        <a:srgbClr val="B9B0DE"/>
      </a:accent4>
      <a:accent5>
        <a:srgbClr val="C8C1E5"/>
      </a:accent5>
      <a:accent6>
        <a:srgbClr val="D2CCEA"/>
      </a:accent6>
      <a:hlink>
        <a:srgbClr val="31859B"/>
      </a:hlink>
      <a:folHlink>
        <a:srgbClr val="FEB2FF"/>
      </a:folHlink>
    </a:clrScheme>
    <a:fontScheme name="Dinamicka">
      <a:majorFont>
        <a:latin typeface="Segoe UI Light"/>
        <a:ea typeface=""/>
        <a:cs typeface=""/>
      </a:majorFont>
      <a:minorFont>
        <a:latin typeface="PT Sans Captio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22</TotalTime>
  <Words>266</Words>
  <Application>Microsoft Office PowerPoint</Application>
  <PresentationFormat>On-screen Show (4:3)</PresentationFormat>
  <Paragraphs>37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PT Sans Caption</vt:lpstr>
      <vt:lpstr>Roboto Light</vt:lpstr>
      <vt:lpstr>Roboto Thin</vt:lpstr>
      <vt:lpstr>Segoe UI Light</vt:lpstr>
      <vt:lpstr>Тема1</vt:lpstr>
      <vt:lpstr>Angular JS</vt:lpstr>
      <vt:lpstr>Сервисы</vt:lpstr>
      <vt:lpstr>Сервисы</vt:lpstr>
      <vt:lpstr>Способы создания сервисов</vt:lpstr>
      <vt:lpstr>Сервисы, работающие с технологией AJAX</vt:lpstr>
      <vt:lpstr>REST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JS</dc:title>
  <dc:creator>Boss</dc:creator>
  <cp:lastModifiedBy>Oleksandr Petryk</cp:lastModifiedBy>
  <cp:revision>4</cp:revision>
  <dcterms:created xsi:type="dcterms:W3CDTF">2016-06-27T10:32:41Z</dcterms:created>
  <dcterms:modified xsi:type="dcterms:W3CDTF">2016-08-12T11:19:15Z</dcterms:modified>
</cp:coreProperties>
</file>