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sldIdLst>
    <p:sldId id="257" r:id="rId2"/>
    <p:sldId id="258" r:id="rId3"/>
    <p:sldId id="259" r:id="rId4"/>
    <p:sldId id="260" r:id="rId5"/>
    <p:sldId id="261" r:id="rId6"/>
    <p:sldId id="263" r:id="rId7"/>
    <p:sldId id="262" r:id="rId8"/>
  </p:sldIdLst>
  <p:sldSz cx="9144000" cy="6858000" type="screen4x3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итульный слайд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1000" y="2514601"/>
            <a:ext cx="5334000" cy="1470025"/>
          </a:xfrm>
        </p:spPr>
        <p:txBody>
          <a:bodyPr/>
          <a:lstStyle>
            <a:lvl1pPr algn="l">
              <a:defRPr>
                <a:solidFill>
                  <a:schemeClr val="tx1">
                    <a:lumMod val="90000"/>
                    <a:lumOff val="10000"/>
                  </a:schemeClr>
                </a:solidFill>
                <a:latin typeface="Segoe UI Light" pitchFamily="34" charset="0"/>
              </a:defRPr>
            </a:lvl1pPr>
          </a:lstStyle>
          <a:p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4953000"/>
            <a:ext cx="6400800" cy="609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-152400" y="6748083"/>
            <a:ext cx="9448800" cy="1523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arallelogram 15"/>
          <p:cNvSpPr/>
          <p:nvPr/>
        </p:nvSpPr>
        <p:spPr>
          <a:xfrm>
            <a:off x="5606430" y="6748085"/>
            <a:ext cx="609602" cy="152399"/>
          </a:xfrm>
          <a:prstGeom prst="parallelogram">
            <a:avLst/>
          </a:prstGeom>
          <a:solidFill>
            <a:srgbClr val="DAF1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arallelogram 16"/>
          <p:cNvSpPr/>
          <p:nvPr/>
        </p:nvSpPr>
        <p:spPr>
          <a:xfrm>
            <a:off x="6096000" y="6748087"/>
            <a:ext cx="609602" cy="152399"/>
          </a:xfrm>
          <a:prstGeom prst="parallelogram">
            <a:avLst/>
          </a:prstGeom>
          <a:solidFill>
            <a:srgbClr val="FF98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arallelogram 17"/>
          <p:cNvSpPr/>
          <p:nvPr/>
        </p:nvSpPr>
        <p:spPr>
          <a:xfrm>
            <a:off x="6629398" y="6748087"/>
            <a:ext cx="609602" cy="152399"/>
          </a:xfrm>
          <a:prstGeom prst="parallelogram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Process 13"/>
          <p:cNvSpPr/>
          <p:nvPr/>
        </p:nvSpPr>
        <p:spPr>
          <a:xfrm>
            <a:off x="0" y="0"/>
            <a:ext cx="9144000" cy="76200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Process 18"/>
          <p:cNvSpPr/>
          <p:nvPr/>
        </p:nvSpPr>
        <p:spPr>
          <a:xfrm>
            <a:off x="0" y="76200"/>
            <a:ext cx="6705602" cy="76200"/>
          </a:xfrm>
          <a:prstGeom prst="flowChartProcess">
            <a:avLst/>
          </a:prstGeom>
          <a:solidFill>
            <a:srgbClr val="FF5E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Process 19"/>
          <p:cNvSpPr/>
          <p:nvPr/>
        </p:nvSpPr>
        <p:spPr>
          <a:xfrm>
            <a:off x="0" y="152400"/>
            <a:ext cx="2897114" cy="76200"/>
          </a:xfrm>
          <a:prstGeom prst="flowChartProcess">
            <a:avLst/>
          </a:prstGeom>
          <a:solidFill>
            <a:srgbClr val="47B8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1872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864475" y="2073275"/>
            <a:ext cx="23876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279400"/>
            <a:ext cx="9144000" cy="685800"/>
          </a:xfrm>
          <a:prstGeom prst="rect">
            <a:avLst/>
          </a:prstGeom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279401"/>
            <a:ext cx="8229600" cy="655639"/>
          </a:xfrm>
        </p:spPr>
        <p:txBody>
          <a:bodyPr>
            <a:noAutofit/>
          </a:bodyPr>
          <a:lstStyle>
            <a:lvl1pPr>
              <a:defRPr sz="27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 hasCustomPrompt="1"/>
          </p:nvPr>
        </p:nvSpPr>
        <p:spPr>
          <a:xfrm>
            <a:off x="990600" y="2006600"/>
            <a:ext cx="6096000" cy="2946400"/>
          </a:xfrm>
          <a:prstGeom prst="rect">
            <a:avLst/>
          </a:prstGeom>
        </p:spPr>
        <p:txBody>
          <a:bodyPr/>
          <a:lstStyle>
            <a:lvl5pPr marL="0" indent="0">
              <a:buNone/>
              <a:defRPr/>
            </a:lvl5pPr>
          </a:lstStyle>
          <a:p>
            <a:pPr lvl="4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097366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1000" y="2514601"/>
            <a:ext cx="5334000" cy="1470025"/>
          </a:xfrm>
        </p:spPr>
        <p:txBody>
          <a:bodyPr/>
          <a:lstStyle>
            <a:lvl1pPr algn="l">
              <a:defRPr>
                <a:solidFill>
                  <a:schemeClr val="tx1">
                    <a:lumMod val="90000"/>
                    <a:lumOff val="10000"/>
                  </a:schemeClr>
                </a:solidFill>
                <a:latin typeface="Segoe UI Light" pitchFamily="34" charset="0"/>
              </a:defRPr>
            </a:lvl1pPr>
          </a:lstStyle>
          <a:p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4953000"/>
            <a:ext cx="6400800" cy="609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-152400" y="6748083"/>
            <a:ext cx="9448800" cy="1523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arallelogram 15"/>
          <p:cNvSpPr/>
          <p:nvPr userDrawn="1"/>
        </p:nvSpPr>
        <p:spPr>
          <a:xfrm>
            <a:off x="5606430" y="6748085"/>
            <a:ext cx="609602" cy="152399"/>
          </a:xfrm>
          <a:prstGeom prst="parallelogram">
            <a:avLst/>
          </a:prstGeom>
          <a:solidFill>
            <a:srgbClr val="DAF1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arallelogram 16"/>
          <p:cNvSpPr/>
          <p:nvPr userDrawn="1"/>
        </p:nvSpPr>
        <p:spPr>
          <a:xfrm>
            <a:off x="6096000" y="6748087"/>
            <a:ext cx="609602" cy="152399"/>
          </a:xfrm>
          <a:prstGeom prst="parallelogram">
            <a:avLst/>
          </a:prstGeom>
          <a:solidFill>
            <a:srgbClr val="FF98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arallelogram 17"/>
          <p:cNvSpPr/>
          <p:nvPr userDrawn="1"/>
        </p:nvSpPr>
        <p:spPr>
          <a:xfrm>
            <a:off x="6629398" y="6748087"/>
            <a:ext cx="609602" cy="152399"/>
          </a:xfrm>
          <a:prstGeom prst="parallelogram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Process 13"/>
          <p:cNvSpPr/>
          <p:nvPr userDrawn="1"/>
        </p:nvSpPr>
        <p:spPr>
          <a:xfrm>
            <a:off x="0" y="0"/>
            <a:ext cx="9144000" cy="76200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Process 18"/>
          <p:cNvSpPr/>
          <p:nvPr userDrawn="1"/>
        </p:nvSpPr>
        <p:spPr>
          <a:xfrm>
            <a:off x="0" y="76200"/>
            <a:ext cx="6705602" cy="76200"/>
          </a:xfrm>
          <a:prstGeom prst="flowChartProcess">
            <a:avLst/>
          </a:prstGeom>
          <a:solidFill>
            <a:srgbClr val="FF5E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Process 19"/>
          <p:cNvSpPr/>
          <p:nvPr userDrawn="1"/>
        </p:nvSpPr>
        <p:spPr>
          <a:xfrm>
            <a:off x="0" y="152400"/>
            <a:ext cx="2897114" cy="76200"/>
          </a:xfrm>
          <a:prstGeom prst="flowChartProcess">
            <a:avLst/>
          </a:prstGeom>
          <a:solidFill>
            <a:srgbClr val="47B8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1872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007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97280" y="3555960"/>
            <a:ext cx="4023360" cy="663827"/>
          </a:xfrm>
          <a:prstGeom prst="rect">
            <a:avLst/>
          </a:prstGeom>
          <a:solidFill>
            <a:srgbClr val="7564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3627317"/>
            <a:ext cx="6583680" cy="507831"/>
          </a:xfrm>
        </p:spPr>
        <p:txBody>
          <a:bodyPr wrap="square">
            <a:spAutoFit/>
          </a:bodyPr>
          <a:lstStyle/>
          <a:p>
            <a:r>
              <a:rPr lang="en-US" sz="2700" dirty="0">
                <a:solidFill>
                  <a:schemeClr val="bg1"/>
                </a:solidFill>
                <a:latin typeface="Calibri Light" panose="020F0302020204030204" pitchFamily="34" charset="0"/>
                <a:ea typeface="Roboto Thin" panose="02000000000000000000" pitchFamily="2" charset="0"/>
                <a:cs typeface="Roboto Thin" panose="02000000000000000000" pitchFamily="2" charset="0"/>
              </a:rPr>
              <a:t>Angular</a:t>
            </a:r>
            <a:r>
              <a:rPr lang="en-US" sz="2700" dirty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  <a:cs typeface="Roboto Thin" panose="02000000000000000000" pitchFamily="2" charset="0"/>
              </a:rPr>
              <a:t> JS</a:t>
            </a:r>
            <a:endParaRPr lang="en-US" dirty="0">
              <a:solidFill>
                <a:srgbClr val="7564BC"/>
              </a:solidFill>
              <a:latin typeface="Roboto Thin" panose="02000000000000000000" pitchFamily="2" charset="0"/>
              <a:ea typeface="Roboto Thin" panose="02000000000000000000" pitchFamily="2" charset="0"/>
              <a:cs typeface="Roboto Thin" panose="02000000000000000000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76312" y="4217802"/>
            <a:ext cx="73401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>
                <a:solidFill>
                  <a:srgbClr val="7564BC"/>
                </a:solidFill>
                <a:latin typeface="Calibri" panose="020F0502020204030204" pitchFamily="34" charset="0"/>
              </a:rPr>
              <a:t>Директивы</a:t>
            </a:r>
            <a:endParaRPr lang="en-US" dirty="0">
              <a:latin typeface="Calibri" panose="020F0502020204030204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095828" y="1268760"/>
            <a:ext cx="7890676" cy="981439"/>
            <a:chOff x="976312" y="1284918"/>
            <a:chExt cx="7890676" cy="981439"/>
          </a:xfrm>
        </p:grpSpPr>
        <p:sp>
          <p:nvSpPr>
            <p:cNvPr id="9" name="Subtitle 2"/>
            <p:cNvSpPr txBox="1">
              <a:spLocks/>
            </p:cNvSpPr>
            <p:nvPr/>
          </p:nvSpPr>
          <p:spPr>
            <a:xfrm>
              <a:off x="1888060" y="1521428"/>
              <a:ext cx="6322695" cy="507831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0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+mj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700" dirty="0">
                  <a:solidFill>
                    <a:schemeClr val="tx1"/>
                  </a:solidFill>
                  <a:latin typeface="Calibri" panose="020F050202020403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NGULAR</a:t>
              </a:r>
              <a:r>
                <a:rPr lang="en-US" sz="2700" dirty="0">
                  <a:solidFill>
                    <a:srgbClr val="C00000"/>
                  </a:solidFill>
                  <a:latin typeface="Calibri" panose="020F050202020403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JS</a:t>
              </a:r>
              <a:endParaRPr lang="en-US" sz="2700" dirty="0">
                <a:solidFill>
                  <a:schemeClr val="tx1"/>
                </a:solidFill>
                <a:latin typeface="Calibri" panose="020F0502020204030204" pitchFamily="34" charset="0"/>
                <a:ea typeface="Roboto Light" panose="02000000000000000000" pitchFamily="2" charset="0"/>
                <a:cs typeface="Roboto Light" panose="02000000000000000000" pitchFamily="2" charset="0"/>
              </a:endParaRPr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6312" y="1284918"/>
              <a:ext cx="925816" cy="981439"/>
            </a:xfrm>
            <a:prstGeom prst="rect">
              <a:avLst/>
            </a:prstGeom>
          </p:spPr>
        </p:pic>
        <p:sp>
          <p:nvSpPr>
            <p:cNvPr id="11" name="Subtitle 2"/>
            <p:cNvSpPr txBox="1">
              <a:spLocks/>
            </p:cNvSpPr>
            <p:nvPr/>
          </p:nvSpPr>
          <p:spPr>
            <a:xfrm>
              <a:off x="2544293" y="1905156"/>
              <a:ext cx="6322695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0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+mj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>
                  <a:solidFill>
                    <a:schemeClr val="tx1"/>
                  </a:solidFill>
                  <a:latin typeface="Calibri" panose="020F050202020403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by Google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36223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alibri" pitchFamily="34" charset="0"/>
              </a:rPr>
              <a:t>Директива</a:t>
            </a:r>
            <a:endParaRPr lang="uk-UA" dirty="0">
              <a:latin typeface="Calibri" pitchFamily="34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467544" y="1412776"/>
            <a:ext cx="8352928" cy="4392488"/>
          </a:xfrm>
        </p:spPr>
        <p:txBody>
          <a:bodyPr/>
          <a:lstStyle/>
          <a:p>
            <a:r>
              <a:rPr lang="ru-RU" sz="1800" b="1" dirty="0">
                <a:latin typeface="Calibri" pitchFamily="34" charset="0"/>
              </a:rPr>
              <a:t>Директива </a:t>
            </a:r>
            <a:r>
              <a:rPr lang="ru-RU" sz="1800" dirty="0">
                <a:latin typeface="Calibri" pitchFamily="34" charset="0"/>
              </a:rPr>
              <a:t>– маркер на элементе DOM дерева, который говорит </a:t>
            </a:r>
            <a:r>
              <a:rPr lang="ru-RU" sz="1800" dirty="0" err="1">
                <a:latin typeface="Calibri" pitchFamily="34" charset="0"/>
              </a:rPr>
              <a:t>AngularJS</a:t>
            </a:r>
            <a:r>
              <a:rPr lang="ru-RU" sz="1800" dirty="0">
                <a:latin typeface="Calibri" pitchFamily="34" charset="0"/>
              </a:rPr>
              <a:t> компилятору, что к элементу необходимо привязать особое поведение или трансформировать элемент или его дочерние элементы. </a:t>
            </a:r>
          </a:p>
          <a:p>
            <a:endParaRPr lang="ru-RU" sz="1800" dirty="0">
              <a:latin typeface="Calibri" pitchFamily="34" charset="0"/>
            </a:endParaRPr>
          </a:p>
          <a:p>
            <a:r>
              <a:rPr lang="ru-RU" sz="1800" dirty="0" err="1">
                <a:latin typeface="Calibri" pitchFamily="34" charset="0"/>
              </a:rPr>
              <a:t>AngularJS</a:t>
            </a:r>
            <a:r>
              <a:rPr lang="ru-RU" sz="1800" dirty="0">
                <a:latin typeface="Calibri" pitchFamily="34" charset="0"/>
              </a:rPr>
              <a:t> предоставляет ряд стандартных директив </a:t>
            </a:r>
            <a:r>
              <a:rPr lang="ru-RU" sz="1800" dirty="0" err="1">
                <a:latin typeface="Calibri" pitchFamily="34" charset="0"/>
              </a:rPr>
              <a:t>ngModel</a:t>
            </a:r>
            <a:r>
              <a:rPr lang="ru-RU" sz="1800" dirty="0">
                <a:latin typeface="Calibri" pitchFamily="34" charset="0"/>
              </a:rPr>
              <a:t>, </a:t>
            </a:r>
            <a:r>
              <a:rPr lang="ru-RU" sz="1800" dirty="0" err="1">
                <a:latin typeface="Calibri" pitchFamily="34" charset="0"/>
              </a:rPr>
              <a:t>ngBind</a:t>
            </a:r>
            <a:r>
              <a:rPr lang="ru-RU" sz="1800" dirty="0">
                <a:latin typeface="Calibri" pitchFamily="34" charset="0"/>
              </a:rPr>
              <a:t>, </a:t>
            </a:r>
            <a:r>
              <a:rPr lang="ru-RU" sz="1800" dirty="0" err="1">
                <a:latin typeface="Calibri" pitchFamily="34" charset="0"/>
              </a:rPr>
              <a:t>ngRepeat</a:t>
            </a:r>
            <a:r>
              <a:rPr lang="ru-RU" sz="1800" dirty="0">
                <a:latin typeface="Calibri" pitchFamily="34" charset="0"/>
              </a:rPr>
              <a:t> и </a:t>
            </a:r>
            <a:r>
              <a:rPr lang="ru-RU" sz="1800" dirty="0" err="1">
                <a:latin typeface="Calibri" pitchFamily="34" charset="0"/>
              </a:rPr>
              <a:t>т.д</a:t>
            </a:r>
            <a:r>
              <a:rPr lang="en-US" sz="1800" dirty="0">
                <a:latin typeface="Calibri" pitchFamily="34" charset="0"/>
              </a:rPr>
              <a:t>.</a:t>
            </a:r>
            <a:endParaRPr lang="ru-RU" sz="1800" dirty="0">
              <a:latin typeface="Calibri" pitchFamily="34" charset="0"/>
            </a:endParaRPr>
          </a:p>
          <a:p>
            <a:endParaRPr lang="ru-RU" sz="1800" dirty="0">
              <a:latin typeface="Calibri" pitchFamily="34" charset="0"/>
            </a:endParaRPr>
          </a:p>
          <a:p>
            <a:r>
              <a:rPr lang="ru-RU" sz="1800" b="1" dirty="0">
                <a:latin typeface="Calibri" pitchFamily="34" charset="0"/>
              </a:rPr>
              <a:t>Компиляция в </a:t>
            </a:r>
            <a:r>
              <a:rPr lang="ru-RU" sz="1800" b="1" dirty="0" err="1">
                <a:latin typeface="Calibri" pitchFamily="34" charset="0"/>
              </a:rPr>
              <a:t>AngularJS</a:t>
            </a:r>
            <a:r>
              <a:rPr lang="ru-RU" sz="1800" i="1" dirty="0">
                <a:latin typeface="Calibri" pitchFamily="34" charset="0"/>
              </a:rPr>
              <a:t> </a:t>
            </a:r>
            <a:r>
              <a:rPr lang="ru-RU" sz="1800" dirty="0">
                <a:latin typeface="Calibri" pitchFamily="34" charset="0"/>
              </a:rPr>
              <a:t>–</a:t>
            </a:r>
            <a:r>
              <a:rPr lang="en-US" sz="1800" dirty="0">
                <a:latin typeface="Calibri" pitchFamily="34" charset="0"/>
              </a:rPr>
              <a:t> </a:t>
            </a:r>
            <a:r>
              <a:rPr lang="ru-RU" sz="1800" dirty="0">
                <a:solidFill>
                  <a:srgbClr val="444444"/>
                </a:solidFill>
                <a:latin typeface="Calibri" panose="020F0502020204030204" pitchFamily="34" charset="0"/>
              </a:rPr>
              <a:t>происходит обход элементов DOM и сбор всех директив</a:t>
            </a:r>
            <a:r>
              <a:rPr lang="ru-RU" sz="1800" dirty="0">
                <a:latin typeface="Calibri" pitchFamily="34" charset="0"/>
              </a:rPr>
              <a:t>.</a:t>
            </a:r>
            <a:endParaRPr lang="en-US" sz="1800" dirty="0">
              <a:latin typeface="Calibri" pitchFamily="34" charset="0"/>
            </a:endParaRPr>
          </a:p>
          <a:p>
            <a:endParaRPr lang="en-US" sz="1800" dirty="0">
              <a:latin typeface="Calibri" pitchFamily="34" charset="0"/>
            </a:endParaRPr>
          </a:p>
          <a:p>
            <a:r>
              <a:rPr lang="ru-RU" sz="1800" b="1" dirty="0">
                <a:latin typeface="Calibri" panose="020F0502020204030204" pitchFamily="34" charset="0"/>
              </a:rPr>
              <a:t>Связывание</a:t>
            </a:r>
            <a:r>
              <a:rPr lang="en-US" sz="1800" b="1" dirty="0">
                <a:latin typeface="Calibri" panose="020F0502020204030204" pitchFamily="34" charset="0"/>
              </a:rPr>
              <a:t> </a:t>
            </a:r>
            <a:r>
              <a:rPr lang="ru-RU" sz="1800" b="1" dirty="0">
                <a:latin typeface="Calibri" pitchFamily="34" charset="0"/>
              </a:rPr>
              <a:t>в </a:t>
            </a:r>
            <a:r>
              <a:rPr lang="ru-RU" sz="1800" b="1" dirty="0" err="1">
                <a:latin typeface="Calibri" pitchFamily="34" charset="0"/>
              </a:rPr>
              <a:t>AngularJS</a:t>
            </a:r>
            <a:r>
              <a:rPr lang="ru-RU" sz="1800" b="1" dirty="0">
                <a:latin typeface="Calibri" pitchFamily="34" charset="0"/>
              </a:rPr>
              <a:t> </a:t>
            </a:r>
            <a:r>
              <a:rPr lang="ru-RU" sz="1800" dirty="0">
                <a:latin typeface="Calibri" pitchFamily="34" charset="0"/>
              </a:rPr>
              <a:t>– распределение директив по объектам </a:t>
            </a:r>
            <a:r>
              <a:rPr lang="ru-RU" sz="1800" dirty="0" err="1">
                <a:latin typeface="Calibri" panose="020F0502020204030204" pitchFamily="34" charset="0"/>
              </a:rPr>
              <a:t>scope</a:t>
            </a:r>
            <a:r>
              <a:rPr lang="ru-RU" sz="1800" dirty="0">
                <a:latin typeface="Calibri" panose="020F0502020204030204" pitchFamily="34" charset="0"/>
              </a:rPr>
              <a:t> и выдача готового представления. </a:t>
            </a:r>
          </a:p>
          <a:p>
            <a:pPr>
              <a:buNone/>
            </a:pPr>
            <a:endParaRPr lang="uk-UA" sz="1800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>
                <a:latin typeface="Calibri" pitchFamily="34" charset="0"/>
              </a:rPr>
              <a:t>Создание пользовательской директивы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uk-UA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700808"/>
            <a:ext cx="8975132" cy="4033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Directive Definition Object</a:t>
            </a:r>
            <a:endParaRPr lang="uk-UA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276872"/>
            <a:ext cx="8635846" cy="2976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>
                <a:latin typeface="Calibri" pitchFamily="34" charset="0"/>
              </a:rPr>
              <a:t>Применение директив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uk-UA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556792"/>
            <a:ext cx="6667500" cy="416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itchFamily="34" charset="0"/>
              </a:rPr>
              <a:t>Scope </a:t>
            </a:r>
            <a:r>
              <a:rPr lang="uk-UA" dirty="0">
                <a:latin typeface="Calibri" pitchFamily="34" charset="0"/>
              </a:rPr>
              <a:t>директивы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5220072" y="1556792"/>
            <a:ext cx="3215680" cy="4176464"/>
          </a:xfrm>
        </p:spPr>
        <p:txBody>
          <a:bodyPr/>
          <a:lstStyle/>
          <a:p>
            <a:r>
              <a:rPr lang="ru-RU" sz="1800" dirty="0">
                <a:latin typeface="Calibri" pitchFamily="34" charset="0"/>
              </a:rPr>
              <a:t>Каждый раз применяя директиву создается ее экземпляр. </a:t>
            </a:r>
          </a:p>
          <a:p>
            <a:endParaRPr lang="ru-RU" sz="1800" dirty="0">
              <a:latin typeface="Calibri" pitchFamily="34" charset="0"/>
            </a:endParaRPr>
          </a:p>
          <a:p>
            <a:r>
              <a:rPr lang="ru-RU" sz="1800" dirty="0">
                <a:latin typeface="Calibri" pitchFamily="34" charset="0"/>
              </a:rPr>
              <a:t>Чтобы директивы обладали одинаковым поведением или имели доступ к одним и тем же данным необходимо разместить их в одном контроллере.</a:t>
            </a:r>
          </a:p>
          <a:p>
            <a:endParaRPr lang="uk-UA" sz="1800" dirty="0">
              <a:latin typeface="Calibri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340768"/>
            <a:ext cx="5143500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itchFamily="34" charset="0"/>
              </a:rPr>
              <a:t>Scope </a:t>
            </a:r>
            <a:r>
              <a:rPr lang="uk-UA" dirty="0">
                <a:latin typeface="Calibri" pitchFamily="34" charset="0"/>
              </a:rPr>
              <a:t>директивы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5796136" y="2276872"/>
            <a:ext cx="2808312" cy="3240360"/>
          </a:xfrm>
        </p:spPr>
        <p:txBody>
          <a:bodyPr/>
          <a:lstStyle/>
          <a:p>
            <a:r>
              <a:rPr lang="ru-RU" sz="2000" dirty="0">
                <a:latin typeface="Calibri" pitchFamily="34" charset="0"/>
              </a:rPr>
              <a:t>Для того чтобы каждая директива имела свой </a:t>
            </a:r>
            <a:r>
              <a:rPr lang="ru-RU" sz="2000" dirty="0" err="1">
                <a:latin typeface="Calibri" pitchFamily="34" charset="0"/>
              </a:rPr>
              <a:t>scope</a:t>
            </a:r>
            <a:r>
              <a:rPr lang="ru-RU" sz="2000" dirty="0">
                <a:latin typeface="Calibri" pitchFamily="34" charset="0"/>
              </a:rPr>
              <a:t> при создании директивы в </a:t>
            </a:r>
            <a:r>
              <a:rPr lang="ru-RU" sz="2000" dirty="0" err="1">
                <a:latin typeface="Calibri" pitchFamily="34" charset="0"/>
              </a:rPr>
              <a:t>Directive</a:t>
            </a:r>
            <a:r>
              <a:rPr lang="ru-RU" sz="2000" dirty="0">
                <a:latin typeface="Calibri" pitchFamily="34" charset="0"/>
              </a:rPr>
              <a:t> </a:t>
            </a:r>
            <a:r>
              <a:rPr lang="ru-RU" sz="2000" dirty="0" err="1">
                <a:latin typeface="Calibri" pitchFamily="34" charset="0"/>
              </a:rPr>
              <a:t>Definition</a:t>
            </a:r>
            <a:r>
              <a:rPr lang="ru-RU" sz="2000" dirty="0">
                <a:latin typeface="Calibri" pitchFamily="34" charset="0"/>
              </a:rPr>
              <a:t> </a:t>
            </a:r>
            <a:r>
              <a:rPr lang="ru-RU" sz="2000" dirty="0" err="1">
                <a:latin typeface="Calibri" pitchFamily="34" charset="0"/>
              </a:rPr>
              <a:t>object</a:t>
            </a:r>
            <a:r>
              <a:rPr lang="ru-RU" sz="2000" dirty="0">
                <a:latin typeface="Calibri" pitchFamily="34" charset="0"/>
              </a:rPr>
              <a:t> установите </a:t>
            </a:r>
            <a:r>
              <a:rPr lang="ru-RU" sz="2000" b="1" dirty="0" err="1">
                <a:latin typeface="Calibri" pitchFamily="34" charset="0"/>
              </a:rPr>
              <a:t>scope</a:t>
            </a:r>
            <a:r>
              <a:rPr lang="ru-RU" sz="2000" b="1" dirty="0">
                <a:latin typeface="Calibri" pitchFamily="34" charset="0"/>
              </a:rPr>
              <a:t>: </a:t>
            </a:r>
            <a:r>
              <a:rPr lang="ru-RU" sz="2000" b="1" dirty="0" err="1">
                <a:latin typeface="Calibri" pitchFamily="34" charset="0"/>
              </a:rPr>
              <a:t>true</a:t>
            </a:r>
            <a:endParaRPr lang="uk-UA" sz="2000" dirty="0">
              <a:latin typeface="Calibri" pitchFamily="34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412776"/>
            <a:ext cx="5257800" cy="475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1">
  <a:themeElements>
    <a:clrScheme name="Dinamicka">
      <a:dk1>
        <a:srgbClr val="2F2F2F"/>
      </a:dk1>
      <a:lt1>
        <a:srgbClr val="FFFFFF"/>
      </a:lt1>
      <a:dk2>
        <a:srgbClr val="FFFFFF"/>
      </a:dk2>
      <a:lt2>
        <a:srgbClr val="FFFFFF"/>
      </a:lt2>
      <a:accent1>
        <a:srgbClr val="6A57B7"/>
      </a:accent1>
      <a:accent2>
        <a:srgbClr val="9184CA"/>
      </a:accent2>
      <a:accent3>
        <a:srgbClr val="ABA1D7"/>
      </a:accent3>
      <a:accent4>
        <a:srgbClr val="B9B0DE"/>
      </a:accent4>
      <a:accent5>
        <a:srgbClr val="C8C1E5"/>
      </a:accent5>
      <a:accent6>
        <a:srgbClr val="D2CCEA"/>
      </a:accent6>
      <a:hlink>
        <a:srgbClr val="31859B"/>
      </a:hlink>
      <a:folHlink>
        <a:srgbClr val="FEB2FF"/>
      </a:folHlink>
    </a:clrScheme>
    <a:fontScheme name="Dinamicka">
      <a:majorFont>
        <a:latin typeface="Segoe UI Light"/>
        <a:ea typeface=""/>
        <a:cs typeface=""/>
      </a:majorFont>
      <a:minorFont>
        <a:latin typeface="PT Sans Caption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Тема1</Template>
  <TotalTime>18</TotalTime>
  <Words>135</Words>
  <Application>Microsoft Office PowerPoint</Application>
  <PresentationFormat>On-screen Show (4:3)</PresentationFormat>
  <Paragraphs>21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Calibri</vt:lpstr>
      <vt:lpstr>Calibri Light</vt:lpstr>
      <vt:lpstr>PT Sans Caption</vt:lpstr>
      <vt:lpstr>Roboto Light</vt:lpstr>
      <vt:lpstr>Roboto Thin</vt:lpstr>
      <vt:lpstr>Segoe UI Light</vt:lpstr>
      <vt:lpstr>Тема1</vt:lpstr>
      <vt:lpstr>Angular JS</vt:lpstr>
      <vt:lpstr>Директива</vt:lpstr>
      <vt:lpstr>Создание пользовательской директивы</vt:lpstr>
      <vt:lpstr>Directive Definition Object</vt:lpstr>
      <vt:lpstr>Применение директив</vt:lpstr>
      <vt:lpstr>Scope директивы</vt:lpstr>
      <vt:lpstr>Scope директивы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JS</dc:title>
  <dc:creator>Boss</dc:creator>
  <cp:lastModifiedBy>Oleksandr Petryk</cp:lastModifiedBy>
  <cp:revision>5</cp:revision>
  <dcterms:created xsi:type="dcterms:W3CDTF">2016-06-27T11:12:48Z</dcterms:created>
  <dcterms:modified xsi:type="dcterms:W3CDTF">2016-08-24T21:10:56Z</dcterms:modified>
</cp:coreProperties>
</file>