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5971-768E-4159-A95D-0A5E45D27E50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4114-963E-4216-B18C-1A4BD5C9A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54114-963E-4216-B18C-1A4BD5C9A9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96510"/>
            <a:ext cx="6583680" cy="769441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 JavaScript</a:t>
            </a:r>
            <a:endParaRPr lang="en-US" dirty="0">
              <a:solidFill>
                <a:schemeClr val="bg1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Различные </a:t>
            </a:r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возможности </a:t>
            </a: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Типизация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данных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268760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smtClean="0">
                <a:latin typeface="Calibri" pitchFamily="34" charset="0"/>
              </a:rPr>
              <a:t>Оператор </a:t>
            </a:r>
            <a:r>
              <a:rPr lang="en-US" b="1" dirty="0" err="1" smtClean="0">
                <a:latin typeface="Calibri" pitchFamily="34" charset="0"/>
              </a:rPr>
              <a:t>typeof</a:t>
            </a:r>
            <a:r>
              <a:rPr lang="en-US" dirty="0" smtClean="0">
                <a:latin typeface="Calibri" pitchFamily="34" charset="0"/>
              </a:rPr>
              <a:t> (</a:t>
            </a:r>
            <a:r>
              <a:rPr lang="ru-RU" dirty="0" smtClean="0">
                <a:latin typeface="Calibri" pitchFamily="34" charset="0"/>
              </a:rPr>
              <a:t>подходит для работы со значениями примитивных типов</a:t>
            </a:r>
            <a:r>
              <a:rPr lang="en-US" dirty="0" smtClean="0">
                <a:latin typeface="Calibri" pitchFamily="34" charset="0"/>
              </a:rPr>
              <a:t>);  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Специальное свойство [[</a:t>
            </a:r>
            <a:r>
              <a:rPr lang="ru-RU" b="1" dirty="0" err="1" smtClean="0">
                <a:latin typeface="Calibri" pitchFamily="34" charset="0"/>
              </a:rPr>
              <a:t>Class</a:t>
            </a:r>
            <a:r>
              <a:rPr lang="ru-RU" b="1" dirty="0" smtClean="0">
                <a:latin typeface="Calibri" pitchFamily="34" charset="0"/>
              </a:rPr>
              <a:t>]]</a:t>
            </a:r>
            <a:r>
              <a:rPr lang="en-US" dirty="0" smtClean="0">
                <a:latin typeface="Calibri" pitchFamily="34" charset="0"/>
              </a:rPr>
              <a:t>; </a:t>
            </a:r>
            <a:endParaRPr lang="ru-RU" b="1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smtClean="0">
                <a:latin typeface="Calibri" pitchFamily="34" charset="0"/>
              </a:rPr>
              <a:t>Оператор </a:t>
            </a:r>
            <a:r>
              <a:rPr lang="ru-RU" b="1" dirty="0" err="1" smtClean="0">
                <a:latin typeface="Calibri" pitchFamily="34" charset="0"/>
              </a:rPr>
              <a:t>instanceof</a:t>
            </a:r>
            <a:r>
              <a:rPr lang="ru-RU" b="1" dirty="0" smtClean="0">
                <a:latin typeface="Calibri" pitchFamily="34" charset="0"/>
              </a:rPr>
              <a:t> </a:t>
            </a: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«Утиная типизация»</a:t>
            </a:r>
            <a:r>
              <a:rPr lang="en-US" dirty="0" smtClean="0">
                <a:latin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</a:rPr>
              <a:t>Её смысл – в проверке  наличия необходимых методов и свойств. 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597666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toString</a:t>
            </a:r>
            <a:r>
              <a:rPr lang="en-US" dirty="0" smtClean="0">
                <a:latin typeface="Calibri" pitchFamily="34" charset="0"/>
              </a:rPr>
              <a:t> = {}.</a:t>
            </a:r>
            <a:r>
              <a:rPr lang="en-US" dirty="0" err="1" smtClean="0">
                <a:latin typeface="Calibri" pitchFamily="34" charset="0"/>
              </a:rPr>
              <a:t>toString</a:t>
            </a:r>
            <a:r>
              <a:rPr lang="en-US" dirty="0" smtClean="0">
                <a:latin typeface="Calibri" pitchFamily="34" charset="0"/>
              </a:rPr>
              <a:t>;  </a:t>
            </a:r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arr</a:t>
            </a:r>
            <a:r>
              <a:rPr lang="en-US" dirty="0" smtClean="0">
                <a:latin typeface="Calibri" pitchFamily="34" charset="0"/>
              </a:rPr>
              <a:t> = [1, 2]; alert( </a:t>
            </a:r>
            <a:r>
              <a:rPr lang="en-US" dirty="0" err="1" smtClean="0">
                <a:latin typeface="Calibri" pitchFamily="34" charset="0"/>
              </a:rPr>
              <a:t>toString.call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arr</a:t>
            </a:r>
            <a:r>
              <a:rPr lang="en-US" dirty="0" smtClean="0">
                <a:latin typeface="Calibri" pitchFamily="34" charset="0"/>
              </a:rPr>
              <a:t>) ); // [object Array]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005064"/>
            <a:ext cx="403244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</a:t>
            </a:r>
            <a:r>
              <a:rPr lang="en-US" dirty="0" smtClean="0">
                <a:latin typeface="Calibri" pitchFamily="34" charset="0"/>
              </a:rPr>
              <a:t> User() {}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user = new User(); </a:t>
            </a:r>
          </a:p>
          <a:p>
            <a:r>
              <a:rPr lang="en-US" dirty="0" smtClean="0">
                <a:latin typeface="Calibri" pitchFamily="34" charset="0"/>
              </a:rPr>
              <a:t>alert( user </a:t>
            </a:r>
            <a:r>
              <a:rPr lang="en-US" dirty="0" err="1" smtClean="0">
                <a:latin typeface="Calibri" pitchFamily="34" charset="0"/>
              </a:rPr>
              <a:t>instanceof</a:t>
            </a:r>
            <a:r>
              <a:rPr lang="en-US" dirty="0" smtClean="0">
                <a:latin typeface="Calibri" pitchFamily="34" charset="0"/>
              </a:rPr>
              <a:t> User ); // true</a:t>
            </a: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45343"/>
          </a:xfrm>
        </p:spPr>
        <p:txBody>
          <a:bodyPr/>
          <a:lstStyle/>
          <a:p>
            <a:r>
              <a:rPr lang="en-US" sz="3600" dirty="0" err="1" smtClean="0">
                <a:latin typeface="Calibri" pitchFamily="34" charset="0"/>
              </a:rPr>
              <a:t>JSON</a:t>
            </a:r>
            <a:r>
              <a:rPr lang="en-US" sz="3600" b="1" dirty="0" smtClean="0">
                <a:latin typeface="Calibri" pitchFamily="34" charset="0"/>
              </a:rPr>
              <a:t>  </a:t>
            </a:r>
            <a:endParaRPr lang="en-US" sz="3600" b="1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4149080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itchFamily="34" charset="0"/>
              </a:rPr>
              <a:t>Основные методы для работы с </a:t>
            </a:r>
            <a:r>
              <a:rPr lang="ru-RU" dirty="0" err="1" smtClean="0">
                <a:latin typeface="Calibri" pitchFamily="34" charset="0"/>
              </a:rPr>
              <a:t>JSON</a:t>
            </a:r>
            <a:r>
              <a:rPr lang="ru-RU" dirty="0" smtClean="0">
                <a:latin typeface="Calibri" pitchFamily="34" charset="0"/>
              </a:rPr>
              <a:t> в </a:t>
            </a:r>
            <a:r>
              <a:rPr lang="ru-RU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 – это: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 algn="just"/>
            <a:endParaRPr lang="ru-RU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b="1" dirty="0" err="1" smtClean="0">
                <a:latin typeface="Calibri" pitchFamily="34" charset="0"/>
              </a:rPr>
              <a:t>JSON.parse</a:t>
            </a:r>
            <a:r>
              <a:rPr lang="ru-RU" b="1" dirty="0" smtClean="0">
                <a:latin typeface="Calibri" pitchFamily="34" charset="0"/>
              </a:rPr>
              <a:t> 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b="1" dirty="0" err="1" smtClean="0">
                <a:latin typeface="Calibri" pitchFamily="34" charset="0"/>
              </a:rPr>
              <a:t>JSON.stringify</a:t>
            </a:r>
            <a:endParaRPr lang="ru-RU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1340768"/>
            <a:ext cx="3312368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Пример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user = '{ "name": "</a:t>
            </a:r>
            <a:r>
              <a:rPr lang="uk-UA" dirty="0" smtClean="0">
                <a:latin typeface="Calibri" pitchFamily="34" charset="0"/>
              </a:rPr>
              <a:t>Вася", </a:t>
            </a:r>
            <a:endParaRPr lang="en-US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"</a:t>
            </a:r>
            <a:r>
              <a:rPr lang="en-US" dirty="0" smtClean="0">
                <a:latin typeface="Calibri" pitchFamily="34" charset="0"/>
              </a:rPr>
              <a:t>age": 35, </a:t>
            </a:r>
          </a:p>
          <a:p>
            <a:r>
              <a:rPr lang="en-US" dirty="0" smtClean="0">
                <a:latin typeface="Calibri" pitchFamily="34" charset="0"/>
              </a:rPr>
              <a:t>"</a:t>
            </a:r>
            <a:r>
              <a:rPr lang="en-US" dirty="0" err="1" smtClean="0">
                <a:latin typeface="Calibri" pitchFamily="34" charset="0"/>
              </a:rPr>
              <a:t>isAdmin</a:t>
            </a:r>
            <a:r>
              <a:rPr lang="en-US" dirty="0" smtClean="0">
                <a:latin typeface="Calibri" pitchFamily="34" charset="0"/>
              </a:rPr>
              <a:t>":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false</a:t>
            </a:r>
            <a:r>
              <a:rPr lang="en-US" dirty="0" smtClean="0">
                <a:latin typeface="Calibri" pitchFamily="34" charset="0"/>
              </a:rPr>
              <a:t>, </a:t>
            </a:r>
          </a:p>
          <a:p>
            <a:r>
              <a:rPr lang="en-US" dirty="0" smtClean="0">
                <a:latin typeface="Calibri" pitchFamily="34" charset="0"/>
              </a:rPr>
              <a:t>"friends": [0,1,2,3] }';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Calibri" pitchFamily="34" charset="0"/>
              </a:rPr>
              <a:t>JSON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</a:rPr>
              <a:t>JavaScript Object Notation </a:t>
            </a:r>
            <a:r>
              <a:rPr lang="ru-RU" dirty="0" smtClean="0"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ru-RU" dirty="0" smtClean="0">
                <a:latin typeface="Calibri" pitchFamily="34" charset="0"/>
              </a:rPr>
              <a:t>формат данных, который используется для представления объектов в виде строки.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924944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Данные в формате </a:t>
            </a:r>
            <a:r>
              <a:rPr lang="ru-RU" dirty="0" err="1" smtClean="0">
                <a:latin typeface="Calibri" pitchFamily="34" charset="0"/>
              </a:rPr>
              <a:t>JSO</a:t>
            </a:r>
            <a:r>
              <a:rPr lang="en-US" dirty="0" smtClean="0">
                <a:latin typeface="Calibri" pitchFamily="34" charset="0"/>
              </a:rPr>
              <a:t>N: </a:t>
            </a:r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JavaScript-объекты { ... } 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Массивы [ ... ] или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Значения одного из типов: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Calibri" pitchFamily="34" charset="0"/>
              </a:rPr>
              <a:t>строки в двойных кавычках,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Calibri" pitchFamily="34" charset="0"/>
              </a:rPr>
              <a:t>число,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latin typeface="Calibri" pitchFamily="34" charset="0"/>
              </a:rPr>
              <a:t>логическое значение </a:t>
            </a:r>
            <a:r>
              <a:rPr lang="ru-RU" dirty="0" err="1" smtClean="0">
                <a:latin typeface="Calibri" pitchFamily="34" charset="0"/>
              </a:rPr>
              <a:t>true</a:t>
            </a:r>
            <a:r>
              <a:rPr lang="ru-RU" dirty="0" smtClean="0">
                <a:latin typeface="Calibri" pitchFamily="34" charset="0"/>
              </a:rPr>
              <a:t>/</a:t>
            </a:r>
            <a:r>
              <a:rPr lang="ru-RU" dirty="0" err="1" smtClean="0">
                <a:latin typeface="Calibri" pitchFamily="34" charset="0"/>
              </a:rPr>
              <a:t>false</a:t>
            </a:r>
            <a:r>
              <a:rPr lang="ru-RU" dirty="0" smtClean="0">
                <a:latin typeface="Calibri" pitchFamily="34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</a:rPr>
              <a:t>n</a:t>
            </a:r>
            <a:r>
              <a:rPr lang="ru-RU" dirty="0" err="1" smtClean="0">
                <a:latin typeface="Calibri" pitchFamily="34" charset="0"/>
              </a:rPr>
              <a:t>ull</a:t>
            </a:r>
            <a:r>
              <a:rPr lang="ru-RU" dirty="0" smtClean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3"/>
          </a:xfrm>
        </p:spPr>
        <p:txBody>
          <a:bodyPr/>
          <a:lstStyle/>
          <a:p>
            <a:r>
              <a:rPr lang="en-US" sz="2800" dirty="0" err="1" smtClean="0">
                <a:latin typeface="Calibri" pitchFamily="34" charset="0"/>
              </a:rPr>
              <a:t>setTimeout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</a:rPr>
              <a:t>и </a:t>
            </a:r>
            <a:r>
              <a:rPr lang="en-US" sz="2800" dirty="0" err="1" smtClean="0">
                <a:latin typeface="Calibri" pitchFamily="34" charset="0"/>
              </a:rPr>
              <a:t>setInterval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410445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alibri" pitchFamily="34" charset="0"/>
              </a:rPr>
              <a:t>setTimeout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()</a:t>
            </a:r>
            <a:endParaRPr lang="ru-RU" b="1" dirty="0" smtClean="0">
              <a:latin typeface="Calibri" pitchFamily="34" charset="0"/>
            </a:endParaRPr>
          </a:p>
          <a:p>
            <a:endParaRPr lang="ru-RU" b="1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Синтаксис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timerId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err="1" smtClean="0">
                <a:latin typeface="Calibri" pitchFamily="34" charset="0"/>
              </a:rPr>
              <a:t>setTimeout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func</a:t>
            </a:r>
            <a:r>
              <a:rPr lang="en-US" dirty="0" smtClean="0">
                <a:latin typeface="Calibri" pitchFamily="34" charset="0"/>
              </a:rPr>
              <a:t> / code, delay[, </a:t>
            </a:r>
            <a:r>
              <a:rPr lang="en-US" dirty="0" err="1" smtClean="0">
                <a:latin typeface="Calibri" pitchFamily="34" charset="0"/>
              </a:rPr>
              <a:t>arg1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arg2</a:t>
            </a:r>
            <a:r>
              <a:rPr lang="en-US" dirty="0" smtClean="0">
                <a:latin typeface="Calibri" pitchFamily="34" charset="0"/>
              </a:rPr>
              <a:t>...])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4149080"/>
            <a:ext cx="806489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F</a:t>
            </a:r>
            <a:r>
              <a:rPr lang="ru-RU" dirty="0" err="1" smtClean="0">
                <a:latin typeface="Calibri" pitchFamily="34" charset="0"/>
              </a:rPr>
              <a:t>unc</a:t>
            </a:r>
            <a:r>
              <a:rPr lang="ru-RU" dirty="0" smtClean="0">
                <a:latin typeface="Calibri" pitchFamily="34" charset="0"/>
              </a:rPr>
              <a:t>/</a:t>
            </a:r>
            <a:r>
              <a:rPr lang="ru-RU" dirty="0" err="1" smtClean="0">
                <a:latin typeface="Calibri" pitchFamily="34" charset="0"/>
              </a:rPr>
              <a:t>code</a:t>
            </a:r>
            <a:r>
              <a:rPr lang="en-US" dirty="0" smtClean="0">
                <a:latin typeface="Calibri" pitchFamily="34" charset="0"/>
              </a:rPr>
              <a:t> - </a:t>
            </a:r>
            <a:r>
              <a:rPr lang="ru-RU" dirty="0" smtClean="0">
                <a:latin typeface="Calibri" pitchFamily="34" charset="0"/>
              </a:rPr>
              <a:t>Функция или строка кода для исполнения. </a:t>
            </a: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D</a:t>
            </a:r>
            <a:r>
              <a:rPr lang="ru-RU" dirty="0" err="1" smtClean="0">
                <a:latin typeface="Calibri" pitchFamily="34" charset="0"/>
              </a:rPr>
              <a:t>elay</a:t>
            </a:r>
            <a:r>
              <a:rPr lang="en-US" dirty="0" smtClean="0">
                <a:latin typeface="Calibri" pitchFamily="34" charset="0"/>
              </a:rPr>
              <a:t>/Interval - </a:t>
            </a:r>
            <a:r>
              <a:rPr lang="ru-RU" dirty="0" smtClean="0">
                <a:latin typeface="Calibri" pitchFamily="34" charset="0"/>
              </a:rPr>
              <a:t>Задержка в </a:t>
            </a:r>
            <a:r>
              <a:rPr lang="ru-RU" dirty="0" err="1" smtClean="0">
                <a:latin typeface="Calibri" pitchFamily="34" charset="0"/>
              </a:rPr>
              <a:t>милисекундах</a:t>
            </a:r>
            <a:r>
              <a:rPr lang="ru-RU" dirty="0" smtClean="0">
                <a:latin typeface="Calibri" pitchFamily="34" charset="0"/>
              </a:rPr>
              <a:t>, 1000 </a:t>
            </a:r>
            <a:r>
              <a:rPr lang="ru-RU" dirty="0" err="1" smtClean="0">
                <a:latin typeface="Calibri" pitchFamily="34" charset="0"/>
              </a:rPr>
              <a:t>милисекунд</a:t>
            </a:r>
            <a:r>
              <a:rPr lang="ru-RU" dirty="0" smtClean="0">
                <a:latin typeface="Calibri" pitchFamily="34" charset="0"/>
              </a:rPr>
              <a:t> равны 1 секунде.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err="1" smtClean="0">
                <a:latin typeface="Calibri" pitchFamily="34" charset="0"/>
              </a:rPr>
              <a:t>arg1</a:t>
            </a:r>
            <a:r>
              <a:rPr lang="ru-RU" dirty="0" smtClean="0">
                <a:latin typeface="Calibri" pitchFamily="34" charset="0"/>
              </a:rPr>
              <a:t>, </a:t>
            </a:r>
            <a:r>
              <a:rPr lang="ru-RU" dirty="0" err="1" smtClean="0">
                <a:latin typeface="Calibri" pitchFamily="34" charset="0"/>
              </a:rPr>
              <a:t>arg2</a:t>
            </a:r>
            <a:r>
              <a:rPr lang="ru-RU" dirty="0" smtClean="0">
                <a:latin typeface="Calibri" pitchFamily="34" charset="0"/>
              </a:rPr>
              <a:t>…</a:t>
            </a:r>
            <a:r>
              <a:rPr lang="en-US" dirty="0" smtClean="0">
                <a:latin typeface="Calibri" pitchFamily="34" charset="0"/>
              </a:rPr>
              <a:t> - </a:t>
            </a:r>
            <a:r>
              <a:rPr lang="ru-RU" dirty="0" smtClean="0">
                <a:latin typeface="Calibri" pitchFamily="34" charset="0"/>
              </a:rPr>
              <a:t>Аргументы, которые нужно передать функции.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628800"/>
            <a:ext cx="36004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alibri" pitchFamily="34" charset="0"/>
              </a:rPr>
              <a:t>setInterval</a:t>
            </a:r>
            <a:r>
              <a:rPr lang="en-US" b="1" dirty="0" smtClean="0">
                <a:latin typeface="Calibri" pitchFamily="34" charset="0"/>
              </a:rPr>
              <a:t>() </a:t>
            </a:r>
          </a:p>
          <a:p>
            <a:endParaRPr lang="en-US" b="1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Синтаксис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timerId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err="1" smtClean="0">
                <a:latin typeface="Calibri" pitchFamily="34" charset="0"/>
              </a:rPr>
              <a:t>setInterval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func</a:t>
            </a:r>
            <a:r>
              <a:rPr lang="en-US" dirty="0" smtClean="0">
                <a:latin typeface="Calibri" pitchFamily="34" charset="0"/>
              </a:rPr>
              <a:t> / code, interval[, </a:t>
            </a:r>
            <a:r>
              <a:rPr lang="en-US" dirty="0" err="1" smtClean="0">
                <a:latin typeface="Calibri" pitchFamily="34" charset="0"/>
              </a:rPr>
              <a:t>arg1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arg2</a:t>
            </a:r>
            <a:r>
              <a:rPr lang="en-US" dirty="0" smtClean="0">
                <a:latin typeface="Calibri" pitchFamily="34" charset="0"/>
              </a:rPr>
              <a:t>...])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08112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Запуск кода из строки. </a:t>
            </a:r>
            <a:r>
              <a:rPr lang="en-US" sz="2800" dirty="0" err="1" smtClean="0">
                <a:latin typeface="Calibri" pitchFamily="34" charset="0"/>
              </a:rPr>
              <a:t>Eval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280831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Пример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a = 1; 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</a:t>
            </a:r>
            <a:r>
              <a:rPr lang="en-US" dirty="0" smtClean="0">
                <a:latin typeface="Calibri" pitchFamily="34" charset="0"/>
              </a:rPr>
              <a:t>()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{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a = 2;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eval</a:t>
            </a:r>
            <a:r>
              <a:rPr lang="en-US" dirty="0" smtClean="0">
                <a:latin typeface="Calibri" pitchFamily="34" charset="0"/>
              </a:rPr>
              <a:t>(' alert(a) ');  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})()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41277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Функция </a:t>
            </a:r>
            <a:r>
              <a:rPr lang="ru-RU" b="1" dirty="0" err="1" smtClean="0">
                <a:latin typeface="Calibri" pitchFamily="34" charset="0"/>
              </a:rPr>
              <a:t>eval</a:t>
            </a:r>
            <a:r>
              <a:rPr lang="ru-RU" b="1" dirty="0" smtClean="0">
                <a:latin typeface="Calibri" pitchFamily="34" charset="0"/>
              </a:rPr>
              <a:t>(</a:t>
            </a:r>
            <a:r>
              <a:rPr lang="ru-RU" b="1" dirty="0" err="1" smtClean="0">
                <a:latin typeface="Calibri" pitchFamily="34" charset="0"/>
              </a:rPr>
              <a:t>code</a:t>
            </a:r>
            <a:r>
              <a:rPr lang="ru-RU" b="1" dirty="0" smtClean="0">
                <a:latin typeface="Calibri" pitchFamily="34" charset="0"/>
              </a:rPr>
              <a:t>) </a:t>
            </a:r>
            <a:r>
              <a:rPr lang="ru-RU" dirty="0" smtClean="0">
                <a:latin typeface="Calibri" pitchFamily="34" charset="0"/>
              </a:rPr>
              <a:t>позволяет выполнить код, переданный ей в виде строки.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Этот код будет выполнен в </a:t>
            </a:r>
            <a:r>
              <a:rPr lang="ru-RU" i="1" dirty="0" smtClean="0">
                <a:latin typeface="Calibri" pitchFamily="34" charset="0"/>
              </a:rPr>
              <a:t>текущей области видимости</a:t>
            </a:r>
            <a:r>
              <a:rPr lang="ru-RU" dirty="0" smtClean="0">
                <a:latin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07707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Альтернатива методу </a:t>
            </a:r>
            <a:r>
              <a:rPr lang="en-US" dirty="0" err="1" smtClean="0">
                <a:latin typeface="Calibri" pitchFamily="34" charset="0"/>
              </a:rPr>
              <a:t>eval</a:t>
            </a:r>
            <a:r>
              <a:rPr lang="en-US" dirty="0" smtClean="0">
                <a:latin typeface="Calibri" pitchFamily="34" charset="0"/>
              </a:rPr>
              <a:t> – </a:t>
            </a:r>
            <a:r>
              <a:rPr lang="ru-RU" dirty="0" smtClean="0">
                <a:latin typeface="Calibri" pitchFamily="34" charset="0"/>
              </a:rPr>
              <a:t>конструктор </a:t>
            </a:r>
            <a:r>
              <a:rPr lang="en-US" b="1" dirty="0" smtClean="0">
                <a:latin typeface="Calibri" pitchFamily="34" charset="0"/>
              </a:rPr>
              <a:t>new Function.</a:t>
            </a:r>
            <a:r>
              <a:rPr lang="ru-RU" b="1" dirty="0" smtClean="0">
                <a:latin typeface="Calibri" pitchFamily="34" charset="0"/>
              </a:rPr>
              <a:t> </a:t>
            </a:r>
          </a:p>
          <a:p>
            <a:endParaRPr lang="ru-RU" b="1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a = 2, b = 3;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new</a:t>
            </a:r>
            <a:r>
              <a:rPr lang="en-US" dirty="0" smtClean="0">
                <a:latin typeface="Calibri" pitchFamily="34" charset="0"/>
              </a:rPr>
              <a:t> Function('a, b', '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return</a:t>
            </a:r>
            <a:r>
              <a:rPr lang="en-US" dirty="0" smtClean="0">
                <a:latin typeface="Calibri" pitchFamily="34" charset="0"/>
              </a:rPr>
              <a:t> a * b;'); </a:t>
            </a:r>
          </a:p>
          <a:p>
            <a:r>
              <a:rPr lang="en-US" dirty="0" smtClean="0">
                <a:latin typeface="Calibri" pitchFamily="34" charset="0"/>
              </a:rPr>
              <a:t>alert(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(a, b) ); // 6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936104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try … catch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38164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Пример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data = "Has Error";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try</a:t>
            </a:r>
            <a:r>
              <a:rPr lang="en-US" dirty="0" smtClean="0">
                <a:latin typeface="Calibri" pitchFamily="34" charset="0"/>
              </a:rPr>
              <a:t> {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user = </a:t>
            </a:r>
            <a:r>
              <a:rPr lang="en-US" dirty="0" err="1" smtClean="0">
                <a:latin typeface="Calibri" pitchFamily="34" charset="0"/>
              </a:rPr>
              <a:t>JSON.parse</a:t>
            </a:r>
            <a:r>
              <a:rPr lang="en-US" dirty="0" smtClean="0">
                <a:latin typeface="Calibri" pitchFamily="34" charset="0"/>
              </a:rPr>
              <a:t>(data); alert( </a:t>
            </a:r>
            <a:r>
              <a:rPr lang="en-US" dirty="0" err="1" smtClean="0">
                <a:latin typeface="Calibri" pitchFamily="34" charset="0"/>
              </a:rPr>
              <a:t>user.name</a:t>
            </a:r>
            <a:r>
              <a:rPr lang="en-US" dirty="0" smtClean="0">
                <a:latin typeface="Calibri" pitchFamily="34" charset="0"/>
              </a:rPr>
              <a:t> ); </a:t>
            </a:r>
            <a:r>
              <a:rPr lang="uk-UA" dirty="0" smtClean="0">
                <a:latin typeface="Calibri" pitchFamily="34" charset="0"/>
              </a:rPr>
              <a:t>}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uk-UA" dirty="0" smtClean="0">
                <a:latin typeface="Calibri" pitchFamily="34" charset="0"/>
              </a:rPr>
              <a:t> </a:t>
            </a: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catch (e) {</a:t>
            </a:r>
          </a:p>
          <a:p>
            <a:pPr algn="just"/>
            <a:r>
              <a:rPr lang="en-US" dirty="0" smtClean="0">
                <a:latin typeface="Calibri" pitchFamily="34" charset="0"/>
              </a:rPr>
              <a:t>alert( "</a:t>
            </a:r>
            <a:r>
              <a:rPr lang="uk-UA" dirty="0" err="1" smtClean="0">
                <a:latin typeface="Calibri" pitchFamily="34" charset="0"/>
              </a:rPr>
              <a:t>Извините</a:t>
            </a:r>
            <a:r>
              <a:rPr lang="uk-UA" dirty="0" smtClean="0">
                <a:latin typeface="Calibri" pitchFamily="34" charset="0"/>
              </a:rPr>
              <a:t>, в </a:t>
            </a:r>
            <a:r>
              <a:rPr lang="uk-UA" dirty="0" err="1" smtClean="0">
                <a:latin typeface="Calibri" pitchFamily="34" charset="0"/>
              </a:rPr>
              <a:t>данных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ошибка</a:t>
            </a:r>
            <a:r>
              <a:rPr lang="uk-UA" dirty="0" smtClean="0">
                <a:latin typeface="Calibri" pitchFamily="34" charset="0"/>
              </a:rPr>
              <a:t>, </a:t>
            </a:r>
            <a:r>
              <a:rPr lang="uk-UA" dirty="0" err="1" smtClean="0">
                <a:latin typeface="Calibri" pitchFamily="34" charset="0"/>
              </a:rPr>
              <a:t>мы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попробуем</a:t>
            </a:r>
            <a:r>
              <a:rPr lang="uk-UA" dirty="0" smtClean="0">
                <a:latin typeface="Calibri" pitchFamily="34" charset="0"/>
              </a:rPr>
              <a:t> получить </a:t>
            </a:r>
            <a:r>
              <a:rPr lang="uk-UA" dirty="0" err="1" smtClean="0">
                <a:latin typeface="Calibri" pitchFamily="34" charset="0"/>
              </a:rPr>
              <a:t>их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ещё</a:t>
            </a:r>
            <a:r>
              <a:rPr lang="uk-UA" dirty="0" smtClean="0">
                <a:latin typeface="Calibri" pitchFamily="34" charset="0"/>
              </a:rPr>
              <a:t> раз" );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alert( </a:t>
            </a:r>
            <a:r>
              <a:rPr lang="en-US" dirty="0" err="1" smtClean="0">
                <a:latin typeface="Calibri" pitchFamily="34" charset="0"/>
              </a:rPr>
              <a:t>e.name</a:t>
            </a:r>
            <a:r>
              <a:rPr lang="en-US" dirty="0" smtClean="0">
                <a:latin typeface="Calibri" pitchFamily="34" charset="0"/>
              </a:rPr>
              <a:t> ); </a:t>
            </a:r>
          </a:p>
          <a:p>
            <a:r>
              <a:rPr lang="en-US" dirty="0" smtClean="0">
                <a:latin typeface="Calibri" pitchFamily="34" charset="0"/>
              </a:rPr>
              <a:t>alert( </a:t>
            </a:r>
            <a:r>
              <a:rPr lang="en-US" dirty="0" err="1" smtClean="0">
                <a:latin typeface="Calibri" pitchFamily="34" charset="0"/>
              </a:rPr>
              <a:t>e.message</a:t>
            </a:r>
            <a:r>
              <a:rPr lang="en-US" dirty="0" smtClean="0">
                <a:latin typeface="Calibri" pitchFamily="34" charset="0"/>
              </a:rPr>
              <a:t> ); }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Конструкция </a:t>
            </a:r>
            <a:r>
              <a:rPr lang="ru-RU" b="1" dirty="0" err="1" smtClean="0">
                <a:latin typeface="Calibri" pitchFamily="34" charset="0"/>
              </a:rPr>
              <a:t>try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ru-RU" b="1" dirty="0" smtClean="0">
                <a:latin typeface="Calibri" pitchFamily="34" charset="0"/>
              </a:rPr>
              <a:t>…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</a:rPr>
              <a:t>catch</a:t>
            </a:r>
            <a:r>
              <a:rPr lang="ru-RU" dirty="0" smtClean="0">
                <a:latin typeface="Calibri" pitchFamily="34" charset="0"/>
              </a:rPr>
              <a:t> состоит из двух основных блоков: </a:t>
            </a:r>
            <a:r>
              <a:rPr lang="ru-RU" b="1" dirty="0" err="1" smtClean="0">
                <a:latin typeface="Calibri" pitchFamily="34" charset="0"/>
              </a:rPr>
              <a:t>try</a:t>
            </a:r>
            <a:r>
              <a:rPr lang="ru-RU" dirty="0" smtClean="0">
                <a:latin typeface="Calibri" pitchFamily="34" charset="0"/>
              </a:rPr>
              <a:t>, и затем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</a:rPr>
              <a:t>catch</a:t>
            </a:r>
            <a:r>
              <a:rPr lang="ru-RU" dirty="0" smtClean="0">
                <a:latin typeface="Calibri" pitchFamily="34" charset="0"/>
              </a:rPr>
              <a:t>: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1988840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Алгоритм работы </a:t>
            </a:r>
            <a:r>
              <a:rPr lang="en-US" dirty="0" smtClean="0">
                <a:latin typeface="Calibri" pitchFamily="34" charset="0"/>
              </a:rPr>
              <a:t>try … catch: </a:t>
            </a:r>
          </a:p>
          <a:p>
            <a:pPr algn="just"/>
            <a:endParaRPr lang="ru-RU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smtClean="0">
                <a:latin typeface="Calibri" pitchFamily="34" charset="0"/>
              </a:rPr>
              <a:t>Выполняется код внутри блока </a:t>
            </a:r>
            <a:r>
              <a:rPr lang="ru-RU" dirty="0" err="1" smtClean="0">
                <a:latin typeface="Calibri" pitchFamily="34" charset="0"/>
              </a:rPr>
              <a:t>try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smtClean="0">
                <a:latin typeface="Calibri" pitchFamily="34" charset="0"/>
              </a:rPr>
              <a:t>Если в нём ошибок нет, то блок </a:t>
            </a:r>
            <a:r>
              <a:rPr lang="ru-RU" dirty="0" err="1" smtClean="0">
                <a:latin typeface="Calibri" pitchFamily="34" charset="0"/>
              </a:rPr>
              <a:t>catch</a:t>
            </a:r>
            <a:r>
              <a:rPr lang="ru-RU" dirty="0" smtClean="0">
                <a:latin typeface="Calibri" pitchFamily="34" charset="0"/>
              </a:rPr>
              <a:t>(</a:t>
            </a:r>
            <a:r>
              <a:rPr lang="ru-RU" dirty="0" err="1" smtClean="0">
                <a:latin typeface="Calibri" pitchFamily="34" charset="0"/>
              </a:rPr>
              <a:t>err</a:t>
            </a:r>
            <a:r>
              <a:rPr lang="ru-RU" dirty="0" smtClean="0">
                <a:latin typeface="Calibri" pitchFamily="34" charset="0"/>
              </a:rPr>
              <a:t>) игнорируется, то есть выполнение доходит до конца </a:t>
            </a:r>
            <a:r>
              <a:rPr lang="ru-RU" dirty="0" err="1" smtClean="0">
                <a:latin typeface="Calibri" pitchFamily="34" charset="0"/>
              </a:rPr>
              <a:t>try</a:t>
            </a:r>
            <a:r>
              <a:rPr lang="ru-RU" dirty="0" smtClean="0">
                <a:latin typeface="Calibri" pitchFamily="34" charset="0"/>
              </a:rPr>
              <a:t> и потом прыгает через </a:t>
            </a:r>
            <a:r>
              <a:rPr lang="ru-RU" dirty="0" err="1" smtClean="0">
                <a:latin typeface="Calibri" pitchFamily="34" charset="0"/>
              </a:rPr>
              <a:t>catch</a:t>
            </a:r>
            <a:r>
              <a:rPr lang="ru-RU" dirty="0" smtClean="0">
                <a:latin typeface="Calibri" pitchFamily="34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  </a:t>
            </a:r>
            <a:r>
              <a:rPr lang="ru-RU" dirty="0" smtClean="0">
                <a:latin typeface="Calibri" pitchFamily="34" charset="0"/>
              </a:rPr>
              <a:t>Если в нём возникнет ошибка, то выполнение </a:t>
            </a:r>
            <a:r>
              <a:rPr lang="ru-RU" dirty="0" err="1" smtClean="0">
                <a:latin typeface="Calibri" pitchFamily="34" charset="0"/>
              </a:rPr>
              <a:t>try</a:t>
            </a:r>
            <a:r>
              <a:rPr lang="ru-RU" dirty="0" smtClean="0">
                <a:latin typeface="Calibri" pitchFamily="34" charset="0"/>
              </a:rPr>
              <a:t> на ней прерывается, и управление прыгает в начало блока </a:t>
            </a:r>
            <a:r>
              <a:rPr lang="ru-RU" dirty="0" err="1" smtClean="0">
                <a:latin typeface="Calibri" pitchFamily="34" charset="0"/>
              </a:rPr>
              <a:t>catch</a:t>
            </a:r>
            <a:r>
              <a:rPr lang="ru-RU" dirty="0" smtClean="0">
                <a:latin typeface="Calibri" pitchFamily="34" charset="0"/>
              </a:rPr>
              <a:t>(</a:t>
            </a:r>
            <a:r>
              <a:rPr lang="ru-RU" dirty="0" err="1" smtClean="0">
                <a:latin typeface="Calibri" pitchFamily="34" charset="0"/>
              </a:rPr>
              <a:t>err</a:t>
            </a:r>
            <a:r>
              <a:rPr lang="ru-RU" dirty="0" smtClean="0">
                <a:latin typeface="Calibri" pitchFamily="34" charset="0"/>
              </a:rPr>
              <a:t>).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126</TotalTime>
  <Words>346</Words>
  <Application>Microsoft Office PowerPoint</Application>
  <PresentationFormat>Экран (4:3)</PresentationFormat>
  <Paragraphs>95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 JavaScript</vt:lpstr>
      <vt:lpstr>Типизация данных</vt:lpstr>
      <vt:lpstr>JSON  </vt:lpstr>
      <vt:lpstr>setTimeout и setInterval</vt:lpstr>
      <vt:lpstr>Запуск кода из строки. Eval</vt:lpstr>
      <vt:lpstr>try … catch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JavaScript</dc:title>
  <dc:creator>Ledy</dc:creator>
  <cp:lastModifiedBy>Boss</cp:lastModifiedBy>
  <cp:revision>39</cp:revision>
  <dcterms:created xsi:type="dcterms:W3CDTF">2016-06-13T20:58:25Z</dcterms:created>
  <dcterms:modified xsi:type="dcterms:W3CDTF">2016-07-28T18:06:15Z</dcterms:modified>
</cp:coreProperties>
</file>