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C5547-1980-43FF-884E-BA5FBA6E078A}" type="datetimeFigureOut">
              <a:rPr lang="uk-UA" smtClean="0"/>
              <a:t>28.07.2016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EC7D5-32B4-4BA2-80D7-AAB900C501AF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EC7D5-32B4-4BA2-80D7-AAB900C501AF}" type="slidenum">
              <a:rPr lang="uk-UA" smtClean="0"/>
              <a:t>6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.location" TargetMode="External"/><Relationship Id="rId2" Type="http://schemas.openxmlformats.org/officeDocument/2006/relationships/hyperlink" Target="https://developer.mozilla.org/en/DOM/window.navigator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6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DOM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700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Документ и </a:t>
            </a:r>
            <a:r>
              <a:rPr lang="ru-RU" sz="4000" dirty="0" smtClean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объекты </a:t>
            </a:r>
            <a:r>
              <a:rPr lang="ru-RU" sz="4000" dirty="0" smtClean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страницы.</a:t>
            </a:r>
            <a:endParaRPr lang="en-US" sz="4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5"/>
          </a:xfrm>
        </p:spPr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Иерархия объектов клиентского </a:t>
            </a:r>
            <a:r>
              <a:rPr lang="en-US" sz="2800" dirty="0" smtClean="0">
                <a:latin typeface="Calibri" pitchFamily="34" charset="0"/>
              </a:rPr>
              <a:t>JS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4098" name="Picture 2" descr="https://learn.javascript.ru/article/browser-environment/windowObjec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904656" cy="4752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80120"/>
          </a:xfrm>
        </p:spPr>
        <p:txBody>
          <a:bodyPr/>
          <a:lstStyle/>
          <a:p>
            <a:r>
              <a:rPr lang="en-US" sz="2800" dirty="0" err="1" smtClean="0">
                <a:latin typeface="Calibri" pitchFamily="34" charset="0"/>
              </a:rPr>
              <a:t>BOM</a:t>
            </a:r>
            <a:r>
              <a:rPr lang="en-US" sz="2800" dirty="0" smtClean="0">
                <a:latin typeface="Calibri" pitchFamily="34" charset="0"/>
              </a:rPr>
              <a:t> &amp; DOM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3744416" cy="51845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latin typeface="Calibri" pitchFamily="34" charset="0"/>
              </a:rPr>
              <a:t>BOM</a:t>
            </a:r>
            <a:r>
              <a:rPr lang="en-US" b="1" dirty="0" smtClean="0">
                <a:latin typeface="Calibri" pitchFamily="34" charset="0"/>
              </a:rPr>
              <a:t> (Browser Object Model)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это объекты для работы с чем угодно, кроме документа</a:t>
            </a:r>
            <a:r>
              <a:rPr lang="ru-RU" dirty="0" smtClean="0">
                <a:latin typeface="Calibri" pitchFamily="34" charset="0"/>
              </a:rPr>
              <a:t>.</a:t>
            </a:r>
            <a:endParaRPr lang="ru-RU" dirty="0">
              <a:latin typeface="Calibri" pitchFamily="34" charset="0"/>
            </a:endParaRPr>
          </a:p>
          <a:p>
            <a:pPr algn="just"/>
            <a:r>
              <a:rPr lang="ru-RU" dirty="0">
                <a:latin typeface="Calibri" pitchFamily="34" charset="0"/>
              </a:rPr>
              <a:t>Например</a:t>
            </a:r>
            <a:r>
              <a:rPr lang="ru-RU" dirty="0" smtClean="0">
                <a:latin typeface="Calibri" pitchFamily="34" charset="0"/>
              </a:rPr>
              <a:t>: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 </a:t>
            </a:r>
            <a:r>
              <a:rPr lang="ru-RU" dirty="0" smtClean="0">
                <a:latin typeface="Calibri" pitchFamily="34" charset="0"/>
              </a:rPr>
              <a:t>Объект</a:t>
            </a:r>
            <a:r>
              <a:rPr lang="ru-RU" dirty="0">
                <a:latin typeface="Calibri" pitchFamily="34" charset="0"/>
              </a:rPr>
              <a:t> </a:t>
            </a:r>
            <a:r>
              <a:rPr lang="ru-RU" dirty="0" err="1">
                <a:latin typeface="Calibri" pitchFamily="34" charset="0"/>
                <a:hlinkClick r:id="rId2"/>
              </a:rPr>
              <a:t>navigator</a:t>
            </a:r>
            <a:r>
              <a:rPr lang="ru-RU" dirty="0">
                <a:latin typeface="Calibri" pitchFamily="34" charset="0"/>
              </a:rPr>
              <a:t> содержит общую информацию о браузере и операционной системе. </a:t>
            </a:r>
            <a:endParaRPr lang="en-US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ru-RU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 </a:t>
            </a:r>
            <a:r>
              <a:rPr lang="ru-RU" dirty="0" smtClean="0">
                <a:latin typeface="Calibri" pitchFamily="34" charset="0"/>
              </a:rPr>
              <a:t>Объект</a:t>
            </a:r>
            <a:r>
              <a:rPr lang="ru-RU" dirty="0">
                <a:latin typeface="Calibri" pitchFamily="34" charset="0"/>
              </a:rPr>
              <a:t> </a:t>
            </a:r>
            <a:r>
              <a:rPr lang="ru-RU" dirty="0" err="1">
                <a:latin typeface="Calibri" pitchFamily="34" charset="0"/>
                <a:hlinkClick r:id="rId3"/>
              </a:rPr>
              <a:t>location</a:t>
            </a:r>
            <a:r>
              <a:rPr lang="ru-RU" dirty="0">
                <a:latin typeface="Calibri" pitchFamily="34" charset="0"/>
              </a:rPr>
              <a:t> содержит информацию о текущем </a:t>
            </a:r>
            <a:r>
              <a:rPr lang="ru-RU" dirty="0" err="1">
                <a:latin typeface="Calibri" pitchFamily="34" charset="0"/>
              </a:rPr>
              <a:t>URL</a:t>
            </a:r>
            <a:r>
              <a:rPr lang="ru-RU" dirty="0">
                <a:latin typeface="Calibri" pitchFamily="34" charset="0"/>
              </a:rPr>
              <a:t> страницы и позволяет перенаправить посетителя на новый </a:t>
            </a:r>
            <a:r>
              <a:rPr lang="ru-RU" dirty="0" err="1">
                <a:latin typeface="Calibri" pitchFamily="34" charset="0"/>
              </a:rPr>
              <a:t>URL</a:t>
            </a:r>
            <a:r>
              <a:rPr lang="ru-RU" dirty="0" smtClean="0"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endParaRPr lang="ru-RU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 </a:t>
            </a:r>
            <a:r>
              <a:rPr lang="ru-RU" dirty="0" smtClean="0">
                <a:latin typeface="Calibri" pitchFamily="34" charset="0"/>
              </a:rPr>
              <a:t>Функции</a:t>
            </a:r>
            <a:r>
              <a:rPr lang="ru-RU" dirty="0">
                <a:latin typeface="Calibri" pitchFamily="34" charset="0"/>
              </a:rPr>
              <a:t> </a:t>
            </a:r>
            <a:r>
              <a:rPr lang="ru-RU" dirty="0" err="1">
                <a:latin typeface="Calibri" pitchFamily="34" charset="0"/>
              </a:rPr>
              <a:t>alert</a:t>
            </a:r>
            <a:r>
              <a:rPr lang="ru-RU" dirty="0">
                <a:latin typeface="Calibri" pitchFamily="34" charset="0"/>
              </a:rPr>
              <a:t>/</a:t>
            </a:r>
            <a:r>
              <a:rPr lang="ru-RU" dirty="0" err="1">
                <a:latin typeface="Calibri" pitchFamily="34" charset="0"/>
              </a:rPr>
              <a:t>confirm</a:t>
            </a:r>
            <a:r>
              <a:rPr lang="ru-RU" dirty="0">
                <a:latin typeface="Calibri" pitchFamily="34" charset="0"/>
              </a:rPr>
              <a:t>/</a:t>
            </a:r>
            <a:r>
              <a:rPr lang="ru-RU" dirty="0" err="1">
                <a:latin typeface="Calibri" pitchFamily="34" charset="0"/>
              </a:rPr>
              <a:t>prompt</a:t>
            </a:r>
            <a:r>
              <a:rPr lang="ru-RU" dirty="0">
                <a:latin typeface="Calibri" pitchFamily="34" charset="0"/>
              </a:rPr>
              <a:t> – тоже входят в </a:t>
            </a:r>
            <a:r>
              <a:rPr lang="ru-RU" dirty="0" err="1">
                <a:latin typeface="Calibri" pitchFamily="34" charset="0"/>
              </a:rPr>
              <a:t>BOM</a:t>
            </a:r>
            <a:r>
              <a:rPr lang="ru-RU" dirty="0">
                <a:latin typeface="Calibri" pitchFamily="34" charset="0"/>
              </a:rPr>
              <a:t>.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1268760"/>
            <a:ext cx="4320480" cy="4524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alibri" pitchFamily="34" charset="0"/>
              </a:rPr>
              <a:t>DOM (Document Object Model) </a:t>
            </a:r>
            <a:r>
              <a:rPr lang="en-US" dirty="0" smtClean="0">
                <a:latin typeface="Calibri" pitchFamily="34" charset="0"/>
              </a:rPr>
              <a:t>- </a:t>
            </a:r>
            <a:r>
              <a:rPr lang="ru-RU" dirty="0" smtClean="0">
                <a:latin typeface="Calibri" pitchFamily="34" charset="0"/>
              </a:rPr>
              <a:t>объектная модель документа – структура объектов представляющая загруженный </a:t>
            </a:r>
            <a:r>
              <a:rPr lang="ru-RU" dirty="0" err="1" smtClean="0">
                <a:latin typeface="Calibri" pitchFamily="34" charset="0"/>
              </a:rPr>
              <a:t>HTML</a:t>
            </a:r>
            <a:r>
              <a:rPr lang="ru-RU" dirty="0" smtClean="0">
                <a:latin typeface="Calibri" pitchFamily="34" charset="0"/>
              </a:rPr>
              <a:t> или </a:t>
            </a:r>
            <a:r>
              <a:rPr lang="ru-RU" dirty="0" err="1" smtClean="0">
                <a:latin typeface="Calibri" pitchFamily="34" charset="0"/>
              </a:rPr>
              <a:t>XML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</a:rPr>
              <a:t>контент</a:t>
            </a:r>
            <a:r>
              <a:rPr lang="ru-RU" dirty="0" smtClean="0">
                <a:latin typeface="Calibri" pitchFamily="34" charset="0"/>
              </a:rPr>
              <a:t> и позволяющая манипулировать этим </a:t>
            </a:r>
            <a:r>
              <a:rPr lang="ru-RU" dirty="0" err="1" smtClean="0">
                <a:latin typeface="Calibri" pitchFamily="34" charset="0"/>
              </a:rPr>
              <a:t>контентом</a:t>
            </a:r>
            <a:r>
              <a:rPr lang="ru-RU" dirty="0" smtClean="0">
                <a:latin typeface="Calibri" pitchFamily="34" charset="0"/>
              </a:rPr>
              <a:t>. </a:t>
            </a:r>
            <a:endParaRPr lang="en-US" dirty="0" smtClean="0">
              <a:latin typeface="Calibri" pitchFamily="34" charset="0"/>
            </a:endParaRPr>
          </a:p>
          <a:p>
            <a:pPr algn="just"/>
            <a:endParaRPr lang="en-US" dirty="0" smtClean="0">
              <a:latin typeface="Calibri" pitchFamily="34" charset="0"/>
            </a:endParaRPr>
          </a:p>
          <a:p>
            <a:pPr algn="just"/>
            <a:r>
              <a:rPr lang="ru-RU" dirty="0" smtClean="0">
                <a:latin typeface="Calibri" pitchFamily="34" charset="0"/>
              </a:rPr>
              <a:t>DOM </a:t>
            </a:r>
            <a:r>
              <a:rPr lang="ru-RU" dirty="0">
                <a:latin typeface="Calibri" pitchFamily="34" charset="0"/>
              </a:rPr>
              <a:t>может быть представлен в виде дерева узлов, каждый узел которого представляет собой элемент, атрибут, текстовый, графический или любой другой объект. </a:t>
            </a:r>
            <a:endParaRPr lang="en-US" dirty="0" smtClean="0">
              <a:latin typeface="Calibri" pitchFamily="34" charset="0"/>
            </a:endParaRPr>
          </a:p>
          <a:p>
            <a:pPr algn="just"/>
            <a:endParaRPr lang="en-US" dirty="0" smtClean="0">
              <a:latin typeface="Calibri" pitchFamily="34" charset="0"/>
            </a:endParaRPr>
          </a:p>
          <a:p>
            <a:pPr algn="just"/>
            <a:r>
              <a:rPr lang="ru-RU" dirty="0" smtClean="0">
                <a:latin typeface="Calibri" pitchFamily="34" charset="0"/>
              </a:rPr>
              <a:t>Узлы связаны между собой отношениями «</a:t>
            </a:r>
            <a:r>
              <a:rPr lang="ru-RU" dirty="0" err="1" smtClean="0">
                <a:latin typeface="Calibri" pitchFamily="34" charset="0"/>
              </a:rPr>
              <a:t>родительский-дочерний</a:t>
            </a:r>
            <a:r>
              <a:rPr lang="ru-RU" dirty="0" smtClean="0">
                <a:latin typeface="Calibri" pitchFamily="34" charset="0"/>
              </a:rPr>
              <a:t>». </a:t>
            </a:r>
            <a:endParaRPr lang="en-US" dirty="0" smtClean="0">
              <a:latin typeface="Calibri" pitchFamily="34" charset="0"/>
            </a:endParaRPr>
          </a:p>
          <a:p>
            <a:pPr algn="just"/>
            <a:endParaRPr lang="ru-RU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 Объект </a:t>
            </a:r>
            <a:r>
              <a:rPr lang="en-US" b="1" dirty="0" smtClean="0">
                <a:latin typeface="Calibri" pitchFamily="34" charset="0"/>
              </a:rPr>
              <a:t>Document.</a:t>
            </a:r>
            <a:endParaRPr lang="en-US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45343"/>
          </a:xfrm>
        </p:spPr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Иерархия </a:t>
            </a:r>
            <a:r>
              <a:rPr lang="en-US" sz="2800" dirty="0" smtClean="0">
                <a:latin typeface="Calibri" pitchFamily="34" charset="0"/>
              </a:rPr>
              <a:t>DOM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21506" name="Picture 2" descr="https://learn.javascript.ru/article/basic-dom-node-properties/hierarch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344816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45343"/>
          </a:xfrm>
        </p:spPr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Доступ к </a:t>
            </a:r>
            <a:r>
              <a:rPr lang="en-US" sz="2800" dirty="0" smtClean="0">
                <a:latin typeface="Calibri" pitchFamily="34" charset="0"/>
              </a:rPr>
              <a:t>html-</a:t>
            </a:r>
            <a:r>
              <a:rPr lang="ru-RU" sz="2800" dirty="0" smtClean="0">
                <a:latin typeface="Calibri" pitchFamily="34" charset="0"/>
              </a:rPr>
              <a:t>элементам страницы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2492896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getElementBy</a:t>
            </a:r>
            <a:r>
              <a:rPr lang="en-US" sz="2000" b="1" dirty="0" err="1" smtClean="0">
                <a:latin typeface="Calibri" pitchFamily="34" charset="0"/>
              </a:rPr>
              <a:t>Id</a:t>
            </a:r>
            <a:r>
              <a:rPr lang="en-US" sz="2000" dirty="0" smtClean="0">
                <a:latin typeface="Calibri" pitchFamily="34" charset="0"/>
              </a:rPr>
              <a:t>(id) 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uk-UA" sz="2000" dirty="0" err="1" smtClean="0">
                <a:latin typeface="Calibri" pitchFamily="34" charset="0"/>
              </a:rPr>
              <a:t>возвращает</a:t>
            </a:r>
            <a:r>
              <a:rPr lang="uk-UA" sz="2000" dirty="0" smtClean="0">
                <a:latin typeface="Calibri" pitchFamily="34" charset="0"/>
              </a:rPr>
              <a:t> </a:t>
            </a:r>
            <a:r>
              <a:rPr lang="uk-UA" sz="2000" dirty="0" err="1" smtClean="0">
                <a:latin typeface="Calibri" pitchFamily="34" charset="0"/>
              </a:rPr>
              <a:t>элемент</a:t>
            </a:r>
            <a:r>
              <a:rPr lang="uk-UA" sz="2000" dirty="0" smtClean="0">
                <a:latin typeface="Calibri" pitchFamily="34" charset="0"/>
              </a:rPr>
              <a:t> </a:t>
            </a:r>
          </a:p>
          <a:p>
            <a:endParaRPr lang="uk-UA" sz="2000" dirty="0" smtClean="0">
              <a:latin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</a:rPr>
              <a:t>getElement</a:t>
            </a:r>
            <a:r>
              <a:rPr lang="en-US" sz="2000" b="1" dirty="0" err="1" smtClean="0">
                <a:latin typeface="Calibri" pitchFamily="34" charset="0"/>
              </a:rPr>
              <a:t>s</a:t>
            </a:r>
            <a:r>
              <a:rPr lang="en-US" sz="2000" dirty="0" err="1" smtClean="0">
                <a:latin typeface="Calibri" pitchFamily="34" charset="0"/>
              </a:rPr>
              <a:t>By</a:t>
            </a:r>
            <a:r>
              <a:rPr lang="en-US" sz="2000" b="1" dirty="0" err="1" smtClean="0">
                <a:latin typeface="Calibri" pitchFamily="34" charset="0"/>
              </a:rPr>
              <a:t>Name</a:t>
            </a:r>
            <a:r>
              <a:rPr lang="en-US" sz="2000" dirty="0" smtClean="0">
                <a:latin typeface="Calibri" pitchFamily="34" charset="0"/>
              </a:rPr>
              <a:t>(name)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uk-UA" sz="2000" dirty="0" err="1" smtClean="0">
                <a:latin typeface="Calibri" pitchFamily="34" charset="0"/>
              </a:rPr>
              <a:t>возвращает</a:t>
            </a:r>
            <a:r>
              <a:rPr lang="uk-UA" sz="2000" dirty="0" smtClean="0">
                <a:latin typeface="Calibri" pitchFamily="34" charset="0"/>
              </a:rPr>
              <a:t> </a:t>
            </a:r>
            <a:r>
              <a:rPr lang="uk-UA" sz="2000" dirty="0" err="1" smtClean="0">
                <a:latin typeface="Calibri" pitchFamily="34" charset="0"/>
              </a:rPr>
              <a:t>массив</a:t>
            </a:r>
            <a:r>
              <a:rPr lang="uk-UA" sz="2000" dirty="0" smtClean="0">
                <a:latin typeface="Calibri" pitchFamily="34" charset="0"/>
              </a:rPr>
              <a:t> </a:t>
            </a:r>
            <a:r>
              <a:rPr lang="uk-UA" sz="2000" dirty="0" err="1" smtClean="0">
                <a:latin typeface="Calibri" pitchFamily="34" charset="0"/>
              </a:rPr>
              <a:t>элементов</a:t>
            </a:r>
            <a:r>
              <a:rPr lang="uk-UA" sz="2000" dirty="0" smtClean="0">
                <a:latin typeface="Calibri" pitchFamily="34" charset="0"/>
              </a:rPr>
              <a:t> </a:t>
            </a:r>
          </a:p>
          <a:p>
            <a:endParaRPr lang="uk-UA" sz="2000" dirty="0" smtClean="0">
              <a:latin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</a:rPr>
              <a:t>getElement</a:t>
            </a:r>
            <a:r>
              <a:rPr lang="en-US" sz="2000" b="1" dirty="0" err="1" smtClean="0">
                <a:latin typeface="Calibri" pitchFamily="34" charset="0"/>
              </a:rPr>
              <a:t>s</a:t>
            </a:r>
            <a:r>
              <a:rPr lang="en-US" sz="2000" dirty="0" err="1" smtClean="0">
                <a:latin typeface="Calibri" pitchFamily="34" charset="0"/>
              </a:rPr>
              <a:t>By</a:t>
            </a:r>
            <a:r>
              <a:rPr lang="en-US" sz="2000" b="1" dirty="0" err="1" smtClean="0">
                <a:latin typeface="Calibri" pitchFamily="34" charset="0"/>
              </a:rPr>
              <a:t>TagName</a:t>
            </a:r>
            <a:r>
              <a:rPr lang="en-US" sz="2000" dirty="0" smtClean="0">
                <a:latin typeface="Calibri" pitchFamily="34" charset="0"/>
              </a:rPr>
              <a:t>(</a:t>
            </a:r>
            <a:r>
              <a:rPr lang="en-US" sz="2000" dirty="0" err="1" smtClean="0">
                <a:latin typeface="Calibri" pitchFamily="34" charset="0"/>
              </a:rPr>
              <a:t>tagName</a:t>
            </a:r>
            <a:r>
              <a:rPr lang="en-US" sz="2000" dirty="0" smtClean="0">
                <a:latin typeface="Calibri" pitchFamily="34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uk-UA" sz="2000" dirty="0" err="1" smtClean="0">
                <a:latin typeface="Calibri" pitchFamily="34" charset="0"/>
              </a:rPr>
              <a:t>возвращает</a:t>
            </a:r>
            <a:r>
              <a:rPr lang="uk-UA" sz="2000" dirty="0" smtClean="0">
                <a:latin typeface="Calibri" pitchFamily="34" charset="0"/>
              </a:rPr>
              <a:t> </a:t>
            </a:r>
            <a:r>
              <a:rPr lang="uk-UA" sz="2000" dirty="0" err="1" smtClean="0">
                <a:latin typeface="Calibri" pitchFamily="34" charset="0"/>
              </a:rPr>
              <a:t>массив</a:t>
            </a:r>
            <a:r>
              <a:rPr lang="uk-UA" sz="2000" dirty="0" smtClean="0">
                <a:latin typeface="Calibri" pitchFamily="34" charset="0"/>
              </a:rPr>
              <a:t> </a:t>
            </a:r>
            <a:r>
              <a:rPr lang="uk-UA" sz="2000" dirty="0" err="1" smtClean="0">
                <a:latin typeface="Calibri" pitchFamily="34" charset="0"/>
              </a:rPr>
              <a:t>элементов</a:t>
            </a:r>
            <a:endParaRPr lang="uk-UA" sz="2000" dirty="0" smtClean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119675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Document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196751"/>
          </a:xfrm>
        </p:spPr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Типы элементов </a:t>
            </a:r>
            <a:r>
              <a:rPr lang="en-US" sz="2800" dirty="0" smtClean="0">
                <a:latin typeface="Calibri" pitchFamily="34" charset="0"/>
              </a:rPr>
              <a:t>DOM</a:t>
            </a:r>
            <a:endParaRPr lang="en-US" sz="2800" dirty="0">
              <a:latin typeface="Calibri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95536" y="1628800"/>
          <a:ext cx="8208912" cy="4152273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304256"/>
                <a:gridCol w="4392488"/>
                <a:gridCol w="1512168"/>
              </a:tblGrid>
              <a:tr h="520258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err="1"/>
                        <a:t>Интерфейс</a:t>
                      </a:r>
                      <a:endParaRPr lang="uk-UA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Константа</a:t>
                      </a:r>
                      <a:endParaRPr lang="uk-UA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err="1"/>
                        <a:t>Значение</a:t>
                      </a:r>
                      <a:r>
                        <a:rPr lang="uk-UA" sz="1800" dirty="0"/>
                        <a:t> </a:t>
                      </a:r>
                      <a:r>
                        <a:rPr lang="en-US" sz="1800" dirty="0" err="1"/>
                        <a:t>nodeType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520258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Element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Node.ELEMENT_NODE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520258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Text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Node.TEXT_NODE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3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520710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Document</a:t>
                      </a:r>
                      <a:endParaRPr lang="en-US" sz="180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Node.DOCUMENT_NODE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9</a:t>
                      </a:r>
                      <a:endParaRPr lang="en-US" sz="180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520258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Comment</a:t>
                      </a:r>
                      <a:endParaRPr lang="en-US" sz="180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Node.COMMENT_NODE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8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910451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DocumentFragment</a:t>
                      </a:r>
                      <a:endParaRPr lang="en-US" sz="180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Node.DOCUMENT_FRAGMENT_NODE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11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520258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Attr</a:t>
                      </a:r>
                      <a:endParaRPr lang="en-US" sz="180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Node.ATTRIBUTE_NODE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2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45343"/>
          </a:xfrm>
        </p:spPr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Работа с </a:t>
            </a:r>
            <a:r>
              <a:rPr lang="en-US" sz="2800" dirty="0" smtClean="0">
                <a:latin typeface="Calibri" pitchFamily="34" charset="0"/>
              </a:rPr>
              <a:t>DOM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340768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Calibri" pitchFamily="34" charset="0"/>
              </a:rPr>
              <a:t>Свойства и методы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5696" y="2276872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alibri" pitchFamily="34" charset="0"/>
              </a:rPr>
              <a:t>Свойства</a:t>
            </a:r>
            <a:r>
              <a:rPr lang="en-US" sz="2400" b="1" dirty="0" smtClean="0">
                <a:latin typeface="Calibri" pitchFamily="34" charset="0"/>
              </a:rPr>
              <a:t>:</a:t>
            </a:r>
          </a:p>
          <a:p>
            <a:r>
              <a:rPr lang="en-US" sz="2400" dirty="0" err="1" smtClean="0">
                <a:latin typeface="Calibri" pitchFamily="34" charset="0"/>
              </a:rPr>
              <a:t>childNodes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err="1" smtClean="0">
                <a:latin typeface="Calibri" pitchFamily="34" charset="0"/>
              </a:rPr>
              <a:t>firstChild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err="1" smtClean="0">
                <a:latin typeface="Calibri" pitchFamily="34" charset="0"/>
              </a:rPr>
              <a:t>lastChild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err="1" smtClean="0">
                <a:latin typeface="Calibri" pitchFamily="34" charset="0"/>
              </a:rPr>
              <a:t>nextSibling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err="1" smtClean="0">
                <a:latin typeface="Calibri" pitchFamily="34" charset="0"/>
              </a:rPr>
              <a:t>previousSibling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err="1" smtClean="0">
                <a:latin typeface="Calibri" pitchFamily="34" charset="0"/>
              </a:rPr>
              <a:t>parentNode</a:t>
            </a:r>
            <a:endParaRPr lang="en-US" sz="2400" dirty="0" smtClean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276872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alibri" pitchFamily="34" charset="0"/>
              </a:rPr>
              <a:t>Методы</a:t>
            </a:r>
            <a:r>
              <a:rPr lang="en-US" sz="2400" b="1" dirty="0" smtClean="0">
                <a:latin typeface="Calibri" pitchFamily="34" charset="0"/>
              </a:rPr>
              <a:t>: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err="1" smtClean="0">
                <a:latin typeface="Calibri" pitchFamily="34" charset="0"/>
              </a:rPr>
              <a:t>appendChild</a:t>
            </a:r>
            <a:r>
              <a:rPr lang="en-US" sz="2400" dirty="0" smtClean="0">
                <a:latin typeface="Calibri" pitchFamily="34" charset="0"/>
              </a:rPr>
              <a:t>(node)</a:t>
            </a:r>
          </a:p>
          <a:p>
            <a:r>
              <a:rPr lang="en-US" sz="2400" dirty="0" err="1" smtClean="0">
                <a:latin typeface="Calibri" pitchFamily="34" charset="0"/>
              </a:rPr>
              <a:t>insertBefore</a:t>
            </a:r>
            <a:r>
              <a:rPr lang="en-US" sz="2400" dirty="0" smtClean="0">
                <a:latin typeface="Calibri" pitchFamily="34" charset="0"/>
              </a:rPr>
              <a:t>(node, ref)</a:t>
            </a:r>
          </a:p>
          <a:p>
            <a:r>
              <a:rPr lang="en-US" sz="2400" dirty="0" err="1" smtClean="0">
                <a:latin typeface="Calibri" pitchFamily="34" charset="0"/>
              </a:rPr>
              <a:t>removeChild</a:t>
            </a:r>
            <a:r>
              <a:rPr lang="en-US" sz="2400" dirty="0" smtClean="0">
                <a:latin typeface="Calibri" pitchFamily="34" charset="0"/>
              </a:rPr>
              <a:t>(node)</a:t>
            </a:r>
          </a:p>
          <a:p>
            <a:r>
              <a:rPr lang="en-US" sz="2400" dirty="0" err="1" smtClean="0">
                <a:latin typeface="Calibri" pitchFamily="34" charset="0"/>
              </a:rPr>
              <a:t>replaceChild</a:t>
            </a:r>
            <a:r>
              <a:rPr lang="en-US" sz="2400" dirty="0" smtClean="0">
                <a:latin typeface="Calibri" pitchFamily="34" charset="0"/>
              </a:rPr>
              <a:t>(new, old)</a:t>
            </a:r>
          </a:p>
          <a:p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68</TotalTime>
  <Words>181</Words>
  <Application>Microsoft Office PowerPoint</Application>
  <PresentationFormat>Экран (4:3)</PresentationFormat>
  <Paragraphs>68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Тема1</vt:lpstr>
      <vt:lpstr>DOM</vt:lpstr>
      <vt:lpstr>Иерархия объектов клиентского JS</vt:lpstr>
      <vt:lpstr>BOM &amp; DOM</vt:lpstr>
      <vt:lpstr>Иерархия DOM</vt:lpstr>
      <vt:lpstr>Доступ к html-элементам страницы</vt:lpstr>
      <vt:lpstr>Типы элементов DOM</vt:lpstr>
      <vt:lpstr>Работа с DOM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Окружение</dc:title>
  <dc:creator>Ledy</dc:creator>
  <cp:lastModifiedBy>Boss</cp:lastModifiedBy>
  <cp:revision>25</cp:revision>
  <dcterms:created xsi:type="dcterms:W3CDTF">2016-06-14T08:05:46Z</dcterms:created>
  <dcterms:modified xsi:type="dcterms:W3CDTF">2016-07-28T18:12:21Z</dcterms:modified>
</cp:coreProperties>
</file>