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24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C5971-768E-4159-A95D-0A5E45D27E50}" type="datetimeFigureOut">
              <a:rPr lang="en-US" smtClean="0"/>
              <a:pPr/>
              <a:t>7/28/2016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54114-963E-4216-B18C-1A4BD5C9A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514601"/>
            <a:ext cx="5334000" cy="1470025"/>
          </a:xfrm>
        </p:spPr>
        <p:txBody>
          <a:bodyPr/>
          <a:lstStyle>
            <a:lvl1pPr algn="l">
              <a:defRPr>
                <a:solidFill>
                  <a:schemeClr val="tx1">
                    <a:lumMod val="90000"/>
                    <a:lumOff val="10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953000"/>
            <a:ext cx="6400800" cy="609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52400" y="6748083"/>
            <a:ext cx="9448800" cy="152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15"/>
          <p:cNvSpPr/>
          <p:nvPr userDrawn="1"/>
        </p:nvSpPr>
        <p:spPr>
          <a:xfrm>
            <a:off x="5606430" y="6748085"/>
            <a:ext cx="609602" cy="152399"/>
          </a:xfrm>
          <a:prstGeom prst="parallelogram">
            <a:avLst/>
          </a:prstGeom>
          <a:solidFill>
            <a:srgbClr val="DA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 userDrawn="1"/>
        </p:nvSpPr>
        <p:spPr>
          <a:xfrm>
            <a:off x="6096000" y="6748087"/>
            <a:ext cx="609602" cy="152399"/>
          </a:xfrm>
          <a:prstGeom prst="parallelogram">
            <a:avLst/>
          </a:prstGeom>
          <a:solidFill>
            <a:srgbClr val="FF98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 userDrawn="1"/>
        </p:nvSpPr>
        <p:spPr>
          <a:xfrm>
            <a:off x="6629398" y="6748087"/>
            <a:ext cx="609602" cy="152399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 userDrawn="1"/>
        </p:nvSpPr>
        <p:spPr>
          <a:xfrm>
            <a:off x="0" y="0"/>
            <a:ext cx="9144000" cy="76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 userDrawn="1"/>
        </p:nvSpPr>
        <p:spPr>
          <a:xfrm>
            <a:off x="0" y="76200"/>
            <a:ext cx="6705602" cy="76200"/>
          </a:xfrm>
          <a:prstGeom prst="flowChartProcess">
            <a:avLst/>
          </a:prstGeom>
          <a:solidFill>
            <a:srgbClr val="FF5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 userDrawn="1"/>
        </p:nvSpPr>
        <p:spPr>
          <a:xfrm>
            <a:off x="0" y="152400"/>
            <a:ext cx="2897114" cy="76200"/>
          </a:xfrm>
          <a:prstGeom prst="flowChartProcess">
            <a:avLst/>
          </a:prstGeom>
          <a:solidFill>
            <a:srgbClr val="47B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64475" y="2073275"/>
            <a:ext cx="2387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79400"/>
            <a:ext cx="9144000" cy="685800"/>
          </a:xfrm>
          <a:prstGeom prst="rect">
            <a:avLst/>
          </a:prstGeom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655639"/>
          </a:xfrm>
        </p:spPr>
        <p:txBody>
          <a:bodyPr>
            <a:noAutofit/>
          </a:bodyPr>
          <a:lstStyle>
            <a:lvl1pPr>
              <a:defRPr sz="27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2006600"/>
            <a:ext cx="6096000" cy="2946400"/>
          </a:xfrm>
          <a:prstGeom prst="rect">
            <a:avLst/>
          </a:prstGeom>
        </p:spPr>
        <p:txBody>
          <a:bodyPr/>
          <a:lstStyle>
            <a:lvl5pPr marL="0" indent="0">
              <a:buNone/>
              <a:defRPr/>
            </a:lvl5pPr>
          </a:lstStyle>
          <a:p>
            <a:pPr lvl="4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9736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7280" y="3555960"/>
            <a:ext cx="4023360" cy="663827"/>
          </a:xfrm>
          <a:prstGeom prst="rect">
            <a:avLst/>
          </a:prstGeom>
          <a:solidFill>
            <a:srgbClr val="7564B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496510"/>
            <a:ext cx="6583680" cy="769441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Thin" panose="02000000000000000000" pitchFamily="2" charset="0"/>
                <a:ea typeface="Roboto Thin" panose="02000000000000000000" pitchFamily="2" charset="0"/>
                <a:cs typeface="Roboto Thin" panose="02000000000000000000" pitchFamily="2" charset="0"/>
              </a:rPr>
              <a:t> JavaScript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06449" y="1281006"/>
            <a:ext cx="6322695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 JavaScript Programming Language</a:t>
            </a:r>
          </a:p>
        </p:txBody>
      </p:sp>
      <p:pic>
        <p:nvPicPr>
          <p:cNvPr id="1028" name="Picture 4" descr="C:\Users\Darick\Desktop\Mmww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8501"/>
            <a:ext cx="8096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6312" y="4217802"/>
            <a:ext cx="72680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rgbClr val="7564BC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Различные возможности </a:t>
            </a:r>
          </a:p>
        </p:txBody>
      </p:sp>
    </p:spTree>
    <p:extLst>
      <p:ext uri="{BB962C8B-B14F-4D97-AF65-F5344CB8AC3E}">
        <p14:creationId xmlns:p14="http://schemas.microsoft.com/office/powerpoint/2010/main" val="34362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Типизация данных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1268760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ru-RU" dirty="0">
                <a:latin typeface="Calibri" panose="020F0502020204030204" pitchFamily="34" charset="0"/>
              </a:rPr>
              <a:t>Оператор 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</a:rPr>
              <a:t>typeof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ru-RU" dirty="0">
                <a:latin typeface="Calibri" panose="020F0502020204030204" pitchFamily="34" charset="0"/>
              </a:rPr>
              <a:t>подходит для работы со значениями примитивных типов</a:t>
            </a:r>
            <a:r>
              <a:rPr lang="en-US" dirty="0">
                <a:latin typeface="Calibri" panose="020F0502020204030204" pitchFamily="34" charset="0"/>
              </a:rPr>
              <a:t>);  </a:t>
            </a: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b="1" dirty="0">
                <a:latin typeface="Calibri" panose="020F0502020204030204" pitchFamily="34" charset="0"/>
              </a:rPr>
              <a:t>Специальное свойство [[</a:t>
            </a:r>
            <a:r>
              <a:rPr lang="ru-RU" b="1" dirty="0" err="1">
                <a:latin typeface="Calibri" panose="020F0502020204030204" pitchFamily="34" charset="0"/>
              </a:rPr>
              <a:t>Class</a:t>
            </a:r>
            <a:r>
              <a:rPr lang="ru-RU" b="1" dirty="0">
                <a:latin typeface="Calibri" panose="020F0502020204030204" pitchFamily="34" charset="0"/>
              </a:rPr>
              <a:t>]]</a:t>
            </a:r>
            <a:r>
              <a:rPr lang="en-US" dirty="0">
                <a:latin typeface="Calibri" panose="020F0502020204030204" pitchFamily="34" charset="0"/>
              </a:rPr>
              <a:t>; </a:t>
            </a:r>
            <a:endParaRPr lang="ru-RU" b="1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 algn="just"/>
            <a:r>
              <a:rPr lang="en-US" dirty="0">
                <a:latin typeface="Calibri" panose="020F0502020204030204" pitchFamily="34" charset="0"/>
              </a:rPr>
              <a:t>  </a:t>
            </a:r>
          </a:p>
          <a:p>
            <a:pPr algn="just">
              <a:buFont typeface="Wingdings" pitchFamily="2" charset="2"/>
              <a:buChar char="§"/>
            </a:pPr>
            <a:r>
              <a:rPr lang="ru-RU" dirty="0">
                <a:latin typeface="Calibri" panose="020F0502020204030204" pitchFamily="34" charset="0"/>
              </a:rPr>
              <a:t>Оператор </a:t>
            </a:r>
            <a:r>
              <a:rPr lang="ru-RU" b="1" dirty="0" err="1">
                <a:latin typeface="Calibri" panose="020F0502020204030204" pitchFamily="34" charset="0"/>
              </a:rPr>
              <a:t>instanceof</a:t>
            </a:r>
            <a:r>
              <a:rPr lang="ru-RU" b="1" dirty="0">
                <a:latin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b="1" dirty="0">
                <a:latin typeface="Calibri" panose="020F0502020204030204" pitchFamily="34" charset="0"/>
              </a:rPr>
              <a:t>«Утиная типизация»</a:t>
            </a:r>
            <a:r>
              <a:rPr lang="en-US" dirty="0">
                <a:latin typeface="Calibri" panose="020F0502020204030204" pitchFamily="34" charset="0"/>
              </a:rPr>
              <a:t>. </a:t>
            </a:r>
            <a:r>
              <a:rPr lang="ru-RU" dirty="0">
                <a:latin typeface="Calibri" panose="020F0502020204030204" pitchFamily="34" charset="0"/>
              </a:rPr>
              <a:t>Её смысл – в проверке  наличия необходимых методов и свойств. 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6988" y="2318013"/>
            <a:ext cx="5976664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toString</a:t>
            </a:r>
            <a:r>
              <a:rPr lang="en-US" dirty="0">
                <a:latin typeface="Calibri" panose="020F0502020204030204" pitchFamily="34" charset="0"/>
              </a:rPr>
              <a:t> = {}.</a:t>
            </a:r>
            <a:r>
              <a:rPr lang="en-US" dirty="0" err="1">
                <a:latin typeface="Calibri" panose="020F0502020204030204" pitchFamily="34" charset="0"/>
              </a:rPr>
              <a:t>toString</a:t>
            </a:r>
            <a:r>
              <a:rPr lang="en-US" dirty="0">
                <a:latin typeface="Calibri" panose="020F0502020204030204" pitchFamily="34" charset="0"/>
              </a:rPr>
              <a:t>;  </a:t>
            </a:r>
          </a:p>
          <a:p>
            <a:pPr algn="just"/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</a:rPr>
              <a:t> = [1, 2]; alert( </a:t>
            </a:r>
            <a:r>
              <a:rPr lang="en-US" dirty="0" err="1">
                <a:latin typeface="Calibri" panose="020F0502020204030204" pitchFamily="34" charset="0"/>
              </a:rPr>
              <a:t>toString.call</a:t>
            </a:r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</a:rPr>
              <a:t>) ); // [object Array]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16963"/>
            <a:ext cx="403244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 User() {} 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user =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User(); </a:t>
            </a:r>
          </a:p>
          <a:p>
            <a:r>
              <a:rPr lang="en-US" dirty="0">
                <a:latin typeface="Calibri" panose="020F0502020204030204" pitchFamily="34" charset="0"/>
              </a:rPr>
              <a:t>alert( user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instanceof</a:t>
            </a:r>
            <a:r>
              <a:rPr lang="en-US" dirty="0">
                <a:latin typeface="Calibri" panose="020F0502020204030204" pitchFamily="34" charset="0"/>
              </a:rPr>
              <a:t> User ); // true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9401"/>
            <a:ext cx="8229600" cy="845343"/>
          </a:xfrm>
        </p:spPr>
        <p:txBody>
          <a:bodyPr/>
          <a:lstStyle/>
          <a:p>
            <a:r>
              <a:rPr lang="en-US" sz="3600" b="1" dirty="0" err="1"/>
              <a:t>JSON</a:t>
            </a:r>
            <a:r>
              <a:rPr lang="en-US" sz="3600" b="1" dirty="0"/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8024" y="3356992"/>
            <a:ext cx="388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Calibri" panose="020F0502020204030204" pitchFamily="34" charset="0"/>
              </a:rPr>
              <a:t>Основные методы для работы с </a:t>
            </a:r>
            <a:r>
              <a:rPr lang="ru-RU" dirty="0" err="1">
                <a:latin typeface="Calibri" panose="020F0502020204030204" pitchFamily="34" charset="0"/>
              </a:rPr>
              <a:t>JSON</a:t>
            </a:r>
            <a:r>
              <a:rPr lang="ru-RU" dirty="0">
                <a:latin typeface="Calibri" panose="020F0502020204030204" pitchFamily="34" charset="0"/>
              </a:rPr>
              <a:t> в </a:t>
            </a:r>
            <a:r>
              <a:rPr lang="ru-RU" dirty="0" err="1">
                <a:latin typeface="Calibri" panose="020F0502020204030204" pitchFamily="34" charset="0"/>
              </a:rPr>
              <a:t>JavaScript</a:t>
            </a:r>
            <a:r>
              <a:rPr lang="ru-RU" dirty="0">
                <a:latin typeface="Calibri" panose="020F0502020204030204" pitchFamily="34" charset="0"/>
              </a:rPr>
              <a:t> – это: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algn="just"/>
            <a:endParaRPr lang="ru-RU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ru-RU" b="1" dirty="0" err="1">
                <a:latin typeface="Calibri" panose="020F0502020204030204" pitchFamily="34" charset="0"/>
              </a:rPr>
              <a:t>JSON.parse</a:t>
            </a:r>
            <a:r>
              <a:rPr lang="ru-RU" b="1" dirty="0">
                <a:latin typeface="Calibri" panose="020F0502020204030204" pitchFamily="34" charset="0"/>
              </a:rPr>
              <a:t> </a:t>
            </a:r>
            <a:r>
              <a:rPr lang="ru-RU" dirty="0">
                <a:latin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ru-RU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ru-RU" b="1" dirty="0" err="1">
                <a:latin typeface="Calibri" panose="020F0502020204030204" pitchFamily="34" charset="0"/>
              </a:rPr>
              <a:t>JSON.stringify</a:t>
            </a:r>
            <a:endParaRPr lang="ru-RU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268760"/>
            <a:ext cx="3312368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Пример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user = '{ "name": "</a:t>
            </a:r>
            <a:r>
              <a:rPr lang="uk-UA" dirty="0">
                <a:latin typeface="Calibri" panose="020F0502020204030204" pitchFamily="34" charset="0"/>
              </a:rPr>
              <a:t>Вася",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                       </a:t>
            </a:r>
            <a:r>
              <a:rPr lang="uk-UA" dirty="0">
                <a:latin typeface="Calibri" panose="020F0502020204030204" pitchFamily="34" charset="0"/>
              </a:rPr>
              <a:t>"</a:t>
            </a:r>
            <a:r>
              <a:rPr lang="en-US" dirty="0">
                <a:latin typeface="Calibri" panose="020F0502020204030204" pitchFamily="34" charset="0"/>
              </a:rPr>
              <a:t>age": 35, 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           "</a:t>
            </a:r>
            <a:r>
              <a:rPr lang="en-US" dirty="0" err="1">
                <a:latin typeface="Calibri" panose="020F0502020204030204" pitchFamily="34" charset="0"/>
              </a:rPr>
              <a:t>isAdmin</a:t>
            </a:r>
            <a:r>
              <a:rPr lang="en-US" dirty="0">
                <a:latin typeface="Calibri" panose="020F0502020204030204" pitchFamily="34" charset="0"/>
              </a:rPr>
              <a:t>":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</a:rPr>
              <a:t>, </a:t>
            </a:r>
          </a:p>
          <a:p>
            <a:r>
              <a:rPr lang="en-US" dirty="0">
                <a:latin typeface="Calibri" panose="020F0502020204030204" pitchFamily="34" charset="0"/>
              </a:rPr>
              <a:t>                      "friends": [0,1,2,3] }';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1412776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latin typeface="Calibri" panose="020F0502020204030204" pitchFamily="34" charset="0"/>
              </a:rPr>
              <a:t>JSON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(</a:t>
            </a:r>
            <a:r>
              <a:rPr lang="en-US" dirty="0">
                <a:latin typeface="Calibri" panose="020F0502020204030204" pitchFamily="34" charset="0"/>
              </a:rPr>
              <a:t>JavaScript Object Notation </a:t>
            </a:r>
            <a:r>
              <a:rPr lang="ru-RU" dirty="0">
                <a:latin typeface="Calibri" panose="020F0502020204030204" pitchFamily="34" charset="0"/>
              </a:rPr>
              <a:t>)</a:t>
            </a:r>
            <a:r>
              <a:rPr lang="en-US" dirty="0">
                <a:latin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</a:rPr>
              <a:t>формат данных, который используется для представления объектов в виде строки.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284984"/>
            <a:ext cx="40324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Данные в формате </a:t>
            </a:r>
            <a:r>
              <a:rPr lang="ru-RU" dirty="0" err="1">
                <a:latin typeface="Calibri" panose="020F0502020204030204" pitchFamily="34" charset="0"/>
              </a:rPr>
              <a:t>JSO</a:t>
            </a:r>
            <a:r>
              <a:rPr lang="en-US" dirty="0">
                <a:latin typeface="Calibri" panose="020F0502020204030204" pitchFamily="34" charset="0"/>
              </a:rPr>
              <a:t>N: </a:t>
            </a:r>
            <a:endParaRPr lang="ru-RU" dirty="0">
              <a:latin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anose="020F0502020204030204" pitchFamily="34" charset="0"/>
              </a:rPr>
              <a:t>  JavaScript-объекты { ... } </a:t>
            </a: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anose="020F0502020204030204" pitchFamily="34" charset="0"/>
              </a:rPr>
              <a:t>  Массивы [ ... ] или</a:t>
            </a:r>
          </a:p>
          <a:p>
            <a:pPr>
              <a:buFont typeface="Wingdings" pitchFamily="2" charset="2"/>
              <a:buChar char="§"/>
            </a:pPr>
            <a:r>
              <a:rPr lang="ru-RU" dirty="0">
                <a:latin typeface="Calibri" panose="020F0502020204030204" pitchFamily="34" charset="0"/>
              </a:rPr>
              <a:t>  Значения одного из типов: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</a:rPr>
              <a:t>строки в двойных кавычках,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</a:rPr>
              <a:t>число,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</a:rPr>
              <a:t>логическое значение </a:t>
            </a:r>
            <a:r>
              <a:rPr lang="ru-RU" dirty="0" err="1">
                <a:solidFill>
                  <a:srgbClr val="0070C0"/>
                </a:solidFill>
                <a:latin typeface="Calibri" panose="020F0502020204030204" pitchFamily="34" charset="0"/>
              </a:rPr>
              <a:t>true</a:t>
            </a:r>
            <a:r>
              <a:rPr lang="ru-RU" dirty="0">
                <a:solidFill>
                  <a:srgbClr val="0070C0"/>
                </a:solidFill>
                <a:latin typeface="Calibri" panose="020F0502020204030204" pitchFamily="34" charset="0"/>
              </a:rPr>
              <a:t>/</a:t>
            </a:r>
            <a:r>
              <a:rPr lang="ru-RU" dirty="0" err="1">
                <a:solidFill>
                  <a:srgbClr val="0070C0"/>
                </a:solidFill>
                <a:latin typeface="Calibri" panose="020F0502020204030204" pitchFamily="34" charset="0"/>
              </a:rPr>
              <a:t>false</a:t>
            </a:r>
            <a:r>
              <a:rPr lang="ru-RU" dirty="0">
                <a:latin typeface="Calibri" panose="020F0502020204030204" pitchFamily="34" charset="0"/>
              </a:rPr>
              <a:t>,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 err="1">
                <a:latin typeface="Calibri" panose="020F0502020204030204" pitchFamily="34" charset="0"/>
              </a:rPr>
              <a:t>null</a:t>
            </a:r>
            <a:r>
              <a:rPr lang="ru-RU" dirty="0">
                <a:latin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60647"/>
            <a:ext cx="8229600" cy="720081"/>
          </a:xfrm>
        </p:spPr>
        <p:txBody>
          <a:bodyPr/>
          <a:lstStyle/>
          <a:p>
            <a:r>
              <a:rPr lang="en-US" sz="3200" dirty="0" err="1"/>
              <a:t>setTimeout</a:t>
            </a:r>
            <a:r>
              <a:rPr lang="en-US" sz="3200" dirty="0"/>
              <a:t> </a:t>
            </a:r>
            <a:r>
              <a:rPr lang="ru-RU" sz="3200" dirty="0"/>
              <a:t>и </a:t>
            </a:r>
            <a:r>
              <a:rPr lang="en-US" sz="3200" dirty="0" err="1"/>
              <a:t>setInterval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628800"/>
            <a:ext cx="4104456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</a:rPr>
              <a:t>setTimeout</a:t>
            </a:r>
            <a:r>
              <a:rPr lang="ru-RU" b="1" dirty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()</a:t>
            </a:r>
            <a:endParaRPr lang="ru-RU" b="1" dirty="0">
              <a:latin typeface="Calibri" panose="020F0502020204030204" pitchFamily="34" charset="0"/>
            </a:endParaRPr>
          </a:p>
          <a:p>
            <a:endParaRPr lang="ru-RU" b="1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Синтаксис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timerId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setTimeout</a:t>
            </a:r>
            <a:r>
              <a:rPr lang="en-US" dirty="0">
                <a:latin typeface="Calibri" panose="020F0502020204030204" pitchFamily="34" charset="0"/>
              </a:rPr>
              <a:t>(</a:t>
            </a:r>
          </a:p>
          <a:p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 / code, </a:t>
            </a:r>
          </a:p>
          <a:p>
            <a:r>
              <a:rPr lang="en-US" dirty="0">
                <a:latin typeface="Calibri" panose="020F0502020204030204" pitchFamily="34" charset="0"/>
              </a:rPr>
              <a:t>delay[, arg1, arg2...])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4149080"/>
            <a:ext cx="806489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anose="020F0502020204030204" pitchFamily="34" charset="0"/>
              </a:rPr>
              <a:t>Параметры: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F</a:t>
            </a:r>
            <a:r>
              <a:rPr lang="ru-RU" dirty="0" err="1">
                <a:latin typeface="Calibri" panose="020F0502020204030204" pitchFamily="34" charset="0"/>
              </a:rPr>
              <a:t>unc</a:t>
            </a:r>
            <a:r>
              <a:rPr lang="ru-RU" dirty="0">
                <a:latin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</a:rPr>
              <a:t>code</a:t>
            </a:r>
            <a:r>
              <a:rPr lang="en-US" dirty="0">
                <a:latin typeface="Calibri" panose="020F0502020204030204" pitchFamily="34" charset="0"/>
              </a:rPr>
              <a:t> - </a:t>
            </a:r>
            <a:r>
              <a:rPr lang="ru-RU" dirty="0">
                <a:latin typeface="Calibri" panose="020F0502020204030204" pitchFamily="34" charset="0"/>
              </a:rPr>
              <a:t>Функция или строка кода для исполнения. </a:t>
            </a:r>
            <a:endParaRPr lang="en-US" dirty="0">
              <a:latin typeface="Calibri" panose="020F050202020403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D</a:t>
            </a:r>
            <a:r>
              <a:rPr lang="ru-RU" dirty="0" err="1">
                <a:latin typeface="Calibri" panose="020F0502020204030204" pitchFamily="34" charset="0"/>
              </a:rPr>
              <a:t>elay</a:t>
            </a:r>
            <a:r>
              <a:rPr lang="en-US" dirty="0">
                <a:latin typeface="Calibri" panose="020F0502020204030204" pitchFamily="34" charset="0"/>
              </a:rPr>
              <a:t>/Interval - </a:t>
            </a:r>
            <a:r>
              <a:rPr lang="ru-RU" dirty="0">
                <a:latin typeface="Calibri" panose="020F0502020204030204" pitchFamily="34" charset="0"/>
              </a:rPr>
              <a:t>Задержка в </a:t>
            </a:r>
            <a:r>
              <a:rPr lang="ru-RU" dirty="0" err="1">
                <a:latin typeface="Calibri" panose="020F0502020204030204" pitchFamily="34" charset="0"/>
              </a:rPr>
              <a:t>милисекундах</a:t>
            </a:r>
            <a:r>
              <a:rPr lang="ru-RU" dirty="0">
                <a:latin typeface="Calibri" panose="020F0502020204030204" pitchFamily="34" charset="0"/>
              </a:rPr>
              <a:t>, 1000 </a:t>
            </a:r>
            <a:r>
              <a:rPr lang="ru-RU" dirty="0" err="1">
                <a:latin typeface="Calibri" panose="020F0502020204030204" pitchFamily="34" charset="0"/>
              </a:rPr>
              <a:t>милисекунд</a:t>
            </a:r>
            <a:r>
              <a:rPr lang="ru-RU" dirty="0">
                <a:latin typeface="Calibri" panose="020F0502020204030204" pitchFamily="34" charset="0"/>
              </a:rPr>
              <a:t> равны 1 секунде.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ru-RU" dirty="0" err="1">
                <a:latin typeface="Calibri" panose="020F0502020204030204" pitchFamily="34" charset="0"/>
              </a:rPr>
              <a:t>arg1</a:t>
            </a:r>
            <a:r>
              <a:rPr lang="ru-RU" dirty="0">
                <a:latin typeface="Calibri" panose="020F0502020204030204" pitchFamily="34" charset="0"/>
              </a:rPr>
              <a:t>, </a:t>
            </a:r>
            <a:r>
              <a:rPr lang="ru-RU" dirty="0" err="1">
                <a:latin typeface="Calibri" panose="020F0502020204030204" pitchFamily="34" charset="0"/>
              </a:rPr>
              <a:t>arg2</a:t>
            </a:r>
            <a:r>
              <a:rPr lang="ru-RU" dirty="0">
                <a:latin typeface="Calibri" panose="020F0502020204030204" pitchFamily="34" charset="0"/>
              </a:rPr>
              <a:t>…</a:t>
            </a:r>
            <a:r>
              <a:rPr lang="en-US" dirty="0">
                <a:latin typeface="Calibri" panose="020F0502020204030204" pitchFamily="34" charset="0"/>
              </a:rPr>
              <a:t> - </a:t>
            </a:r>
            <a:r>
              <a:rPr lang="ru-RU" dirty="0">
                <a:latin typeface="Calibri" panose="020F0502020204030204" pitchFamily="34" charset="0"/>
              </a:rPr>
              <a:t>Аргументы, которые нужно передать функции. 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4048" y="1628800"/>
            <a:ext cx="3600400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</a:rPr>
              <a:t>setInterval</a:t>
            </a:r>
            <a:r>
              <a:rPr lang="en-US" b="1" dirty="0">
                <a:latin typeface="Calibri" panose="020F0502020204030204" pitchFamily="34" charset="0"/>
              </a:rPr>
              <a:t>() 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Синтаксис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timerId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</a:rPr>
              <a:t>setInterval</a:t>
            </a:r>
            <a:r>
              <a:rPr lang="en-US" dirty="0">
                <a:latin typeface="Calibri" panose="020F0502020204030204" pitchFamily="34" charset="0"/>
              </a:rPr>
              <a:t>(                    </a:t>
            </a:r>
            <a:r>
              <a:rPr lang="en-US" dirty="0" err="1">
                <a:latin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</a:rPr>
              <a:t> / code, </a:t>
            </a:r>
          </a:p>
          <a:p>
            <a:r>
              <a:rPr lang="en-US" dirty="0">
                <a:latin typeface="Calibri" panose="020F0502020204030204" pitchFamily="34" charset="0"/>
              </a:rPr>
              <a:t>interval[, arg1, arg2...])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16633"/>
            <a:ext cx="8229600" cy="1008112"/>
          </a:xfrm>
        </p:spPr>
        <p:txBody>
          <a:bodyPr/>
          <a:lstStyle/>
          <a:p>
            <a:r>
              <a:rPr lang="ru-RU" sz="3200" b="1" dirty="0"/>
              <a:t>Запуск кода из строки. </a:t>
            </a:r>
            <a:r>
              <a:rPr lang="en-US" sz="3200" b="1" dirty="0" err="1"/>
              <a:t>Eval</a:t>
            </a:r>
            <a:endParaRPr 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602072"/>
            <a:ext cx="8136904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Пример</a:t>
            </a:r>
            <a:r>
              <a:rPr lang="en-US" dirty="0">
                <a:latin typeface="Calibri" panose="020F0502020204030204" pitchFamily="34" charset="0"/>
              </a:rPr>
              <a:t>: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 = 1; </a:t>
            </a:r>
            <a:endParaRPr lang="ru-RU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</a:rPr>
              <a:t>()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{ 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                     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 = 2; 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                     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eval</a:t>
            </a:r>
            <a:r>
              <a:rPr lang="en-US" dirty="0">
                <a:latin typeface="Calibri" panose="020F0502020204030204" pitchFamily="34" charset="0"/>
              </a:rPr>
              <a:t>(' alert(a) '); </a:t>
            </a:r>
          </a:p>
          <a:p>
            <a:r>
              <a:rPr lang="en-US" dirty="0">
                <a:latin typeface="Calibri" panose="020F0502020204030204" pitchFamily="34" charset="0"/>
              </a:rPr>
              <a:t>})()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01743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Функция </a:t>
            </a:r>
            <a:r>
              <a:rPr lang="ru-RU" b="1" dirty="0" err="1">
                <a:latin typeface="Calibri" panose="020F0502020204030204" pitchFamily="34" charset="0"/>
              </a:rPr>
              <a:t>eval</a:t>
            </a:r>
            <a:r>
              <a:rPr lang="ru-RU" b="1" dirty="0">
                <a:latin typeface="Calibri" panose="020F0502020204030204" pitchFamily="34" charset="0"/>
              </a:rPr>
              <a:t>(</a:t>
            </a:r>
            <a:r>
              <a:rPr lang="ru-RU" b="1" dirty="0" err="1">
                <a:latin typeface="Calibri" panose="020F0502020204030204" pitchFamily="34" charset="0"/>
              </a:rPr>
              <a:t>code</a:t>
            </a:r>
            <a:r>
              <a:rPr lang="ru-RU" b="1" dirty="0">
                <a:latin typeface="Calibri" panose="020F0502020204030204" pitchFamily="34" charset="0"/>
              </a:rPr>
              <a:t>) </a:t>
            </a:r>
            <a:r>
              <a:rPr lang="ru-RU" dirty="0">
                <a:latin typeface="Calibri" panose="020F0502020204030204" pitchFamily="34" charset="0"/>
              </a:rPr>
              <a:t>позволяет выполнить код, переданный ей в виде строки.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Этот код будет выполнен в текущей области видимости.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725144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Альтернатива методу </a:t>
            </a:r>
            <a:r>
              <a:rPr lang="en-US" dirty="0" err="1">
                <a:latin typeface="Calibri" panose="020F0502020204030204" pitchFamily="34" charset="0"/>
              </a:rPr>
              <a:t>eval</a:t>
            </a:r>
            <a:r>
              <a:rPr lang="en-US" dirty="0">
                <a:latin typeface="Calibri" panose="020F0502020204030204" pitchFamily="34" charset="0"/>
              </a:rPr>
              <a:t> – </a:t>
            </a:r>
            <a:r>
              <a:rPr lang="ru-RU" dirty="0">
                <a:latin typeface="Calibri" panose="020F0502020204030204" pitchFamily="34" charset="0"/>
              </a:rPr>
              <a:t>конструктор </a:t>
            </a:r>
            <a:r>
              <a:rPr lang="en-US" b="1" dirty="0">
                <a:latin typeface="Calibri" panose="020F0502020204030204" pitchFamily="34" charset="0"/>
              </a:rPr>
              <a:t>new Function.</a:t>
            </a:r>
            <a:r>
              <a:rPr lang="ru-RU" b="1" dirty="0">
                <a:latin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a = 2, b = 3; </a:t>
            </a: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mul</a:t>
            </a:r>
            <a:r>
              <a:rPr lang="en-US" dirty="0">
                <a:latin typeface="Calibri" panose="020F0502020204030204" pitchFamily="3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</a:rPr>
              <a:t> Function('a, b', '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return</a:t>
            </a:r>
            <a:r>
              <a:rPr lang="en-US" dirty="0">
                <a:latin typeface="Calibri" panose="020F0502020204030204" pitchFamily="34" charset="0"/>
              </a:rPr>
              <a:t> a * b;'); </a:t>
            </a:r>
          </a:p>
          <a:p>
            <a:r>
              <a:rPr lang="en-US" dirty="0">
                <a:latin typeface="Calibri" panose="020F0502020204030204" pitchFamily="34" charset="0"/>
              </a:rPr>
              <a:t>alert( </a:t>
            </a:r>
            <a:r>
              <a:rPr lang="en-US" dirty="0" err="1">
                <a:latin typeface="Calibri" panose="020F0502020204030204" pitchFamily="34" charset="0"/>
              </a:rPr>
              <a:t>mul</a:t>
            </a:r>
            <a:r>
              <a:rPr lang="en-US" dirty="0">
                <a:latin typeface="Calibri" panose="020F0502020204030204" pitchFamily="34" charset="0"/>
              </a:rPr>
              <a:t>(a, b) ); // 6</a:t>
            </a: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88641"/>
            <a:ext cx="8229600" cy="936104"/>
          </a:xfrm>
        </p:spPr>
        <p:txBody>
          <a:bodyPr/>
          <a:lstStyle/>
          <a:p>
            <a:r>
              <a:rPr lang="en-US" sz="3600" b="1" dirty="0"/>
              <a:t>try … catch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060848"/>
            <a:ext cx="3816424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Пример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data = "Has Error"; 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try</a:t>
            </a:r>
            <a:r>
              <a:rPr lang="en-US" dirty="0">
                <a:latin typeface="Calibri" panose="020F0502020204030204" pitchFamily="34" charset="0"/>
              </a:rPr>
              <a:t> {</a:t>
            </a:r>
          </a:p>
          <a:p>
            <a:r>
              <a:rPr lang="en-US" dirty="0">
                <a:latin typeface="Calibri" panose="020F0502020204030204" pitchFamily="34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</a:rPr>
              <a:t>var</a:t>
            </a:r>
            <a:r>
              <a:rPr lang="en-US" dirty="0">
                <a:latin typeface="Calibri" panose="020F0502020204030204" pitchFamily="34" charset="0"/>
              </a:rPr>
              <a:t> user = </a:t>
            </a:r>
            <a:r>
              <a:rPr lang="en-US" dirty="0" err="1">
                <a:latin typeface="Calibri" panose="020F0502020204030204" pitchFamily="34" charset="0"/>
              </a:rPr>
              <a:t>JSON.parse</a:t>
            </a:r>
            <a:r>
              <a:rPr lang="en-US" dirty="0">
                <a:latin typeface="Calibri" panose="020F0502020204030204" pitchFamily="34" charset="0"/>
              </a:rPr>
              <a:t>(data); </a:t>
            </a:r>
          </a:p>
          <a:p>
            <a:r>
              <a:rPr lang="en-US" dirty="0">
                <a:latin typeface="Calibri" panose="020F0502020204030204" pitchFamily="34" charset="0"/>
              </a:rPr>
              <a:t>   alert( user.name ); </a:t>
            </a:r>
          </a:p>
          <a:p>
            <a:r>
              <a:rPr lang="uk-UA" dirty="0">
                <a:latin typeface="Calibri" panose="020F0502020204030204" pitchFamily="34" charset="0"/>
              </a:rPr>
              <a:t>}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catch</a:t>
            </a:r>
            <a:r>
              <a:rPr lang="en-US" dirty="0">
                <a:latin typeface="Calibri" panose="020F0502020204030204" pitchFamily="34" charset="0"/>
              </a:rPr>
              <a:t> (e) {</a:t>
            </a:r>
          </a:p>
          <a:p>
            <a:pPr algn="just"/>
            <a:r>
              <a:rPr lang="uk-UA" dirty="0">
                <a:latin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</a:rPr>
              <a:t>alert(</a:t>
            </a:r>
            <a:r>
              <a:rPr lang="uk-UA" dirty="0">
                <a:latin typeface="Calibri" panose="020F0502020204030204" pitchFamily="34" charset="0"/>
              </a:rPr>
              <a:t>"</a:t>
            </a:r>
            <a:r>
              <a:rPr lang="uk-UA" dirty="0" err="1">
                <a:latin typeface="Calibri" panose="020F0502020204030204" pitchFamily="34" charset="0"/>
              </a:rPr>
              <a:t>Ошибка</a:t>
            </a:r>
            <a:r>
              <a:rPr lang="uk-UA" dirty="0">
                <a:latin typeface="Calibri" panose="020F0502020204030204" pitchFamily="34" charset="0"/>
              </a:rPr>
              <a:t>"); 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uk-UA" dirty="0">
                <a:latin typeface="Calibri" panose="020F050202020403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</a:rPr>
              <a:t>alert( e.name ); </a:t>
            </a:r>
          </a:p>
          <a:p>
            <a:r>
              <a:rPr lang="uk-UA" dirty="0">
                <a:latin typeface="Calibri" panose="020F0502020204030204" pitchFamily="34" charset="0"/>
              </a:rPr>
              <a:t>   </a:t>
            </a:r>
            <a:r>
              <a:rPr lang="en-US" dirty="0">
                <a:latin typeface="Calibri" panose="020F0502020204030204" pitchFamily="34" charset="0"/>
              </a:rPr>
              <a:t>alert( </a:t>
            </a:r>
            <a:r>
              <a:rPr lang="en-US" dirty="0" err="1">
                <a:latin typeface="Calibri" panose="020F0502020204030204" pitchFamily="34" charset="0"/>
              </a:rPr>
              <a:t>e.message</a:t>
            </a:r>
            <a:r>
              <a:rPr lang="en-US" dirty="0">
                <a:latin typeface="Calibri" panose="020F0502020204030204" pitchFamily="34" charset="0"/>
              </a:rPr>
              <a:t> );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Конструкция </a:t>
            </a:r>
            <a:r>
              <a:rPr lang="ru-RU" b="1" dirty="0" err="1">
                <a:latin typeface="Calibri" panose="020F0502020204030204" pitchFamily="34" charset="0"/>
              </a:rPr>
              <a:t>try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ru-RU" b="1" dirty="0">
                <a:latin typeface="Calibri" panose="020F0502020204030204" pitchFamily="34" charset="0"/>
              </a:rPr>
              <a:t>…</a:t>
            </a:r>
            <a:r>
              <a:rPr lang="en-US" b="1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catch</a:t>
            </a:r>
            <a:r>
              <a:rPr lang="ru-RU" dirty="0">
                <a:latin typeface="Calibri" panose="020F0502020204030204" pitchFamily="34" charset="0"/>
              </a:rPr>
              <a:t> состоит из двух основных блоков: </a:t>
            </a:r>
            <a:r>
              <a:rPr lang="ru-RU" b="1" dirty="0" err="1">
                <a:latin typeface="Calibri" panose="020F0502020204030204" pitchFamily="34" charset="0"/>
              </a:rPr>
              <a:t>try</a:t>
            </a:r>
            <a:r>
              <a:rPr lang="ru-RU" dirty="0">
                <a:latin typeface="Calibri" panose="020F0502020204030204" pitchFamily="34" charset="0"/>
              </a:rPr>
              <a:t>, и затем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ru-RU" b="1" dirty="0" err="1">
                <a:latin typeface="Calibri" panose="020F0502020204030204" pitchFamily="34" charset="0"/>
              </a:rPr>
              <a:t>catch</a:t>
            </a:r>
            <a:r>
              <a:rPr lang="ru-RU" dirty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2060848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</a:rPr>
              <a:t>Алгоритм работы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try</a:t>
            </a:r>
            <a:r>
              <a:rPr lang="en-US" dirty="0">
                <a:latin typeface="Calibri" panose="020F0502020204030204" pitchFamily="34" charset="0"/>
              </a:rPr>
              <a:t> …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catch</a:t>
            </a:r>
            <a:r>
              <a:rPr lang="en-US" dirty="0">
                <a:latin typeface="Calibri" panose="020F0502020204030204" pitchFamily="34" charset="0"/>
              </a:rPr>
              <a:t>: </a:t>
            </a:r>
          </a:p>
          <a:p>
            <a:pPr algn="just"/>
            <a:endParaRPr lang="ru-RU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ru-RU" dirty="0">
                <a:latin typeface="Calibri" panose="020F0502020204030204" pitchFamily="34" charset="0"/>
              </a:rPr>
              <a:t>Выполняется код внутри блока </a:t>
            </a:r>
            <a:r>
              <a:rPr lang="ru-RU" dirty="0" err="1">
                <a:solidFill>
                  <a:srgbClr val="0070C0"/>
                </a:solidFill>
                <a:latin typeface="Calibri" panose="020F0502020204030204" pitchFamily="34" charset="0"/>
              </a:rPr>
              <a:t>try</a:t>
            </a:r>
            <a:r>
              <a:rPr lang="ru-RU" dirty="0">
                <a:latin typeface="Calibri" panose="020F0502020204030204" pitchFamily="34" charset="0"/>
              </a:rPr>
              <a:t>.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algn="just">
              <a:buFont typeface="Wingdings" pitchFamily="2" charset="2"/>
              <a:buChar char="§"/>
            </a:pPr>
            <a:endParaRPr lang="ru-RU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ru-RU" dirty="0">
                <a:latin typeface="Calibri" panose="020F0502020204030204" pitchFamily="34" charset="0"/>
              </a:rPr>
              <a:t>Если в нём ошибок нет, то блок </a:t>
            </a:r>
            <a:r>
              <a:rPr lang="ru-RU" dirty="0" err="1">
                <a:latin typeface="Calibri" panose="020F0502020204030204" pitchFamily="34" charset="0"/>
              </a:rPr>
              <a:t>catch</a:t>
            </a:r>
            <a:r>
              <a:rPr lang="ru-RU" dirty="0">
                <a:latin typeface="Calibri" panose="020F0502020204030204" pitchFamily="34" charset="0"/>
              </a:rPr>
              <a:t>(</a:t>
            </a:r>
            <a:r>
              <a:rPr lang="ru-RU" dirty="0" err="1">
                <a:latin typeface="Calibri" panose="020F0502020204030204" pitchFamily="34" charset="0"/>
              </a:rPr>
              <a:t>err</a:t>
            </a:r>
            <a:r>
              <a:rPr lang="ru-RU" dirty="0">
                <a:latin typeface="Calibri" panose="020F0502020204030204" pitchFamily="34" charset="0"/>
              </a:rPr>
              <a:t>) игнорируется, то есть выполнение доходит до конца </a:t>
            </a:r>
            <a:r>
              <a:rPr lang="ru-RU" dirty="0" err="1">
                <a:latin typeface="Calibri" panose="020F0502020204030204" pitchFamily="34" charset="0"/>
              </a:rPr>
              <a:t>try</a:t>
            </a:r>
            <a:r>
              <a:rPr lang="ru-RU" dirty="0">
                <a:latin typeface="Calibri" panose="020F0502020204030204" pitchFamily="34" charset="0"/>
              </a:rPr>
              <a:t> и потом прыгает через </a:t>
            </a:r>
            <a:r>
              <a:rPr lang="ru-RU" dirty="0" err="1">
                <a:solidFill>
                  <a:srgbClr val="0070C0"/>
                </a:solidFill>
                <a:latin typeface="Calibri" panose="020F0502020204030204" pitchFamily="34" charset="0"/>
              </a:rPr>
              <a:t>catch</a:t>
            </a:r>
            <a:r>
              <a:rPr lang="ru-RU" dirty="0">
                <a:latin typeface="Calibri" panose="020F0502020204030204" pitchFamily="34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</a:rPr>
              <a:t>  </a:t>
            </a:r>
            <a:r>
              <a:rPr lang="ru-RU" dirty="0">
                <a:latin typeface="Calibri" panose="020F0502020204030204" pitchFamily="34" charset="0"/>
              </a:rPr>
              <a:t>Если в нём возникнет ошибка, то выполнение </a:t>
            </a:r>
            <a:r>
              <a:rPr lang="ru-RU" dirty="0" err="1">
                <a:solidFill>
                  <a:srgbClr val="0070C0"/>
                </a:solidFill>
                <a:latin typeface="Calibri" panose="020F0502020204030204" pitchFamily="34" charset="0"/>
              </a:rPr>
              <a:t>try</a:t>
            </a:r>
            <a:r>
              <a:rPr lang="ru-RU" dirty="0">
                <a:latin typeface="Calibri" panose="020F0502020204030204" pitchFamily="34" charset="0"/>
              </a:rPr>
              <a:t> на ней прерывается, и управление передается в блок </a:t>
            </a:r>
            <a:r>
              <a:rPr lang="ru-RU" dirty="0" err="1">
                <a:solidFill>
                  <a:srgbClr val="0070C0"/>
                </a:solidFill>
                <a:latin typeface="Calibri" panose="020F0502020204030204" pitchFamily="34" charset="0"/>
              </a:rPr>
              <a:t>catch</a:t>
            </a:r>
            <a:r>
              <a:rPr lang="ru-RU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</a:rPr>
              <a:t>(</a:t>
            </a:r>
            <a:r>
              <a:rPr lang="ru-RU" dirty="0" err="1">
                <a:latin typeface="Calibri" panose="020F0502020204030204" pitchFamily="34" charset="0"/>
              </a:rPr>
              <a:t>err</a:t>
            </a:r>
            <a:r>
              <a:rPr lang="ru-RU" dirty="0">
                <a:latin typeface="Calibri" panose="020F0502020204030204" pitchFamily="34" charset="0"/>
              </a:rPr>
              <a:t>).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Dinamicka">
      <a:dk1>
        <a:srgbClr val="2F2F2F"/>
      </a:dk1>
      <a:lt1>
        <a:srgbClr val="FFFFFF"/>
      </a:lt1>
      <a:dk2>
        <a:srgbClr val="FFFFFF"/>
      </a:dk2>
      <a:lt2>
        <a:srgbClr val="FFFFFF"/>
      </a:lt2>
      <a:accent1>
        <a:srgbClr val="6A57B7"/>
      </a:accent1>
      <a:accent2>
        <a:srgbClr val="9184CA"/>
      </a:accent2>
      <a:accent3>
        <a:srgbClr val="ABA1D7"/>
      </a:accent3>
      <a:accent4>
        <a:srgbClr val="B9B0DE"/>
      </a:accent4>
      <a:accent5>
        <a:srgbClr val="C8C1E5"/>
      </a:accent5>
      <a:accent6>
        <a:srgbClr val="D2CCEA"/>
      </a:accent6>
      <a:hlink>
        <a:srgbClr val="31859B"/>
      </a:hlink>
      <a:folHlink>
        <a:srgbClr val="FEB2FF"/>
      </a:folHlink>
    </a:clrScheme>
    <a:fontScheme name="Dinamicka">
      <a:majorFont>
        <a:latin typeface="Segoe UI Light"/>
        <a:ea typeface=""/>
        <a:cs typeface=""/>
      </a:majorFont>
      <a:minorFont>
        <a:latin typeface="PT Sans Captio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134</TotalTime>
  <Words>346</Words>
  <Application>Microsoft Office PowerPoint</Application>
  <PresentationFormat>On-screen Show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PT Sans Caption</vt:lpstr>
      <vt:lpstr>Roboto Black</vt:lpstr>
      <vt:lpstr>Roboto Light</vt:lpstr>
      <vt:lpstr>Roboto Thin</vt:lpstr>
      <vt:lpstr>Segoe UI Light</vt:lpstr>
      <vt:lpstr>Wingdings</vt:lpstr>
      <vt:lpstr>Тема1</vt:lpstr>
      <vt:lpstr> JavaScript</vt:lpstr>
      <vt:lpstr>Типизация данных</vt:lpstr>
      <vt:lpstr>JSON  </vt:lpstr>
      <vt:lpstr>setTimeout и setInterval</vt:lpstr>
      <vt:lpstr>Запуск кода из строки. Eval</vt:lpstr>
      <vt:lpstr>try … catch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JavaScript</dc:title>
  <dc:creator>Ledy</dc:creator>
  <cp:lastModifiedBy>Oleksandr Petryk</cp:lastModifiedBy>
  <cp:revision>36</cp:revision>
  <dcterms:created xsi:type="dcterms:W3CDTF">2016-06-13T20:58:25Z</dcterms:created>
  <dcterms:modified xsi:type="dcterms:W3CDTF">2016-07-28T12:50:22Z</dcterms:modified>
</cp:coreProperties>
</file>