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57" r:id="rId2"/>
    <p:sldId id="258" r:id="rId3"/>
    <p:sldId id="262" r:id="rId4"/>
    <p:sldId id="260" r:id="rId5"/>
    <p:sldId id="261" r:id="rId6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94713" autoAdjust="0"/>
  </p:normalViewPr>
  <p:slideViewPr>
    <p:cSldViewPr>
      <p:cViewPr varScale="1">
        <p:scale>
          <a:sx n="68" d="100"/>
          <a:sy n="68" d="100"/>
        </p:scale>
        <p:origin x="142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9736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 userDrawn="1"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 userDrawn="1"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 userDrawn="1"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 userDrawn="1"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 userDrawn="1"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97366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0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7280" y="3555960"/>
            <a:ext cx="4023360" cy="663827"/>
          </a:xfrm>
          <a:prstGeom prst="rect">
            <a:avLst/>
          </a:prstGeom>
          <a:solidFill>
            <a:srgbClr val="7564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3627317"/>
            <a:ext cx="6583680" cy="507831"/>
          </a:xfrm>
        </p:spPr>
        <p:txBody>
          <a:bodyPr wrap="square">
            <a:spAutoFit/>
          </a:bodyPr>
          <a:lstStyle/>
          <a:p>
            <a:r>
              <a:rPr lang="en-US" sz="2700" dirty="0" err="1">
                <a:solidFill>
                  <a:schemeClr val="bg1"/>
                </a:solidFill>
                <a:latin typeface="Calibri" pitchFamily="34" charset="0"/>
                <a:ea typeface="Roboto Thin" panose="02000000000000000000" pitchFamily="2" charset="0"/>
                <a:cs typeface="Roboto Thin" panose="02000000000000000000" pitchFamily="2" charset="0"/>
              </a:rPr>
              <a:t>NodeJS</a:t>
            </a:r>
            <a:endParaRPr lang="en-US" dirty="0">
              <a:solidFill>
                <a:srgbClr val="7564BC"/>
              </a:solidFill>
              <a:latin typeface="Calibri" pitchFamily="34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6312" y="4217802"/>
            <a:ext cx="74841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rgbClr val="7564BC"/>
                </a:solidFill>
                <a:latin typeface="Calibri Light" panose="020F0302020204030204" pitchFamily="34" charset="0"/>
              </a:rPr>
              <a:t>Работа с </a:t>
            </a:r>
            <a:r>
              <a:rPr lang="en-US" sz="4400" dirty="0">
                <a:solidFill>
                  <a:srgbClr val="7564BC"/>
                </a:solidFill>
                <a:latin typeface="Calibri Light" panose="020F0302020204030204" pitchFamily="34" charset="0"/>
              </a:rPr>
              <a:t>http</a:t>
            </a:r>
            <a:r>
              <a:rPr lang="ru-RU" sz="4400" dirty="0">
                <a:solidFill>
                  <a:srgbClr val="7564BC"/>
                </a:solidFill>
                <a:latin typeface="Calibri Light" panose="020F0302020204030204" pitchFamily="34" charset="0"/>
              </a:rPr>
              <a:t> запросами 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979712" y="2060848"/>
            <a:ext cx="6322695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Calibri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Node JS</a:t>
            </a:r>
          </a:p>
        </p:txBody>
      </p:sp>
      <p:pic>
        <p:nvPicPr>
          <p:cNvPr id="9" name="Рисунок 8" descr="nodej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1772816"/>
            <a:ext cx="1152128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22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" pitchFamily="34" charset="0"/>
              </a:rPr>
              <a:t>Модуль </a:t>
            </a:r>
            <a:r>
              <a:rPr lang="en-US" dirty="0">
                <a:latin typeface="Calibri" pitchFamily="34" charset="0"/>
              </a:rPr>
              <a:t>http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1340768"/>
            <a:ext cx="82089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" pitchFamily="34" charset="0"/>
              </a:rPr>
              <a:t>Для использования клиента и сервера HTTP необходимо подключить соответствующий модуль с помощью </a:t>
            </a:r>
            <a:r>
              <a:rPr lang="ru-RU" b="1" dirty="0" err="1">
                <a:latin typeface="Calibri" pitchFamily="34" charset="0"/>
              </a:rPr>
              <a:t>require</a:t>
            </a:r>
            <a:r>
              <a:rPr lang="ru-RU" b="1" dirty="0">
                <a:latin typeface="Calibri" pitchFamily="34" charset="0"/>
              </a:rPr>
              <a:t>('</a:t>
            </a:r>
            <a:r>
              <a:rPr lang="ru-RU" b="1" dirty="0" err="1">
                <a:latin typeface="Calibri" pitchFamily="34" charset="0"/>
              </a:rPr>
              <a:t>http</a:t>
            </a:r>
            <a:r>
              <a:rPr lang="ru-RU" b="1" dirty="0">
                <a:latin typeface="Calibri" pitchFamily="34" charset="0"/>
              </a:rPr>
              <a:t>')</a:t>
            </a:r>
            <a:r>
              <a:rPr lang="en-US" dirty="0">
                <a:latin typeface="Calibri" pitchFamily="34" charset="0"/>
              </a:rPr>
              <a:t>. </a:t>
            </a:r>
            <a:endParaRPr lang="ru-RU" b="1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ru-RU" dirty="0">
              <a:latin typeface="Calibri" pitchFamily="34" charset="0"/>
            </a:endParaRPr>
          </a:p>
          <a:p>
            <a:r>
              <a:rPr lang="ru-RU" dirty="0">
                <a:latin typeface="Calibri" pitchFamily="34" charset="0"/>
              </a:rPr>
              <a:t>Для создания сервера используется </a:t>
            </a:r>
            <a:r>
              <a:rPr lang="ru-RU" b="1" dirty="0">
                <a:latin typeface="Calibri" pitchFamily="34" charset="0"/>
              </a:rPr>
              <a:t>метод</a:t>
            </a:r>
            <a:r>
              <a:rPr lang="en-US" b="1" dirty="0">
                <a:latin typeface="Calibri" pitchFamily="34" charset="0"/>
              </a:rPr>
              <a:t> </a:t>
            </a:r>
            <a:r>
              <a:rPr lang="en-US" b="1" dirty="0" err="1">
                <a:latin typeface="Calibri" pitchFamily="34" charset="0"/>
              </a:rPr>
              <a:t>http.createServer</a:t>
            </a:r>
            <a:r>
              <a:rPr lang="en-US" b="1" dirty="0">
                <a:latin typeface="Calibri" pitchFamily="34" charset="0"/>
              </a:rPr>
              <a:t>([</a:t>
            </a:r>
            <a:r>
              <a:rPr lang="en-US" b="1" dirty="0" err="1">
                <a:latin typeface="Calibri" pitchFamily="34" charset="0"/>
              </a:rPr>
              <a:t>requestListener</a:t>
            </a:r>
            <a:r>
              <a:rPr lang="en-US" b="1" dirty="0">
                <a:latin typeface="Calibri" pitchFamily="34" charset="0"/>
              </a:rPr>
              <a:t>])</a:t>
            </a:r>
            <a:r>
              <a:rPr lang="ru-RU" dirty="0">
                <a:latin typeface="Calibri" pitchFamily="34" charset="0"/>
              </a:rPr>
              <a:t>. Метод возвращает новый экземпляр объекта </a:t>
            </a:r>
            <a:r>
              <a:rPr lang="en-US" b="1" dirty="0">
                <a:latin typeface="Calibri" pitchFamily="34" charset="0"/>
              </a:rPr>
              <a:t>http.Server</a:t>
            </a:r>
            <a:r>
              <a:rPr lang="ru-RU" dirty="0">
                <a:latin typeface="Calibri" pitchFamily="34" charset="0"/>
              </a:rPr>
              <a:t>. </a:t>
            </a:r>
            <a:r>
              <a:rPr lang="en-US" b="1" dirty="0">
                <a:latin typeface="Calibri" pitchFamily="34" charset="0"/>
              </a:rPr>
              <a:t> </a:t>
            </a:r>
            <a:endParaRPr lang="ru-RU" b="1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dirty="0">
              <a:latin typeface="Calibri" pitchFamily="34" charset="0"/>
            </a:endParaRPr>
          </a:p>
          <a:p>
            <a:r>
              <a:rPr lang="ru-RU" dirty="0">
                <a:latin typeface="Calibri" pitchFamily="34" charset="0"/>
              </a:rPr>
              <a:t>Метод </a:t>
            </a:r>
            <a:r>
              <a:rPr lang="en-US" b="1" dirty="0" err="1">
                <a:latin typeface="Calibri" pitchFamily="34" charset="0"/>
              </a:rPr>
              <a:t>server.listen</a:t>
            </a:r>
            <a:r>
              <a:rPr lang="en-US" b="1" dirty="0">
                <a:latin typeface="Calibri" pitchFamily="34" charset="0"/>
              </a:rPr>
              <a:t>(port, [hostname], [callback])</a:t>
            </a:r>
            <a:r>
              <a:rPr lang="ru-RU" b="1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начинает приём соединений на указанном порту и имени хоста. Если имя хоста не указано, сервер будет принимать соединения на любой IPv4-адрес машины. 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1720" y="4149080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uk-UA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051720" y="4293096"/>
            <a:ext cx="4248472" cy="2031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latin typeface="Calibri" pitchFamily="34" charset="0"/>
              </a:rPr>
              <a:t>var</a:t>
            </a:r>
            <a:r>
              <a:rPr lang="en-US" dirty="0">
                <a:latin typeface="Calibri" pitchFamily="34" charset="0"/>
              </a:rPr>
              <a:t> http = require('http'); </a:t>
            </a:r>
          </a:p>
          <a:p>
            <a:r>
              <a:rPr lang="en-US" dirty="0" err="1">
                <a:latin typeface="Calibri" pitchFamily="34" charset="0"/>
              </a:rPr>
              <a:t>var</a:t>
            </a:r>
            <a:r>
              <a:rPr lang="en-US" dirty="0">
                <a:latin typeface="Calibri" pitchFamily="34" charset="0"/>
              </a:rPr>
              <a:t> server = </a:t>
            </a:r>
            <a:r>
              <a:rPr lang="en-US" dirty="0" err="1">
                <a:latin typeface="Calibri" pitchFamily="34" charset="0"/>
              </a:rPr>
              <a:t>http.createServer</a:t>
            </a:r>
            <a:r>
              <a:rPr lang="en-US" dirty="0">
                <a:latin typeface="Calibri" pitchFamily="34" charset="0"/>
              </a:rPr>
              <a:t>(function(</a:t>
            </a:r>
            <a:r>
              <a:rPr lang="en-US" dirty="0" err="1">
                <a:latin typeface="Calibri" pitchFamily="34" charset="0"/>
              </a:rPr>
              <a:t>req</a:t>
            </a:r>
            <a:r>
              <a:rPr lang="en-US" dirty="0">
                <a:latin typeface="Calibri" pitchFamily="34" charset="0"/>
              </a:rPr>
              <a:t>, res) {</a:t>
            </a:r>
          </a:p>
          <a:p>
            <a:r>
              <a:rPr lang="en-US" dirty="0">
                <a:latin typeface="Calibri" pitchFamily="34" charset="0"/>
              </a:rPr>
              <a:t>    </a:t>
            </a:r>
            <a:r>
              <a:rPr lang="en-US" dirty="0" err="1">
                <a:latin typeface="Calibri" pitchFamily="34" charset="0"/>
              </a:rPr>
              <a:t>res.end</a:t>
            </a:r>
            <a:r>
              <a:rPr lang="en-US" dirty="0">
                <a:latin typeface="Calibri" pitchFamily="34" charset="0"/>
              </a:rPr>
              <a:t>('Hello World!'); </a:t>
            </a:r>
          </a:p>
          <a:p>
            <a:r>
              <a:rPr lang="uk-UA" dirty="0">
                <a:latin typeface="Calibri" pitchFamily="34" charset="0"/>
              </a:rPr>
              <a:t>}); </a:t>
            </a:r>
          </a:p>
          <a:p>
            <a:endParaRPr lang="uk-UA" dirty="0">
              <a:latin typeface="Calibri" pitchFamily="34" charset="0"/>
            </a:endParaRPr>
          </a:p>
          <a:p>
            <a:r>
              <a:rPr lang="en-US" dirty="0" err="1">
                <a:latin typeface="Calibri" pitchFamily="34" charset="0"/>
              </a:rPr>
              <a:t>server.listen</a:t>
            </a:r>
            <a:r>
              <a:rPr lang="en-US" dirty="0">
                <a:latin typeface="Calibri" pitchFamily="34" charset="0"/>
              </a:rPr>
              <a:t>(3000);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HTTP </a:t>
            </a:r>
            <a:r>
              <a:rPr lang="uk-UA" dirty="0" err="1">
                <a:latin typeface="Calibri" pitchFamily="34" charset="0"/>
              </a:rPr>
              <a:t>методы</a:t>
            </a:r>
            <a:endParaRPr lang="en-US" dirty="0">
              <a:latin typeface="Calibri" pitchFamily="34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457200" y="1234440"/>
          <a:ext cx="8229600" cy="5384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HTTP </a:t>
                      </a:r>
                      <a:r>
                        <a:rPr lang="ru-RU" sz="180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глагол</a:t>
                      </a:r>
                      <a:endParaRPr lang="en-US" sz="18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Calibri" pitchFamily="34" charset="0"/>
                          <a:cs typeface="Calibri" pitchFamily="34" charset="0"/>
                        </a:rPr>
                        <a:t>Описание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OPTIONS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Calibri" pitchFamily="34" charset="0"/>
                          <a:cs typeface="Calibri" pitchFamily="34" charset="0"/>
                        </a:rPr>
                        <a:t>Используется</a:t>
                      </a:r>
                      <a:r>
                        <a:rPr lang="ru-RU" sz="1800" baseline="0" dirty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ru-RU" sz="1800" baseline="0" dirty="0" err="1">
                          <a:latin typeface="Calibri" pitchFamily="34" charset="0"/>
                          <a:cs typeface="Calibri" pitchFamily="34" charset="0"/>
                        </a:rPr>
                        <a:t>клиентсикм</a:t>
                      </a:r>
                      <a:r>
                        <a:rPr lang="ru-RU" sz="1800" baseline="0" dirty="0">
                          <a:latin typeface="Calibri" pitchFamily="34" charset="0"/>
                          <a:cs typeface="Calibri" pitchFamily="34" charset="0"/>
                        </a:rPr>
                        <a:t> приложением для получения списка доступных глаголов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alibri" pitchFamily="34" charset="0"/>
                          <a:cs typeface="Calibri" pitchFamily="34" charset="0"/>
                        </a:rPr>
                        <a:t>GET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Calibri" pitchFamily="34" charset="0"/>
                          <a:cs typeface="Calibri" pitchFamily="34" charset="0"/>
                        </a:rPr>
                        <a:t>Получение данных с сервера. 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HEAD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Calibri" pitchFamily="34" charset="0"/>
                          <a:cs typeface="Calibri" pitchFamily="34" charset="0"/>
                        </a:rPr>
                        <a:t>Получение метаданных (заголовков) ресурса.</a:t>
                      </a:r>
                      <a:r>
                        <a:rPr lang="ru-RU" sz="1800" baseline="0" dirty="0">
                          <a:latin typeface="Calibri" pitchFamily="34" charset="0"/>
                          <a:cs typeface="Calibri" pitchFamily="34" charset="0"/>
                        </a:rPr>
                        <a:t> При данном запросе ресурс не возвращается. 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alibri" pitchFamily="34" charset="0"/>
                          <a:cs typeface="Calibri" pitchFamily="34" charset="0"/>
                        </a:rPr>
                        <a:t>POST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Calibri" pitchFamily="34" charset="0"/>
                          <a:cs typeface="Calibri" pitchFamily="34" charset="0"/>
                        </a:rPr>
                        <a:t>Отправка данных на</a:t>
                      </a:r>
                      <a:r>
                        <a:rPr lang="ru-RU" sz="1800" baseline="0" dirty="0">
                          <a:latin typeface="Calibri" pitchFamily="34" charset="0"/>
                          <a:cs typeface="Calibri" pitchFamily="34" charset="0"/>
                        </a:rPr>
                        <a:t> сервер для обработки. Обычно данные введенные пользователем в форму на странице.  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PUT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Calibri" pitchFamily="34" charset="0"/>
                          <a:cs typeface="Calibri" pitchFamily="34" charset="0"/>
                        </a:rPr>
                        <a:t>Позволяет клиенту создать ресурс по указанному</a:t>
                      </a:r>
                      <a:r>
                        <a:rPr lang="ru-RU" sz="1800" baseline="0" dirty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800" baseline="0" dirty="0">
                          <a:latin typeface="Calibri" pitchFamily="34" charset="0"/>
                          <a:cs typeface="Calibri" pitchFamily="34" charset="0"/>
                        </a:rPr>
                        <a:t>URL (</a:t>
                      </a:r>
                      <a:r>
                        <a:rPr lang="ru-RU" sz="1800" baseline="0" dirty="0">
                          <a:latin typeface="Calibri" pitchFamily="34" charset="0"/>
                          <a:cs typeface="Calibri" pitchFamily="34" charset="0"/>
                        </a:rPr>
                        <a:t>создать файл на сервере</a:t>
                      </a:r>
                      <a:r>
                        <a:rPr lang="en-US" sz="1800" baseline="0" dirty="0"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r>
                        <a:rPr lang="ru-RU" sz="1800" baseline="0" dirty="0">
                          <a:latin typeface="Calibri" pitchFamily="34" charset="0"/>
                          <a:cs typeface="Calibri" pitchFamily="34" charset="0"/>
                        </a:rPr>
                        <a:t>.  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DELETE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Calibri" pitchFamily="34" charset="0"/>
                          <a:cs typeface="Calibri" pitchFamily="34" charset="0"/>
                        </a:rPr>
                        <a:t>Удаление ресурса</a:t>
                      </a:r>
                      <a:r>
                        <a:rPr lang="ru-RU" sz="1800" baseline="0" dirty="0">
                          <a:latin typeface="Calibri" pitchFamily="34" charset="0"/>
                          <a:cs typeface="Calibri" pitchFamily="34" charset="0"/>
                        </a:rPr>
                        <a:t> на сервере. 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CONNECT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Calibri" pitchFamily="34" charset="0"/>
                          <a:cs typeface="Calibri" pitchFamily="34" charset="0"/>
                        </a:rPr>
                        <a:t>Команда для использования прокси</a:t>
                      </a:r>
                      <a:r>
                        <a:rPr lang="ru-RU" sz="1800" baseline="0" dirty="0">
                          <a:latin typeface="Calibri" pitchFamily="34" charset="0"/>
                          <a:cs typeface="Calibri" pitchFamily="34" charset="0"/>
                        </a:rPr>
                        <a:t> серверами. 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6915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" pitchFamily="34" charset="0"/>
              </a:rPr>
              <a:t>Обработка запросов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268760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alibri" pitchFamily="34" charset="0"/>
              </a:rPr>
              <a:t>http.Server</a:t>
            </a:r>
            <a:r>
              <a:rPr lang="en-US" dirty="0">
                <a:latin typeface="Calibri" pitchFamily="34" charset="0"/>
              </a:rPr>
              <a:t> - </a:t>
            </a:r>
            <a:r>
              <a:rPr lang="ru-RU" dirty="0">
                <a:latin typeface="Calibri" pitchFamily="34" charset="0"/>
              </a:rPr>
              <a:t>это </a:t>
            </a:r>
            <a:r>
              <a:rPr lang="ru-RU" b="1" dirty="0" err="1">
                <a:latin typeface="Calibri" pitchFamily="34" charset="0"/>
              </a:rPr>
              <a:t>EventEmitter</a:t>
            </a:r>
            <a:r>
              <a:rPr lang="ru-RU" dirty="0">
                <a:latin typeface="Calibri" pitchFamily="34" charset="0"/>
              </a:rPr>
              <a:t> со следующими событиями: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b="1" dirty="0">
                <a:latin typeface="Calibri" pitchFamily="34" charset="0"/>
              </a:rPr>
              <a:t>request</a:t>
            </a:r>
            <a:r>
              <a:rPr lang="en-US" dirty="0">
                <a:latin typeface="Calibri" pitchFamily="34" charset="0"/>
              </a:rPr>
              <a:t>, </a:t>
            </a:r>
            <a:r>
              <a:rPr lang="en-US" b="1" dirty="0">
                <a:latin typeface="Calibri" pitchFamily="34" charset="0"/>
              </a:rPr>
              <a:t>connection</a:t>
            </a:r>
            <a:r>
              <a:rPr lang="en-US" dirty="0">
                <a:latin typeface="Calibri" pitchFamily="34" charset="0"/>
              </a:rPr>
              <a:t>, </a:t>
            </a:r>
            <a:r>
              <a:rPr lang="en-US" b="1" dirty="0">
                <a:latin typeface="Calibri" pitchFamily="34" charset="0"/>
              </a:rPr>
              <a:t>close</a:t>
            </a:r>
            <a:r>
              <a:rPr lang="en-US" dirty="0">
                <a:latin typeface="Calibri" pitchFamily="34" charset="0"/>
              </a:rPr>
              <a:t> etc. </a:t>
            </a:r>
            <a:r>
              <a:rPr lang="ru-RU" dirty="0">
                <a:latin typeface="Calibri" pitchFamily="34" charset="0"/>
              </a:rPr>
              <a:t>Функция, обрабатывающая запрос  – обработчик события </a:t>
            </a:r>
            <a:r>
              <a:rPr lang="en-US" b="1" dirty="0">
                <a:latin typeface="Calibri" pitchFamily="34" charset="0"/>
              </a:rPr>
              <a:t>request</a:t>
            </a:r>
            <a:r>
              <a:rPr lang="en-US" dirty="0">
                <a:latin typeface="Calibri" pitchFamily="34" charset="0"/>
              </a:rPr>
              <a:t>: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3717032"/>
            <a:ext cx="6264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libri" pitchFamily="34" charset="0"/>
              </a:rPr>
              <a:t>server.on</a:t>
            </a:r>
            <a:r>
              <a:rPr lang="en-US" dirty="0">
                <a:latin typeface="Calibri" pitchFamily="34" charset="0"/>
              </a:rPr>
              <a:t>('request', function (</a:t>
            </a:r>
            <a:r>
              <a:rPr lang="en-US" b="1" dirty="0" err="1">
                <a:latin typeface="Calibri" pitchFamily="34" charset="0"/>
              </a:rPr>
              <a:t>req</a:t>
            </a:r>
            <a:r>
              <a:rPr lang="en-US" b="1" dirty="0">
                <a:latin typeface="Calibri" pitchFamily="34" charset="0"/>
              </a:rPr>
              <a:t>, res</a:t>
            </a:r>
            <a:r>
              <a:rPr lang="en-US" dirty="0">
                <a:latin typeface="Calibri" pitchFamily="34" charset="0"/>
              </a:rPr>
              <a:t>) {</a:t>
            </a:r>
          </a:p>
          <a:p>
            <a:r>
              <a:rPr lang="ru-RU" dirty="0">
                <a:latin typeface="Calibri" pitchFamily="34" charset="0"/>
              </a:rPr>
              <a:t>	</a:t>
            </a:r>
            <a:endParaRPr lang="uk-UA" dirty="0">
              <a:latin typeface="Calibri" pitchFamily="34" charset="0"/>
            </a:endParaRPr>
          </a:p>
          <a:p>
            <a:r>
              <a:rPr lang="uk-UA" dirty="0">
                <a:latin typeface="Calibri" pitchFamily="34" charset="0"/>
              </a:rPr>
              <a:t>})</a:t>
            </a:r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3779912" y="2852936"/>
            <a:ext cx="432048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H="1">
            <a:off x="4716016" y="2852936"/>
            <a:ext cx="792088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915816" y="249289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" pitchFamily="34" charset="0"/>
              </a:rPr>
              <a:t>Объект запроса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48064" y="249289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" pitchFamily="34" charset="0"/>
              </a:rPr>
              <a:t>Объект ответа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1560" y="4797152"/>
            <a:ext cx="81369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" pitchFamily="34" charset="0"/>
              </a:rPr>
              <a:t>Событие </a:t>
            </a:r>
            <a:r>
              <a:rPr lang="en-US" dirty="0">
                <a:latin typeface="Calibri" pitchFamily="34" charset="0"/>
              </a:rPr>
              <a:t>request </a:t>
            </a:r>
            <a:r>
              <a:rPr lang="ru-RU" dirty="0">
                <a:latin typeface="Calibri" pitchFamily="34" charset="0"/>
              </a:rPr>
              <a:t>генерируется каждый раз при получении запроса. В течении одного соединения может происходить несколько запросов (в случае </a:t>
            </a:r>
            <a:r>
              <a:rPr lang="ru-RU" dirty="0" err="1">
                <a:latin typeface="Calibri" pitchFamily="34" charset="0"/>
              </a:rPr>
              <a:t>keep-alive</a:t>
            </a:r>
            <a:r>
              <a:rPr lang="ru-RU" dirty="0">
                <a:latin typeface="Calibri" pitchFamily="34" charset="0"/>
              </a:rPr>
              <a:t> соединения). </a:t>
            </a:r>
          </a:p>
          <a:p>
            <a:pPr>
              <a:buFont typeface="Arial" pitchFamily="34" charset="0"/>
              <a:buChar char="•"/>
            </a:pPr>
            <a:endParaRPr lang="ru-RU" dirty="0">
              <a:latin typeface="Calibri" pitchFamily="34" charset="0"/>
            </a:endParaRPr>
          </a:p>
          <a:p>
            <a:r>
              <a:rPr lang="ru-RU" dirty="0">
                <a:latin typeface="Calibri" pitchFamily="34" charset="0"/>
              </a:rPr>
              <a:t>Объект </a:t>
            </a:r>
            <a:r>
              <a:rPr lang="ru-RU" dirty="0" err="1">
                <a:latin typeface="Calibri" pitchFamily="34" charset="0"/>
              </a:rPr>
              <a:t>request</a:t>
            </a:r>
            <a:r>
              <a:rPr lang="ru-RU" dirty="0">
                <a:latin typeface="Calibri" pitchFamily="34" charset="0"/>
              </a:rPr>
              <a:t> — экземпляр </a:t>
            </a:r>
            <a:r>
              <a:rPr lang="ru-RU" dirty="0" err="1">
                <a:latin typeface="Calibri" pitchFamily="34" charset="0"/>
              </a:rPr>
              <a:t>http.ServerRequest</a:t>
            </a:r>
            <a:r>
              <a:rPr lang="ru-RU" dirty="0">
                <a:latin typeface="Calibri" pitchFamily="34" charset="0"/>
              </a:rPr>
              <a:t>, объект </a:t>
            </a:r>
            <a:r>
              <a:rPr lang="ru-RU" dirty="0" err="1">
                <a:latin typeface="Calibri" pitchFamily="34" charset="0"/>
              </a:rPr>
              <a:t>response</a:t>
            </a:r>
            <a:r>
              <a:rPr lang="ru-RU" dirty="0">
                <a:latin typeface="Calibri" pitchFamily="34" charset="0"/>
              </a:rPr>
              <a:t> — экземпляр </a:t>
            </a:r>
            <a:r>
              <a:rPr lang="ru-RU" dirty="0" err="1">
                <a:latin typeface="Calibri" pitchFamily="34" charset="0"/>
              </a:rPr>
              <a:t>http.ServerResponse</a:t>
            </a:r>
            <a:r>
              <a:rPr lang="ru-RU" dirty="0">
                <a:latin typeface="Calibri" pitchFamily="34" charset="0"/>
              </a:rPr>
              <a:t>.</a:t>
            </a:r>
            <a:endParaRPr lang="uk-UA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" pitchFamily="34" charset="0"/>
              </a:rPr>
              <a:t>Создание запросов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1052736"/>
            <a:ext cx="80648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" pitchFamily="34" charset="0"/>
              </a:rPr>
              <a:t>Для создания </a:t>
            </a:r>
            <a:r>
              <a:rPr lang="en-US" dirty="0">
                <a:latin typeface="Calibri" pitchFamily="34" charset="0"/>
              </a:rPr>
              <a:t>HTTP </a:t>
            </a:r>
            <a:r>
              <a:rPr lang="ru-RU" dirty="0">
                <a:latin typeface="Calibri" pitchFamily="34" charset="0"/>
              </a:rPr>
              <a:t>запросов используется метод </a:t>
            </a:r>
            <a:r>
              <a:rPr lang="en-US" b="1" dirty="0" err="1">
                <a:latin typeface="Calibri" pitchFamily="34" charset="0"/>
              </a:rPr>
              <a:t>http.request</a:t>
            </a:r>
            <a:r>
              <a:rPr lang="en-US" b="1" dirty="0">
                <a:latin typeface="Calibri" pitchFamily="34" charset="0"/>
              </a:rPr>
              <a:t>(options, callback) </a:t>
            </a:r>
          </a:p>
          <a:p>
            <a:pPr>
              <a:buFont typeface="Arial" pitchFamily="34" charset="0"/>
              <a:buChar char="•"/>
            </a:pPr>
            <a:endParaRPr lang="en-US" b="1" dirty="0">
              <a:latin typeface="Calibri" pitchFamily="34" charset="0"/>
            </a:endParaRPr>
          </a:p>
          <a:p>
            <a:r>
              <a:rPr lang="ru-RU" b="1" dirty="0" err="1">
                <a:latin typeface="Calibri" pitchFamily="34" charset="0"/>
              </a:rPr>
              <a:t>http.request</a:t>
            </a:r>
            <a:r>
              <a:rPr lang="ru-RU" b="1" dirty="0">
                <a:latin typeface="Calibri" pitchFamily="34" charset="0"/>
              </a:rPr>
              <a:t>()</a:t>
            </a:r>
            <a:r>
              <a:rPr lang="ru-RU" dirty="0">
                <a:latin typeface="Calibri" pitchFamily="34" charset="0"/>
              </a:rPr>
              <a:t> возвращает объект класса </a:t>
            </a:r>
            <a:r>
              <a:rPr lang="ru-RU" dirty="0" err="1">
                <a:latin typeface="Calibri" pitchFamily="34" charset="0"/>
              </a:rPr>
              <a:t>http.ClientRequest</a:t>
            </a:r>
            <a:r>
              <a:rPr lang="ru-RU" dirty="0">
                <a:latin typeface="Calibri" pitchFamily="34" charset="0"/>
              </a:rPr>
              <a:t>, являющийся потоком с возможностью записи. </a:t>
            </a:r>
            <a:r>
              <a:rPr lang="en-US" dirty="0">
                <a:latin typeface="Calibri" pitchFamily="34" charset="0"/>
              </a:rPr>
              <a:t> </a:t>
            </a:r>
          </a:p>
          <a:p>
            <a:endParaRPr lang="en-US" dirty="0">
              <a:latin typeface="Calibri" pitchFamily="34" charset="0"/>
            </a:endParaRPr>
          </a:p>
          <a:p>
            <a:endParaRPr lang="en-US" dirty="0">
              <a:latin typeface="Calibri" pitchFamily="34" charset="0"/>
            </a:endParaRPr>
          </a:p>
          <a:p>
            <a:endParaRPr lang="uk-UA" dirty="0"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95936" y="2348880"/>
            <a:ext cx="4392488" cy="418576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err="1">
                <a:latin typeface="Calibri" pitchFamily="34" charset="0"/>
              </a:rPr>
              <a:t>var</a:t>
            </a:r>
            <a:r>
              <a:rPr lang="en-US" sz="1400" dirty="0">
                <a:latin typeface="Calibri" pitchFamily="34" charset="0"/>
              </a:rPr>
              <a:t> options = {</a:t>
            </a:r>
          </a:p>
          <a:p>
            <a:r>
              <a:rPr lang="en-US" sz="1400" dirty="0">
                <a:latin typeface="Calibri" pitchFamily="34" charset="0"/>
              </a:rPr>
              <a:t>    host: 'www.google.com',</a:t>
            </a:r>
          </a:p>
          <a:p>
            <a:r>
              <a:rPr lang="en-US" sz="1400" dirty="0">
                <a:latin typeface="Calibri" pitchFamily="34" charset="0"/>
              </a:rPr>
              <a:t>    port: 80,</a:t>
            </a:r>
          </a:p>
          <a:p>
            <a:r>
              <a:rPr lang="en-US" sz="1400" dirty="0">
                <a:latin typeface="Calibri" pitchFamily="34" charset="0"/>
              </a:rPr>
              <a:t>    path: '/upload',</a:t>
            </a:r>
          </a:p>
          <a:p>
            <a:r>
              <a:rPr lang="en-US" sz="1400" dirty="0">
                <a:latin typeface="Calibri" pitchFamily="34" charset="0"/>
              </a:rPr>
              <a:t>    method: 'POST'</a:t>
            </a:r>
          </a:p>
          <a:p>
            <a:r>
              <a:rPr lang="uk-UA" sz="1400" dirty="0">
                <a:latin typeface="Calibri" pitchFamily="34" charset="0"/>
              </a:rPr>
              <a:t>};</a:t>
            </a:r>
          </a:p>
          <a:p>
            <a:endParaRPr lang="uk-UA" sz="1400" dirty="0">
              <a:latin typeface="Calibri" pitchFamily="34" charset="0"/>
            </a:endParaRPr>
          </a:p>
          <a:p>
            <a:r>
              <a:rPr lang="en-US" sz="1400" dirty="0" err="1">
                <a:latin typeface="Calibri" pitchFamily="34" charset="0"/>
              </a:rPr>
              <a:t>var</a:t>
            </a:r>
            <a:r>
              <a:rPr lang="en-US" sz="1400" dirty="0">
                <a:latin typeface="Calibri" pitchFamily="34" charset="0"/>
              </a:rPr>
              <a:t> </a:t>
            </a:r>
            <a:r>
              <a:rPr lang="en-US" sz="1400" dirty="0" err="1">
                <a:latin typeface="Calibri" pitchFamily="34" charset="0"/>
              </a:rPr>
              <a:t>req</a:t>
            </a:r>
            <a:r>
              <a:rPr lang="en-US" sz="1400" dirty="0">
                <a:latin typeface="Calibri" pitchFamily="34" charset="0"/>
              </a:rPr>
              <a:t> = </a:t>
            </a:r>
            <a:r>
              <a:rPr lang="en-US" sz="1400" dirty="0" err="1">
                <a:latin typeface="Calibri" pitchFamily="34" charset="0"/>
              </a:rPr>
              <a:t>http.request</a:t>
            </a:r>
            <a:r>
              <a:rPr lang="en-US" sz="1400" dirty="0">
                <a:latin typeface="Calibri" pitchFamily="34" charset="0"/>
              </a:rPr>
              <a:t>(options, function (res) {</a:t>
            </a:r>
          </a:p>
          <a:p>
            <a:r>
              <a:rPr lang="en-US" sz="1400" dirty="0">
                <a:latin typeface="Calibri" pitchFamily="34" charset="0"/>
              </a:rPr>
              <a:t>    console.log('STATUS: ' + </a:t>
            </a:r>
            <a:r>
              <a:rPr lang="en-US" sz="1400" dirty="0" err="1">
                <a:latin typeface="Calibri" pitchFamily="34" charset="0"/>
              </a:rPr>
              <a:t>res.statusCode</a:t>
            </a:r>
            <a:r>
              <a:rPr lang="en-US" sz="1400" dirty="0">
                <a:latin typeface="Calibri" pitchFamily="34" charset="0"/>
              </a:rPr>
              <a:t>);</a:t>
            </a:r>
          </a:p>
          <a:p>
            <a:r>
              <a:rPr lang="en-US" sz="1400" dirty="0">
                <a:latin typeface="Calibri" pitchFamily="34" charset="0"/>
              </a:rPr>
              <a:t>    console.log('HEADERS: ' + </a:t>
            </a:r>
            <a:r>
              <a:rPr lang="en-US" sz="1400" dirty="0" err="1">
                <a:latin typeface="Calibri" pitchFamily="34" charset="0"/>
              </a:rPr>
              <a:t>JSON.stringify</a:t>
            </a:r>
            <a:r>
              <a:rPr lang="en-US" sz="1400" dirty="0">
                <a:latin typeface="Calibri" pitchFamily="34" charset="0"/>
              </a:rPr>
              <a:t>(</a:t>
            </a:r>
            <a:r>
              <a:rPr lang="en-US" sz="1400" dirty="0" err="1">
                <a:latin typeface="Calibri" pitchFamily="34" charset="0"/>
              </a:rPr>
              <a:t>res.headers</a:t>
            </a:r>
            <a:r>
              <a:rPr lang="en-US" sz="1400" dirty="0">
                <a:latin typeface="Calibri" pitchFamily="34" charset="0"/>
              </a:rPr>
              <a:t>));</a:t>
            </a:r>
          </a:p>
          <a:p>
            <a:r>
              <a:rPr lang="en-US" sz="1400" dirty="0">
                <a:latin typeface="Calibri" pitchFamily="34" charset="0"/>
              </a:rPr>
              <a:t>    </a:t>
            </a:r>
            <a:r>
              <a:rPr lang="en-US" sz="1400" dirty="0" err="1">
                <a:latin typeface="Calibri" pitchFamily="34" charset="0"/>
              </a:rPr>
              <a:t>res.setEncoding</a:t>
            </a:r>
            <a:r>
              <a:rPr lang="en-US" sz="1400" dirty="0">
                <a:latin typeface="Calibri" pitchFamily="34" charset="0"/>
              </a:rPr>
              <a:t>('utf8');</a:t>
            </a:r>
          </a:p>
          <a:p>
            <a:r>
              <a:rPr lang="en-US" sz="1400" dirty="0">
                <a:latin typeface="Calibri" pitchFamily="34" charset="0"/>
              </a:rPr>
              <a:t>    </a:t>
            </a:r>
            <a:r>
              <a:rPr lang="en-US" sz="1400" dirty="0" err="1">
                <a:latin typeface="Calibri" pitchFamily="34" charset="0"/>
              </a:rPr>
              <a:t>res.on</a:t>
            </a:r>
            <a:r>
              <a:rPr lang="en-US" sz="1400" dirty="0">
                <a:latin typeface="Calibri" pitchFamily="34" charset="0"/>
              </a:rPr>
              <a:t>('data', function (chunk) {</a:t>
            </a:r>
          </a:p>
          <a:p>
            <a:r>
              <a:rPr lang="en-US" sz="1400" dirty="0">
                <a:latin typeface="Calibri" pitchFamily="34" charset="0"/>
              </a:rPr>
              <a:t>        console.log('BODY: ' + chunk);</a:t>
            </a:r>
          </a:p>
          <a:p>
            <a:r>
              <a:rPr lang="uk-UA" sz="1400" dirty="0">
                <a:latin typeface="Calibri" pitchFamily="34" charset="0"/>
              </a:rPr>
              <a:t>    });</a:t>
            </a:r>
          </a:p>
          <a:p>
            <a:r>
              <a:rPr lang="uk-UA" sz="1400" dirty="0">
                <a:latin typeface="Calibri" pitchFamily="34" charset="0"/>
              </a:rPr>
              <a:t>}); </a:t>
            </a:r>
          </a:p>
          <a:p>
            <a:endParaRPr lang="uk-UA" sz="1400" dirty="0">
              <a:latin typeface="Calibri" pitchFamily="34" charset="0"/>
            </a:endParaRPr>
          </a:p>
          <a:p>
            <a:r>
              <a:rPr lang="en-US" sz="1400" dirty="0" err="1">
                <a:latin typeface="Calibri" pitchFamily="34" charset="0"/>
              </a:rPr>
              <a:t>req.write</a:t>
            </a:r>
            <a:r>
              <a:rPr lang="en-US" sz="1400" dirty="0">
                <a:latin typeface="Calibri" pitchFamily="34" charset="0"/>
              </a:rPr>
              <a:t>('data\n'); </a:t>
            </a:r>
            <a:endParaRPr lang="ru-RU" sz="1400" dirty="0">
              <a:latin typeface="Calibri" pitchFamily="34" charset="0"/>
            </a:endParaRPr>
          </a:p>
          <a:p>
            <a:r>
              <a:rPr lang="en-US" sz="1400" dirty="0" err="1">
                <a:latin typeface="Calibri" pitchFamily="34" charset="0"/>
              </a:rPr>
              <a:t>req.write</a:t>
            </a:r>
            <a:r>
              <a:rPr lang="en-US" sz="1400" dirty="0">
                <a:latin typeface="Calibri" pitchFamily="34" charset="0"/>
              </a:rPr>
              <a:t>('data\n'); </a:t>
            </a:r>
            <a:endParaRPr lang="ru-RU" sz="1400" dirty="0">
              <a:latin typeface="Calibri" pitchFamily="34" charset="0"/>
            </a:endParaRPr>
          </a:p>
          <a:p>
            <a:r>
              <a:rPr lang="en-US" sz="1400" dirty="0" err="1">
                <a:latin typeface="Calibri" pitchFamily="34" charset="0"/>
              </a:rPr>
              <a:t>req.end</a:t>
            </a:r>
            <a:r>
              <a:rPr lang="en-US" sz="1400" dirty="0">
                <a:latin typeface="Calibri" pitchFamily="34" charset="0"/>
              </a:rPr>
              <a:t>();</a:t>
            </a:r>
            <a:endParaRPr lang="uk-UA" sz="1400" dirty="0"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3284984"/>
            <a:ext cx="33123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" pitchFamily="34" charset="0"/>
              </a:rPr>
              <a:t>Используя</a:t>
            </a:r>
            <a:r>
              <a:rPr lang="ru-RU" b="1" dirty="0">
                <a:latin typeface="Calibri" pitchFamily="34" charset="0"/>
              </a:rPr>
              <a:t> </a:t>
            </a:r>
            <a:r>
              <a:rPr lang="ru-RU" b="1" dirty="0" err="1">
                <a:latin typeface="Calibri" pitchFamily="34" charset="0"/>
              </a:rPr>
              <a:t>http.request</a:t>
            </a:r>
            <a:r>
              <a:rPr lang="ru-RU" b="1" dirty="0">
                <a:latin typeface="Calibri" pitchFamily="34" charset="0"/>
              </a:rPr>
              <a:t>()</a:t>
            </a:r>
            <a:r>
              <a:rPr lang="ru-RU" dirty="0">
                <a:latin typeface="Calibri" pitchFamily="34" charset="0"/>
              </a:rPr>
              <a:t> вы должны вызвать </a:t>
            </a:r>
            <a:r>
              <a:rPr lang="ru-RU" b="1" dirty="0" err="1">
                <a:latin typeface="Calibri" pitchFamily="34" charset="0"/>
              </a:rPr>
              <a:t>req.end</a:t>
            </a:r>
            <a:r>
              <a:rPr lang="ru-RU" b="1" dirty="0">
                <a:latin typeface="Calibri" pitchFamily="34" charset="0"/>
              </a:rPr>
              <a:t>()</a:t>
            </a:r>
            <a:r>
              <a:rPr lang="ru-RU" dirty="0">
                <a:latin typeface="Calibri" pitchFamily="34" charset="0"/>
              </a:rPr>
              <a:t>, иначе всё что вы делали до этого с объектом запроса не произойдёт и данные не будут отправлены.</a:t>
            </a:r>
            <a:endParaRPr lang="en-US" dirty="0">
              <a:latin typeface="Calibri" pitchFamily="34" charset="0"/>
            </a:endParaRPr>
          </a:p>
          <a:p>
            <a:endParaRPr lang="uk-UA" dirty="0"/>
          </a:p>
        </p:txBody>
      </p:sp>
      <p:sp>
        <p:nvSpPr>
          <p:cNvPr id="10" name="Стрелка вправо 9"/>
          <p:cNvSpPr/>
          <p:nvPr/>
        </p:nvSpPr>
        <p:spPr>
          <a:xfrm rot="2038141">
            <a:off x="2988414" y="5898191"/>
            <a:ext cx="93610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Dinamicka">
      <a:dk1>
        <a:srgbClr val="2F2F2F"/>
      </a:dk1>
      <a:lt1>
        <a:srgbClr val="FFFFFF"/>
      </a:lt1>
      <a:dk2>
        <a:srgbClr val="FFFFFF"/>
      </a:dk2>
      <a:lt2>
        <a:srgbClr val="FFFFFF"/>
      </a:lt2>
      <a:accent1>
        <a:srgbClr val="6A57B7"/>
      </a:accent1>
      <a:accent2>
        <a:srgbClr val="9184CA"/>
      </a:accent2>
      <a:accent3>
        <a:srgbClr val="ABA1D7"/>
      </a:accent3>
      <a:accent4>
        <a:srgbClr val="B9B0DE"/>
      </a:accent4>
      <a:accent5>
        <a:srgbClr val="C8C1E5"/>
      </a:accent5>
      <a:accent6>
        <a:srgbClr val="D2CCEA"/>
      </a:accent6>
      <a:hlink>
        <a:srgbClr val="31859B"/>
      </a:hlink>
      <a:folHlink>
        <a:srgbClr val="FEB2FF"/>
      </a:folHlink>
    </a:clrScheme>
    <a:fontScheme name="Dinamicka">
      <a:majorFont>
        <a:latin typeface="Segoe UI Light"/>
        <a:ea typeface=""/>
        <a:cs typeface=""/>
      </a:majorFont>
      <a:minorFont>
        <a:latin typeface="PT Sans Captio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283</TotalTime>
  <Words>331</Words>
  <Application>Microsoft Office PowerPoint</Application>
  <PresentationFormat>On-screen Show (4:3)</PresentationFormat>
  <Paragraphs>67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PT Sans Caption</vt:lpstr>
      <vt:lpstr>Roboto Light</vt:lpstr>
      <vt:lpstr>Roboto Thin</vt:lpstr>
      <vt:lpstr>Segoe UI Light</vt:lpstr>
      <vt:lpstr>Тема1</vt:lpstr>
      <vt:lpstr>NodeJS</vt:lpstr>
      <vt:lpstr>Модуль http</vt:lpstr>
      <vt:lpstr>HTTP методы</vt:lpstr>
      <vt:lpstr>Обработка запросов</vt:lpstr>
      <vt:lpstr>Создание запросов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Boss</dc:creator>
  <cp:lastModifiedBy>Oleksandr Petryk</cp:lastModifiedBy>
  <cp:revision>21</cp:revision>
  <dcterms:created xsi:type="dcterms:W3CDTF">2016-08-17T15:35:50Z</dcterms:created>
  <dcterms:modified xsi:type="dcterms:W3CDTF">2016-09-28T22:41:22Z</dcterms:modified>
</cp:coreProperties>
</file>