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sldIdLst>
    <p:sldId id="257" r:id="rId2"/>
    <p:sldId id="259" r:id="rId3"/>
    <p:sldId id="262" r:id="rId4"/>
    <p:sldId id="260" r:id="rId5"/>
    <p:sldId id="263" r:id="rId6"/>
    <p:sldId id="261" r:id="rId7"/>
  </p:sldIdLst>
  <p:sldSz cx="9144000" cy="6858000" type="screen4x3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итульный слайд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1000" y="2514601"/>
            <a:ext cx="5334000" cy="1470025"/>
          </a:xfrm>
        </p:spPr>
        <p:txBody>
          <a:bodyPr/>
          <a:lstStyle>
            <a:lvl1pPr algn="l">
              <a:defRPr>
                <a:solidFill>
                  <a:schemeClr val="tx1">
                    <a:lumMod val="90000"/>
                    <a:lumOff val="10000"/>
                  </a:schemeClr>
                </a:solidFill>
                <a:latin typeface="Segoe UI Light" pitchFamily="34" charset="0"/>
              </a:defRPr>
            </a:lvl1pPr>
          </a:lstStyle>
          <a:p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4953000"/>
            <a:ext cx="6400800" cy="609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-152400" y="6748083"/>
            <a:ext cx="9448800" cy="1523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Parallelogram 15"/>
          <p:cNvSpPr/>
          <p:nvPr/>
        </p:nvSpPr>
        <p:spPr>
          <a:xfrm>
            <a:off x="5606430" y="6748085"/>
            <a:ext cx="609602" cy="152399"/>
          </a:xfrm>
          <a:prstGeom prst="parallelogram">
            <a:avLst/>
          </a:prstGeom>
          <a:solidFill>
            <a:srgbClr val="DAF1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Parallelogram 16"/>
          <p:cNvSpPr/>
          <p:nvPr/>
        </p:nvSpPr>
        <p:spPr>
          <a:xfrm>
            <a:off x="6096000" y="6748087"/>
            <a:ext cx="609602" cy="152399"/>
          </a:xfrm>
          <a:prstGeom prst="parallelogram">
            <a:avLst/>
          </a:prstGeom>
          <a:solidFill>
            <a:srgbClr val="FF98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arallelogram 17"/>
          <p:cNvSpPr/>
          <p:nvPr/>
        </p:nvSpPr>
        <p:spPr>
          <a:xfrm>
            <a:off x="6629398" y="6748087"/>
            <a:ext cx="609602" cy="152399"/>
          </a:xfrm>
          <a:prstGeom prst="parallelogram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Process 13"/>
          <p:cNvSpPr/>
          <p:nvPr/>
        </p:nvSpPr>
        <p:spPr>
          <a:xfrm>
            <a:off x="0" y="0"/>
            <a:ext cx="9144000" cy="76200"/>
          </a:xfrm>
          <a:prstGeom prst="flowChartProces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Process 18"/>
          <p:cNvSpPr/>
          <p:nvPr/>
        </p:nvSpPr>
        <p:spPr>
          <a:xfrm>
            <a:off x="0" y="76200"/>
            <a:ext cx="6705602" cy="76200"/>
          </a:xfrm>
          <a:prstGeom prst="flowChartProcess">
            <a:avLst/>
          </a:prstGeom>
          <a:solidFill>
            <a:srgbClr val="FF5E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Process 19"/>
          <p:cNvSpPr/>
          <p:nvPr/>
        </p:nvSpPr>
        <p:spPr>
          <a:xfrm>
            <a:off x="0" y="152400"/>
            <a:ext cx="2897114" cy="76200"/>
          </a:xfrm>
          <a:prstGeom prst="flowChartProcess">
            <a:avLst/>
          </a:prstGeom>
          <a:solidFill>
            <a:srgbClr val="47B8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1872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7864475" y="2073275"/>
            <a:ext cx="23876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0" y="279400"/>
            <a:ext cx="9144000" cy="685800"/>
          </a:xfrm>
          <a:prstGeom prst="rect">
            <a:avLst/>
          </a:prstGeom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279401"/>
            <a:ext cx="8229600" cy="655639"/>
          </a:xfrm>
        </p:spPr>
        <p:txBody>
          <a:bodyPr>
            <a:noAutofit/>
          </a:bodyPr>
          <a:lstStyle>
            <a:lvl1pPr>
              <a:defRPr sz="270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 hasCustomPrompt="1"/>
          </p:nvPr>
        </p:nvSpPr>
        <p:spPr>
          <a:xfrm>
            <a:off x="990600" y="2006600"/>
            <a:ext cx="6096000" cy="2946400"/>
          </a:xfrm>
          <a:prstGeom prst="rect">
            <a:avLst/>
          </a:prstGeom>
        </p:spPr>
        <p:txBody>
          <a:bodyPr/>
          <a:lstStyle>
            <a:lvl5pPr marL="0" indent="0">
              <a:buNone/>
              <a:defRPr/>
            </a:lvl5pPr>
          </a:lstStyle>
          <a:p>
            <a:pPr lvl="4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097366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1000" y="2514601"/>
            <a:ext cx="5334000" cy="1470025"/>
          </a:xfrm>
        </p:spPr>
        <p:txBody>
          <a:bodyPr/>
          <a:lstStyle>
            <a:lvl1pPr algn="l">
              <a:defRPr>
                <a:solidFill>
                  <a:schemeClr val="tx1">
                    <a:lumMod val="90000"/>
                    <a:lumOff val="10000"/>
                  </a:schemeClr>
                </a:solidFill>
                <a:latin typeface="Segoe UI Light" pitchFamily="34" charset="0"/>
              </a:defRPr>
            </a:lvl1pPr>
          </a:lstStyle>
          <a:p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4953000"/>
            <a:ext cx="6400800" cy="609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-152400" y="6748083"/>
            <a:ext cx="9448800" cy="1523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Parallelogram 15"/>
          <p:cNvSpPr/>
          <p:nvPr userDrawn="1"/>
        </p:nvSpPr>
        <p:spPr>
          <a:xfrm>
            <a:off x="5606430" y="6748085"/>
            <a:ext cx="609602" cy="152399"/>
          </a:xfrm>
          <a:prstGeom prst="parallelogram">
            <a:avLst/>
          </a:prstGeom>
          <a:solidFill>
            <a:srgbClr val="DAF1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Parallelogram 16"/>
          <p:cNvSpPr/>
          <p:nvPr userDrawn="1"/>
        </p:nvSpPr>
        <p:spPr>
          <a:xfrm>
            <a:off x="6096000" y="6748087"/>
            <a:ext cx="609602" cy="152399"/>
          </a:xfrm>
          <a:prstGeom prst="parallelogram">
            <a:avLst/>
          </a:prstGeom>
          <a:solidFill>
            <a:srgbClr val="FF98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arallelogram 17"/>
          <p:cNvSpPr/>
          <p:nvPr userDrawn="1"/>
        </p:nvSpPr>
        <p:spPr>
          <a:xfrm>
            <a:off x="6629398" y="6748087"/>
            <a:ext cx="609602" cy="152399"/>
          </a:xfrm>
          <a:prstGeom prst="parallelogram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Process 13"/>
          <p:cNvSpPr/>
          <p:nvPr userDrawn="1"/>
        </p:nvSpPr>
        <p:spPr>
          <a:xfrm>
            <a:off x="0" y="0"/>
            <a:ext cx="9144000" cy="76200"/>
          </a:xfrm>
          <a:prstGeom prst="flowChartProces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Process 18"/>
          <p:cNvSpPr/>
          <p:nvPr userDrawn="1"/>
        </p:nvSpPr>
        <p:spPr>
          <a:xfrm>
            <a:off x="0" y="76200"/>
            <a:ext cx="6705602" cy="76200"/>
          </a:xfrm>
          <a:prstGeom prst="flowChartProcess">
            <a:avLst/>
          </a:prstGeom>
          <a:solidFill>
            <a:srgbClr val="FF5E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Process 19"/>
          <p:cNvSpPr/>
          <p:nvPr userDrawn="1"/>
        </p:nvSpPr>
        <p:spPr>
          <a:xfrm>
            <a:off x="0" y="152400"/>
            <a:ext cx="2897114" cy="76200"/>
          </a:xfrm>
          <a:prstGeom prst="flowChartProcess">
            <a:avLst/>
          </a:prstGeom>
          <a:solidFill>
            <a:srgbClr val="47B8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1872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007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requirejs.org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97280" y="3555960"/>
            <a:ext cx="4023360" cy="663827"/>
          </a:xfrm>
          <a:prstGeom prst="rect">
            <a:avLst/>
          </a:prstGeom>
          <a:solidFill>
            <a:srgbClr val="7564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3627317"/>
            <a:ext cx="6583680" cy="507831"/>
          </a:xfrm>
        </p:spPr>
        <p:txBody>
          <a:bodyPr wrap="square">
            <a:spAutoFit/>
          </a:bodyPr>
          <a:lstStyle/>
          <a:p>
            <a:r>
              <a:rPr lang="en-US" sz="2700" dirty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  <a:cs typeface="Roboto Thin" panose="02000000000000000000" pitchFamily="2" charset="0"/>
              </a:rPr>
              <a:t>React JS</a:t>
            </a:r>
            <a:endParaRPr lang="en-US" dirty="0">
              <a:solidFill>
                <a:srgbClr val="7564BC"/>
              </a:solidFill>
              <a:latin typeface="Roboto Thin" panose="02000000000000000000" pitchFamily="2" charset="0"/>
              <a:ea typeface="Roboto Thin" panose="02000000000000000000" pitchFamily="2" charset="0"/>
              <a:cs typeface="Roboto Thin" panose="02000000000000000000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76312" y="4217802"/>
            <a:ext cx="73401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>
                <a:solidFill>
                  <a:srgbClr val="7564BC"/>
                </a:solidFill>
                <a:latin typeface="Calibri Light" panose="020F0302020204030204" pitchFamily="34" charset="0"/>
              </a:rPr>
              <a:t>Webpack</a:t>
            </a:r>
            <a:r>
              <a:rPr lang="en-US" sz="4400" dirty="0">
                <a:solidFill>
                  <a:srgbClr val="7564BC"/>
                </a:solidFill>
                <a:latin typeface="Calibri Light" panose="020F0302020204030204" pitchFamily="34" charset="0"/>
              </a:rPr>
              <a:t>, </a:t>
            </a:r>
            <a:r>
              <a:rPr lang="en-US" sz="4400" dirty="0" err="1">
                <a:solidFill>
                  <a:srgbClr val="7564BC"/>
                </a:solidFill>
                <a:latin typeface="Calibri Light" panose="020F0302020204030204" pitchFamily="34" charset="0"/>
              </a:rPr>
              <a:t>Browserify</a:t>
            </a:r>
            <a:r>
              <a:rPr lang="en-US" sz="4400" dirty="0">
                <a:solidFill>
                  <a:srgbClr val="7564BC"/>
                </a:solidFill>
                <a:latin typeface="Calibri Light" panose="020F0302020204030204" pitchFamily="34" charset="0"/>
              </a:rPr>
              <a:t>, </a:t>
            </a:r>
            <a:r>
              <a:rPr lang="en-US" sz="4400" dirty="0" err="1">
                <a:solidFill>
                  <a:srgbClr val="7564BC"/>
                </a:solidFill>
                <a:latin typeface="Calibri Light" panose="020F0302020204030204" pitchFamily="34" charset="0"/>
              </a:rPr>
              <a:t>npm</a:t>
            </a:r>
            <a:r>
              <a:rPr lang="en-US" sz="4400" dirty="0">
                <a:solidFill>
                  <a:srgbClr val="7564BC"/>
                </a:solidFill>
                <a:latin typeface="Calibri Light" panose="020F0302020204030204" pitchFamily="34" charset="0"/>
              </a:rPr>
              <a:t> </a:t>
            </a:r>
            <a:endParaRPr lang="en-US" dirty="0">
              <a:latin typeface="Calibri Light" panose="020F0302020204030204" pitchFamily="34" charset="0"/>
            </a:endParaRPr>
          </a:p>
        </p:txBody>
      </p:sp>
      <p:pic>
        <p:nvPicPr>
          <p:cNvPr id="8" name="Picture 7" descr="http://moduscreate.com/wp-content/uploads/2014/03/react-opti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6312" y="1556792"/>
            <a:ext cx="3613398" cy="100572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36223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npm</a:t>
            </a:r>
            <a:endParaRPr lang="uk-UA" dirty="0"/>
          </a:p>
        </p:txBody>
      </p:sp>
      <p:pic>
        <p:nvPicPr>
          <p:cNvPr id="8194" name="Picture 2" descr="http://nipstr.com/img/npm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268760"/>
            <a:ext cx="2168317" cy="843931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2987824" y="1340768"/>
            <a:ext cx="56886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Calibri" pitchFamily="34" charset="0"/>
              </a:rPr>
              <a:t>npm</a:t>
            </a:r>
            <a:r>
              <a:rPr lang="en-US" dirty="0">
                <a:latin typeface="Calibri" pitchFamily="34" charset="0"/>
              </a:rPr>
              <a:t>(Node Package Manager) - </a:t>
            </a:r>
            <a:r>
              <a:rPr lang="ru-RU" dirty="0">
                <a:latin typeface="Calibri" pitchFamily="34" charset="0"/>
              </a:rPr>
              <a:t> это пакетный менеджер созданный для </a:t>
            </a:r>
            <a:r>
              <a:rPr lang="ru-RU" dirty="0" err="1">
                <a:latin typeface="Calibri" pitchFamily="34" charset="0"/>
              </a:rPr>
              <a:t>NodeJs</a:t>
            </a:r>
            <a:r>
              <a:rPr lang="ru-RU" dirty="0">
                <a:latin typeface="Calibri" pitchFamily="34" charset="0"/>
              </a:rPr>
              <a:t>, который позволяет управлять модулями и зависимостями при создании приложений. </a:t>
            </a:r>
            <a:endParaRPr lang="uk-UA" dirty="0">
              <a:latin typeface="Calibr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9552" y="2492896"/>
            <a:ext cx="799288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Calibri" pitchFamily="34" charset="0"/>
              </a:rPr>
              <a:t>Для управлением зависимостями в проекте, его версией, описанием и </a:t>
            </a:r>
            <a:r>
              <a:rPr lang="ru-RU" dirty="0" err="1">
                <a:latin typeface="Calibri" pitchFamily="34" charset="0"/>
              </a:rPr>
              <a:t>т.п</a:t>
            </a:r>
            <a:r>
              <a:rPr lang="ru-RU" dirty="0">
                <a:latin typeface="Calibri" pitchFamily="34" charset="0"/>
              </a:rPr>
              <a:t> в корне проекта должен находится файл </a:t>
            </a:r>
            <a:r>
              <a:rPr lang="ru-RU" b="1" dirty="0" err="1">
                <a:latin typeface="Calibri" pitchFamily="34" charset="0"/>
              </a:rPr>
              <a:t>package.json</a:t>
            </a:r>
            <a:r>
              <a:rPr lang="ru-RU" b="1" dirty="0">
                <a:latin typeface="Calibri" pitchFamily="34" charset="0"/>
              </a:rPr>
              <a:t> </a:t>
            </a:r>
            <a:r>
              <a:rPr lang="ru-RU" dirty="0">
                <a:latin typeface="Calibri" pitchFamily="34" charset="0"/>
              </a:rPr>
              <a:t>в котором это все и будет описано. Он создается с помощью команды </a:t>
            </a:r>
            <a:r>
              <a:rPr lang="en-US" b="1" dirty="0" err="1">
                <a:latin typeface="Calibri" pitchFamily="34" charset="0"/>
              </a:rPr>
              <a:t>npm</a:t>
            </a:r>
            <a:r>
              <a:rPr lang="en-US" b="1" dirty="0">
                <a:latin typeface="Calibri" pitchFamily="34" charset="0"/>
              </a:rPr>
              <a:t> init </a:t>
            </a:r>
            <a:r>
              <a:rPr lang="ru-RU" dirty="0">
                <a:latin typeface="Calibri" pitchFamily="34" charset="0"/>
              </a:rPr>
              <a:t>или </a:t>
            </a:r>
            <a:r>
              <a:rPr lang="en-US" b="1" dirty="0" err="1">
                <a:latin typeface="Calibri" pitchFamily="34" charset="0"/>
              </a:rPr>
              <a:t>npm</a:t>
            </a:r>
            <a:r>
              <a:rPr lang="en-US" b="1" dirty="0">
                <a:latin typeface="Calibri" pitchFamily="34" charset="0"/>
              </a:rPr>
              <a:t> init –y </a:t>
            </a:r>
            <a:r>
              <a:rPr lang="ru-RU" dirty="0">
                <a:latin typeface="Calibri" pitchFamily="34" charset="0"/>
              </a:rPr>
              <a:t>для быстрого создания.  </a:t>
            </a:r>
          </a:p>
          <a:p>
            <a:endParaRPr lang="ru-RU" dirty="0">
              <a:latin typeface="Calibri" pitchFamily="34" charset="0"/>
            </a:endParaRPr>
          </a:p>
          <a:p>
            <a:r>
              <a:rPr lang="ru-RU" dirty="0">
                <a:latin typeface="Calibri" pitchFamily="34" charset="0"/>
              </a:rPr>
              <a:t>Кроме общей информации о приложении, в файле </a:t>
            </a:r>
            <a:r>
              <a:rPr lang="en-US" dirty="0" err="1">
                <a:latin typeface="Calibri" pitchFamily="34" charset="0"/>
              </a:rPr>
              <a:t>package.json</a:t>
            </a:r>
            <a:r>
              <a:rPr lang="en-US" dirty="0">
                <a:latin typeface="Calibri" pitchFamily="34" charset="0"/>
              </a:rPr>
              <a:t> </a:t>
            </a:r>
            <a:r>
              <a:rPr lang="ru-RU" dirty="0">
                <a:latin typeface="Calibri" pitchFamily="34" charset="0"/>
              </a:rPr>
              <a:t>имеются два поля</a:t>
            </a:r>
            <a:r>
              <a:rPr lang="en-US" dirty="0">
                <a:latin typeface="Calibri" pitchFamily="34" charset="0"/>
              </a:rPr>
              <a:t>, </a:t>
            </a:r>
            <a:r>
              <a:rPr lang="ru-RU" dirty="0">
                <a:latin typeface="Calibri" pitchFamily="34" charset="0"/>
              </a:rPr>
              <a:t>которые позволяют управлять зависимостями в приложении</a:t>
            </a:r>
            <a:r>
              <a:rPr lang="en-US" dirty="0">
                <a:latin typeface="Calibri" pitchFamily="34" charset="0"/>
              </a:rPr>
              <a:t>:</a:t>
            </a:r>
            <a:endParaRPr lang="ru-RU" dirty="0">
              <a:latin typeface="Calibri" pitchFamily="34" charset="0"/>
            </a:endParaRPr>
          </a:p>
          <a:p>
            <a:r>
              <a:rPr lang="en-US" dirty="0">
                <a:latin typeface="Calibri" pitchFamily="34" charset="0"/>
              </a:rPr>
              <a:t> </a:t>
            </a:r>
          </a:p>
          <a:p>
            <a:pPr>
              <a:buFont typeface="Arial" pitchFamily="34" charset="0"/>
              <a:buChar char="•"/>
            </a:pPr>
            <a:r>
              <a:rPr lang="ru-RU" b="1" dirty="0">
                <a:latin typeface="Calibri" pitchFamily="34" charset="0"/>
              </a:rPr>
              <a:t> dependencies</a:t>
            </a:r>
            <a:r>
              <a:rPr lang="ru-RU" dirty="0">
                <a:latin typeface="Calibri" pitchFamily="34" charset="0"/>
              </a:rPr>
              <a:t> – зависимости для </a:t>
            </a:r>
            <a:r>
              <a:rPr lang="ru-RU" dirty="0" err="1">
                <a:latin typeface="Calibri" pitchFamily="34" charset="0"/>
              </a:rPr>
              <a:t>production</a:t>
            </a:r>
            <a:r>
              <a:rPr lang="ru-RU" dirty="0">
                <a:latin typeface="Calibri" pitchFamily="34" charset="0"/>
              </a:rPr>
              <a:t> среды (если будут присутствовать уже установленные в директории </a:t>
            </a:r>
            <a:r>
              <a:rPr lang="ru-RU" dirty="0" err="1">
                <a:latin typeface="Calibri" pitchFamily="34" charset="0"/>
              </a:rPr>
              <a:t>node_modules</a:t>
            </a:r>
            <a:r>
              <a:rPr lang="ru-RU" dirty="0">
                <a:latin typeface="Calibri" pitchFamily="34" charset="0"/>
              </a:rPr>
              <a:t> модули, то они автоматически перечисляться тут)</a:t>
            </a:r>
          </a:p>
          <a:p>
            <a:pPr>
              <a:buFont typeface="Arial" pitchFamily="34" charset="0"/>
              <a:buChar char="•"/>
            </a:pPr>
            <a:r>
              <a:rPr lang="ru-RU" b="1" dirty="0">
                <a:latin typeface="Calibri" pitchFamily="34" charset="0"/>
              </a:rPr>
              <a:t> </a:t>
            </a:r>
            <a:r>
              <a:rPr lang="en-US" b="1" dirty="0">
                <a:latin typeface="Calibri" pitchFamily="34" charset="0"/>
              </a:rPr>
              <a:t>d</a:t>
            </a:r>
            <a:r>
              <a:rPr lang="ru-RU" b="1" dirty="0" err="1">
                <a:latin typeface="Calibri" pitchFamily="34" charset="0"/>
              </a:rPr>
              <a:t>evDependencies</a:t>
            </a:r>
            <a:r>
              <a:rPr lang="ru-RU" dirty="0">
                <a:latin typeface="Calibri" pitchFamily="34" charset="0"/>
              </a:rPr>
              <a:t> – зависимости для </a:t>
            </a:r>
            <a:r>
              <a:rPr lang="ru-RU" dirty="0" err="1">
                <a:latin typeface="Calibri" pitchFamily="34" charset="0"/>
              </a:rPr>
              <a:t>developer</a:t>
            </a:r>
            <a:r>
              <a:rPr lang="ru-RU" dirty="0">
                <a:latin typeface="Calibri" pitchFamily="34" charset="0"/>
              </a:rPr>
              <a:t> среды</a:t>
            </a:r>
            <a:r>
              <a:rPr lang="en-US" dirty="0">
                <a:latin typeface="Calibri" pitchFamily="34" charset="0"/>
              </a:rPr>
              <a:t> </a:t>
            </a:r>
            <a:endParaRPr lang="ru-RU" dirty="0">
              <a:latin typeface="Calibri" pitchFamily="34" charset="0"/>
            </a:endParaRPr>
          </a:p>
          <a:p>
            <a:endParaRPr lang="uk-UA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Сборщики модулей </a:t>
            </a:r>
            <a:r>
              <a:rPr lang="en-US" dirty="0"/>
              <a:t>JavaScript</a:t>
            </a:r>
            <a:endParaRPr lang="uk-UA" dirty="0"/>
          </a:p>
        </p:txBody>
      </p:sp>
      <p:sp>
        <p:nvSpPr>
          <p:cNvPr id="3" name="TextBox 2"/>
          <p:cNvSpPr txBox="1"/>
          <p:nvPr/>
        </p:nvSpPr>
        <p:spPr>
          <a:xfrm>
            <a:off x="755576" y="1268760"/>
            <a:ext cx="813690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Calibri" pitchFamily="34" charset="0"/>
              </a:rPr>
              <a:t>Системы организации модулей в </a:t>
            </a:r>
            <a:r>
              <a:rPr lang="en-US" dirty="0">
                <a:latin typeface="Calibri" pitchFamily="34" charset="0"/>
              </a:rPr>
              <a:t>JS: </a:t>
            </a:r>
          </a:p>
          <a:p>
            <a:endParaRPr lang="ru-RU" dirty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b="1" dirty="0">
                <a:latin typeface="Calibri" pitchFamily="34" charset="0"/>
              </a:rPr>
              <a:t> AMD</a:t>
            </a:r>
            <a:r>
              <a:rPr lang="ru-RU" dirty="0">
                <a:latin typeface="Calibri" pitchFamily="34" charset="0"/>
              </a:rPr>
              <a:t> – одна из самых древних систем организации модулей, требует лишь наличия клиентской библиотеки, к примеру, </a:t>
            </a:r>
            <a:r>
              <a:rPr lang="ru-RU" dirty="0" err="1">
                <a:latin typeface="Calibri" pitchFamily="34" charset="0"/>
                <a:hlinkClick r:id="rId2"/>
              </a:rPr>
              <a:t>require.js</a:t>
            </a:r>
            <a:r>
              <a:rPr lang="ru-RU" dirty="0">
                <a:latin typeface="Calibri" pitchFamily="34" charset="0"/>
              </a:rPr>
              <a:t>, но поддерживается и серверными средствами.</a:t>
            </a:r>
          </a:p>
          <a:p>
            <a:pPr>
              <a:buFont typeface="Arial" pitchFamily="34" charset="0"/>
              <a:buChar char="•"/>
            </a:pPr>
            <a:r>
              <a:rPr lang="en-US" b="1" dirty="0">
                <a:latin typeface="Calibri" pitchFamily="34" charset="0"/>
              </a:rPr>
              <a:t> </a:t>
            </a:r>
            <a:r>
              <a:rPr lang="en-US" b="1" dirty="0" err="1">
                <a:latin typeface="Calibri" pitchFamily="34" charset="0"/>
              </a:rPr>
              <a:t>CommonJS</a:t>
            </a:r>
            <a:r>
              <a:rPr lang="ru-RU" dirty="0">
                <a:latin typeface="Calibri" pitchFamily="34" charset="0"/>
              </a:rPr>
              <a:t> – система модулей, встроенная в сервер </a:t>
            </a:r>
            <a:r>
              <a:rPr lang="ru-RU" dirty="0" err="1">
                <a:latin typeface="Calibri" pitchFamily="34" charset="0"/>
              </a:rPr>
              <a:t>Node.JS</a:t>
            </a:r>
            <a:r>
              <a:rPr lang="ru-RU" dirty="0">
                <a:latin typeface="Calibri" pitchFamily="34" charset="0"/>
              </a:rPr>
              <a:t>. Требует поддержки на клиентской и серверной стороне.</a:t>
            </a:r>
          </a:p>
          <a:p>
            <a:pPr>
              <a:buFont typeface="Arial" pitchFamily="34" charset="0"/>
              <a:buChar char="•"/>
            </a:pPr>
            <a:r>
              <a:rPr lang="en-US" b="1" dirty="0">
                <a:latin typeface="Calibri" pitchFamily="34" charset="0"/>
              </a:rPr>
              <a:t> UMD </a:t>
            </a:r>
            <a:r>
              <a:rPr lang="ru-RU" dirty="0">
                <a:latin typeface="Calibri" pitchFamily="34" charset="0"/>
              </a:rPr>
              <a:t>– система модулей, которая предложена в качестве универсальной. UMD-модули будут работать и в системе AMD и в </a:t>
            </a:r>
            <a:r>
              <a:rPr lang="ru-RU" dirty="0" err="1">
                <a:latin typeface="Calibri" pitchFamily="34" charset="0"/>
              </a:rPr>
              <a:t>CommonJS</a:t>
            </a:r>
            <a:r>
              <a:rPr lang="ru-RU" dirty="0">
                <a:latin typeface="Calibri" pitchFamily="34" charset="0"/>
              </a:rPr>
              <a:t>.</a:t>
            </a:r>
            <a:r>
              <a:rPr lang="en-US" dirty="0">
                <a:latin typeface="Calibri" pitchFamily="34" charset="0"/>
              </a:rPr>
              <a:t> </a:t>
            </a:r>
            <a:endParaRPr lang="ru-RU" dirty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b="1" dirty="0">
                <a:latin typeface="Calibri" pitchFamily="34" charset="0"/>
              </a:rPr>
              <a:t> ES6-</a:t>
            </a:r>
            <a:r>
              <a:rPr lang="ru-RU" b="1" dirty="0">
                <a:latin typeface="Calibri" pitchFamily="34" charset="0"/>
              </a:rPr>
              <a:t>модули</a:t>
            </a:r>
            <a:r>
              <a:rPr lang="ru-RU" dirty="0">
                <a:latin typeface="Calibri" pitchFamily="34" charset="0"/>
              </a:rPr>
              <a:t>. </a:t>
            </a:r>
          </a:p>
          <a:p>
            <a:endParaRPr lang="uk-UA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4797152"/>
            <a:ext cx="71287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Сборщик модулей – утилита, позволяющая</a:t>
            </a:r>
            <a:r>
              <a:rPr lang="en-US" dirty="0"/>
              <a:t> </a:t>
            </a:r>
            <a:r>
              <a:rPr lang="ru-RU" dirty="0"/>
              <a:t>генерировать статические файлы из модулей с зависимостями. Упрощает работу с системами организации модулей. </a:t>
            </a:r>
            <a:endParaRPr lang="uk-UA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Webpack</a:t>
            </a:r>
            <a:endParaRPr lang="uk-UA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7016" y="1340768"/>
            <a:ext cx="8856984" cy="462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3851920" y="5589240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Calibri" pitchFamily="34" charset="0"/>
              </a:rPr>
              <a:t>(сборщик модулей</a:t>
            </a:r>
            <a:r>
              <a:rPr lang="ru-RU" dirty="0"/>
              <a:t>)</a:t>
            </a:r>
            <a:endParaRPr lang="uk-UA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Webpack</a:t>
            </a:r>
            <a:endParaRPr lang="uk-UA" dirty="0"/>
          </a:p>
        </p:txBody>
      </p:sp>
      <p:sp>
        <p:nvSpPr>
          <p:cNvPr id="4" name="TextBox 3"/>
          <p:cNvSpPr txBox="1"/>
          <p:nvPr/>
        </p:nvSpPr>
        <p:spPr>
          <a:xfrm>
            <a:off x="755576" y="1268760"/>
            <a:ext cx="7560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Calibri" pitchFamily="34" charset="0"/>
              </a:rPr>
              <a:t>Пример конфигурационного файла </a:t>
            </a:r>
            <a:r>
              <a:rPr lang="en-US" sz="2000" dirty="0" err="1">
                <a:latin typeface="Calibri" pitchFamily="34" charset="0"/>
              </a:rPr>
              <a:t>webpack.config.js</a:t>
            </a:r>
            <a:r>
              <a:rPr lang="en-US" sz="2000" dirty="0">
                <a:latin typeface="Calibri" pitchFamily="34" charset="0"/>
              </a:rPr>
              <a:t>: </a:t>
            </a:r>
            <a:endParaRPr lang="uk-UA" sz="2000" dirty="0">
              <a:latin typeface="Calibri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43608" y="2060848"/>
            <a:ext cx="6840760" cy="369331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</a:rPr>
              <a:t>{</a:t>
            </a:r>
          </a:p>
          <a:p>
            <a:r>
              <a:rPr lang="en-US" dirty="0">
                <a:latin typeface="Calibri" panose="020F0502020204030204" pitchFamily="34" charset="0"/>
              </a:rPr>
              <a:t> context: __</a:t>
            </a:r>
            <a:r>
              <a:rPr lang="en-US" dirty="0" err="1">
                <a:latin typeface="Calibri" panose="020F0502020204030204" pitchFamily="34" charset="0"/>
              </a:rPr>
              <a:t>dirname</a:t>
            </a:r>
            <a:r>
              <a:rPr lang="en-US" dirty="0">
                <a:latin typeface="Calibri" panose="020F0502020204030204" pitchFamily="34" charset="0"/>
              </a:rPr>
              <a:t> + "/app", </a:t>
            </a:r>
          </a:p>
          <a:p>
            <a:r>
              <a:rPr lang="en-US" dirty="0">
                <a:latin typeface="Calibri" panose="020F0502020204030204" pitchFamily="34" charset="0"/>
              </a:rPr>
              <a:t> entry: "./entry", </a:t>
            </a:r>
          </a:p>
          <a:p>
            <a:r>
              <a:rPr lang="en-US" dirty="0">
                <a:latin typeface="Calibri" panose="020F0502020204030204" pitchFamily="34" charset="0"/>
              </a:rPr>
              <a:t> output: { </a:t>
            </a:r>
          </a:p>
          <a:p>
            <a:r>
              <a:rPr lang="en-US" dirty="0">
                <a:latin typeface="Calibri" panose="020F0502020204030204" pitchFamily="34" charset="0"/>
              </a:rPr>
              <a:t>      path: __</a:t>
            </a:r>
            <a:r>
              <a:rPr lang="en-US" dirty="0" err="1">
                <a:latin typeface="Calibri" panose="020F0502020204030204" pitchFamily="34" charset="0"/>
              </a:rPr>
              <a:t>dirname</a:t>
            </a:r>
            <a:r>
              <a:rPr lang="en-US" dirty="0">
                <a:latin typeface="Calibri" panose="020F0502020204030204" pitchFamily="34" charset="0"/>
              </a:rPr>
              <a:t> + "/dist", </a:t>
            </a:r>
          </a:p>
          <a:p>
            <a:r>
              <a:rPr lang="en-US" dirty="0">
                <a:latin typeface="Calibri" panose="020F0502020204030204" pitchFamily="34" charset="0"/>
              </a:rPr>
              <a:t>      filename: "bundle.js" </a:t>
            </a:r>
          </a:p>
          <a:p>
            <a:r>
              <a:rPr lang="en-US" dirty="0">
                <a:latin typeface="Calibri" panose="020F0502020204030204" pitchFamily="34" charset="0"/>
              </a:rPr>
              <a:t>     }, </a:t>
            </a:r>
          </a:p>
          <a:p>
            <a:r>
              <a:rPr lang="en-US" dirty="0">
                <a:latin typeface="Calibri" panose="020F0502020204030204" pitchFamily="34" charset="0"/>
              </a:rPr>
              <a:t>module: {</a:t>
            </a:r>
          </a:p>
          <a:p>
            <a:r>
              <a:rPr lang="en-US" dirty="0">
                <a:latin typeface="Calibri" panose="020F0502020204030204" pitchFamily="34" charset="0"/>
              </a:rPr>
              <a:t>          loaders: [</a:t>
            </a:r>
          </a:p>
          <a:p>
            <a:r>
              <a:rPr lang="en-US" dirty="0">
                <a:latin typeface="Calibri" panose="020F0502020204030204" pitchFamily="34" charset="0"/>
              </a:rPr>
              <a:t>               { test: /\.</a:t>
            </a:r>
            <a:r>
              <a:rPr lang="en-US" dirty="0" err="1">
                <a:latin typeface="Calibri" panose="020F0502020204030204" pitchFamily="34" charset="0"/>
              </a:rPr>
              <a:t>css</a:t>
            </a:r>
            <a:r>
              <a:rPr lang="en-US" dirty="0">
                <a:latin typeface="Calibri" panose="020F0502020204030204" pitchFamily="34" charset="0"/>
              </a:rPr>
              <a:t>$/, loader: “</a:t>
            </a:r>
            <a:r>
              <a:rPr lang="en-US" dirty="0" err="1">
                <a:latin typeface="Calibri" panose="020F0502020204030204" pitchFamily="34" charset="0"/>
              </a:rPr>
              <a:t>css</a:t>
            </a:r>
            <a:r>
              <a:rPr lang="en-US" dirty="0">
                <a:latin typeface="Calibri" panose="020F0502020204030204" pitchFamily="34" charset="0"/>
              </a:rPr>
              <a:t>-loader" }</a:t>
            </a:r>
          </a:p>
          <a:p>
            <a:r>
              <a:rPr lang="en-US" dirty="0">
                <a:latin typeface="Calibri" panose="020F0502020204030204" pitchFamily="34" charset="0"/>
              </a:rPr>
              <a:t>         ]</a:t>
            </a:r>
          </a:p>
          <a:p>
            <a:r>
              <a:rPr lang="en-US" dirty="0">
                <a:latin typeface="Calibri" panose="020F0502020204030204" pitchFamily="34" charset="0"/>
              </a:rPr>
              <a:t>     } </a:t>
            </a:r>
          </a:p>
          <a:p>
            <a:r>
              <a:rPr lang="en-US" dirty="0">
                <a:latin typeface="Calibri" panose="020F0502020204030204" pitchFamily="34" charset="0"/>
              </a:rPr>
              <a:t>}</a:t>
            </a:r>
            <a:endParaRPr lang="uk-UA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Browserify</a:t>
            </a:r>
            <a:endParaRPr lang="uk-UA" dirty="0"/>
          </a:p>
        </p:txBody>
      </p:sp>
      <p:pic>
        <p:nvPicPr>
          <p:cNvPr id="6146" name="Picture 2" descr="http://substack.net/images/browserify_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35896" y="1052736"/>
            <a:ext cx="1800198" cy="800890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899592" y="2276872"/>
            <a:ext cx="727280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err="1">
                <a:latin typeface="Calibri" pitchFamily="34" charset="0"/>
              </a:rPr>
              <a:t>Browserify</a:t>
            </a:r>
            <a:r>
              <a:rPr lang="ru-RU" dirty="0">
                <a:latin typeface="Calibri" pitchFamily="34" charset="0"/>
              </a:rPr>
              <a:t> стремится провести экосистему </a:t>
            </a:r>
            <a:r>
              <a:rPr lang="ru-RU" dirty="0" err="1">
                <a:latin typeface="Calibri" pitchFamily="34" charset="0"/>
              </a:rPr>
              <a:t>Node</a:t>
            </a:r>
            <a:r>
              <a:rPr lang="ru-RU" dirty="0">
                <a:latin typeface="Calibri" pitchFamily="34" charset="0"/>
              </a:rPr>
              <a:t> в браузер. Он поддерживает только синтаксис </a:t>
            </a:r>
            <a:r>
              <a:rPr lang="ru-RU" dirty="0" err="1">
                <a:latin typeface="Calibri" pitchFamily="34" charset="0"/>
              </a:rPr>
              <a:t>CommonJS</a:t>
            </a:r>
            <a:r>
              <a:rPr lang="ru-RU" dirty="0">
                <a:latin typeface="Calibri" pitchFamily="34" charset="0"/>
              </a:rPr>
              <a:t> </a:t>
            </a:r>
            <a:r>
              <a:rPr lang="ru-RU" dirty="0" err="1">
                <a:latin typeface="Calibri" pitchFamily="34" charset="0"/>
              </a:rPr>
              <a:t>require</a:t>
            </a:r>
            <a:r>
              <a:rPr lang="ru-RU" dirty="0">
                <a:latin typeface="Calibri" pitchFamily="34" charset="0"/>
              </a:rPr>
              <a:t> и предоставляет </a:t>
            </a:r>
            <a:r>
              <a:rPr lang="ru-RU" dirty="0" err="1">
                <a:latin typeface="Calibri" pitchFamily="34" charset="0"/>
              </a:rPr>
              <a:t>браузерные</a:t>
            </a:r>
            <a:r>
              <a:rPr lang="ru-RU" dirty="0">
                <a:latin typeface="Calibri" pitchFamily="34" charset="0"/>
              </a:rPr>
              <a:t> </a:t>
            </a:r>
            <a:r>
              <a:rPr lang="ru-RU" dirty="0" err="1">
                <a:latin typeface="Calibri" pitchFamily="34" charset="0"/>
              </a:rPr>
              <a:t>шимы</a:t>
            </a:r>
            <a:r>
              <a:rPr lang="ru-RU" dirty="0">
                <a:latin typeface="Calibri" pitchFamily="34" charset="0"/>
              </a:rPr>
              <a:t> для большей части функциональности ядра </a:t>
            </a:r>
            <a:r>
              <a:rPr lang="ru-RU" dirty="0" err="1">
                <a:latin typeface="Calibri" pitchFamily="34" charset="0"/>
              </a:rPr>
              <a:t>Node</a:t>
            </a:r>
            <a:r>
              <a:rPr lang="ru-RU" dirty="0">
                <a:latin typeface="Calibri" pitchFamily="34" charset="0"/>
              </a:rPr>
              <a:t>. </a:t>
            </a:r>
          </a:p>
          <a:p>
            <a:endParaRPr lang="ru-RU" dirty="0">
              <a:latin typeface="Calibri" pitchFamily="34" charset="0"/>
            </a:endParaRPr>
          </a:p>
          <a:p>
            <a:r>
              <a:rPr lang="ru-RU" dirty="0">
                <a:latin typeface="Calibri" pitchFamily="34" charset="0"/>
              </a:rPr>
              <a:t>Возможности </a:t>
            </a:r>
            <a:r>
              <a:rPr lang="ru-RU" dirty="0" err="1">
                <a:latin typeface="Calibri" pitchFamily="34" charset="0"/>
              </a:rPr>
              <a:t>Browserify</a:t>
            </a:r>
            <a:r>
              <a:rPr lang="ru-RU" dirty="0">
                <a:latin typeface="Calibri" pitchFamily="34" charset="0"/>
              </a:rPr>
              <a:t> не ограничиваются конкатенацией кода зависимостей. Он также может трансформировать код.</a:t>
            </a:r>
          </a:p>
          <a:p>
            <a:r>
              <a:rPr lang="ru-RU" dirty="0">
                <a:latin typeface="Calibri" pitchFamily="34" charset="0"/>
              </a:rPr>
              <a:t>“Трансформировать” может означать многое. Это может быть компиляция </a:t>
            </a:r>
            <a:r>
              <a:rPr lang="ru-RU" dirty="0" err="1">
                <a:latin typeface="Calibri" pitchFamily="34" charset="0"/>
              </a:rPr>
              <a:t>Coffeescript</a:t>
            </a:r>
            <a:r>
              <a:rPr lang="ru-RU" dirty="0">
                <a:latin typeface="Calibri" pitchFamily="34" charset="0"/>
              </a:rPr>
              <a:t> в </a:t>
            </a:r>
            <a:r>
              <a:rPr lang="ru-RU" dirty="0" err="1">
                <a:latin typeface="Calibri" pitchFamily="34" charset="0"/>
              </a:rPr>
              <a:t>Javascript</a:t>
            </a:r>
            <a:r>
              <a:rPr lang="ru-RU" dirty="0">
                <a:latin typeface="Calibri" pitchFamily="34" charset="0"/>
              </a:rPr>
              <a:t>, </a:t>
            </a:r>
            <a:r>
              <a:rPr lang="ru-RU" dirty="0" err="1">
                <a:latin typeface="Calibri" pitchFamily="34" charset="0"/>
              </a:rPr>
              <a:t>транспиляция</a:t>
            </a:r>
            <a:r>
              <a:rPr lang="ru-RU" dirty="0">
                <a:latin typeface="Calibri" pitchFamily="34" charset="0"/>
              </a:rPr>
              <a:t> ES2015 в ванильный </a:t>
            </a:r>
            <a:r>
              <a:rPr lang="ru-RU" dirty="0" err="1">
                <a:latin typeface="Calibri" pitchFamily="34" charset="0"/>
              </a:rPr>
              <a:t>Javascript</a:t>
            </a:r>
            <a:r>
              <a:rPr lang="ru-RU" dirty="0">
                <a:latin typeface="Calibri" pitchFamily="34" charset="0"/>
              </a:rPr>
              <a:t>. </a:t>
            </a:r>
          </a:p>
          <a:p>
            <a:endParaRPr lang="ru-RU" dirty="0">
              <a:latin typeface="Calibri" pitchFamily="34" charset="0"/>
            </a:endParaRPr>
          </a:p>
          <a:p>
            <a:endParaRPr lang="ru-RU" dirty="0">
              <a:latin typeface="Calibri" pitchFamily="34" charset="0"/>
            </a:endParaRPr>
          </a:p>
          <a:p>
            <a:endParaRPr lang="uk-UA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1">
  <a:themeElements>
    <a:clrScheme name="Dinamicka">
      <a:dk1>
        <a:srgbClr val="2F2F2F"/>
      </a:dk1>
      <a:lt1>
        <a:srgbClr val="FFFFFF"/>
      </a:lt1>
      <a:dk2>
        <a:srgbClr val="FFFFFF"/>
      </a:dk2>
      <a:lt2>
        <a:srgbClr val="FFFFFF"/>
      </a:lt2>
      <a:accent1>
        <a:srgbClr val="6A57B7"/>
      </a:accent1>
      <a:accent2>
        <a:srgbClr val="9184CA"/>
      </a:accent2>
      <a:accent3>
        <a:srgbClr val="ABA1D7"/>
      </a:accent3>
      <a:accent4>
        <a:srgbClr val="B9B0DE"/>
      </a:accent4>
      <a:accent5>
        <a:srgbClr val="C8C1E5"/>
      </a:accent5>
      <a:accent6>
        <a:srgbClr val="D2CCEA"/>
      </a:accent6>
      <a:hlink>
        <a:srgbClr val="31859B"/>
      </a:hlink>
      <a:folHlink>
        <a:srgbClr val="FEB2FF"/>
      </a:folHlink>
    </a:clrScheme>
    <a:fontScheme name="Dinamicka">
      <a:majorFont>
        <a:latin typeface="Segoe UI Light"/>
        <a:ea typeface=""/>
        <a:cs typeface=""/>
      </a:majorFont>
      <a:minorFont>
        <a:latin typeface="PT Sans Caption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Тема1</Template>
  <TotalTime>60</TotalTime>
  <Words>159</Words>
  <Application>Microsoft Office PowerPoint</Application>
  <PresentationFormat>On-screen Show (4:3)</PresentationFormat>
  <Paragraphs>41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Calibri</vt:lpstr>
      <vt:lpstr>Calibri Light</vt:lpstr>
      <vt:lpstr>PT Sans Caption</vt:lpstr>
      <vt:lpstr>Roboto Light</vt:lpstr>
      <vt:lpstr>Roboto Thin</vt:lpstr>
      <vt:lpstr>Segoe UI Light</vt:lpstr>
      <vt:lpstr>Тема1</vt:lpstr>
      <vt:lpstr>React JS</vt:lpstr>
      <vt:lpstr>npm</vt:lpstr>
      <vt:lpstr>Сборщики модулей JavaScript</vt:lpstr>
      <vt:lpstr>Webpack</vt:lpstr>
      <vt:lpstr>Webpack</vt:lpstr>
      <vt:lpstr>Browserify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 JS</dc:title>
  <dc:creator>Boss</dc:creator>
  <cp:lastModifiedBy>Oleksandr Petryk</cp:lastModifiedBy>
  <cp:revision>19</cp:revision>
  <dcterms:created xsi:type="dcterms:W3CDTF">2016-07-17T20:24:14Z</dcterms:created>
  <dcterms:modified xsi:type="dcterms:W3CDTF">2016-09-11T20:34:13Z</dcterms:modified>
</cp:coreProperties>
</file>