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Libre Franklin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tJ2yVl/hEoCggsKj5bgBZ0Xvb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3062FD-86E1-48E8-89A9-60631B4D1DAA}">
  <a:tblStyle styleId="{8D3062FD-86E1-48E8-89A9-60631B4D1DAA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7EE"/>
          </a:solidFill>
        </a:fill>
      </a:tcStyle>
    </a:wholeTbl>
    <a:band1H>
      <a:tcTxStyle/>
      <a:tcStyle>
        <a:fill>
          <a:solidFill>
            <a:srgbClr val="F4CCDB"/>
          </a:solidFill>
        </a:fill>
      </a:tcStyle>
    </a:band1H>
    <a:band2H>
      <a:tcTxStyle/>
    </a:band2H>
    <a:band1V>
      <a:tcTxStyle/>
      <a:tcStyle>
        <a:fill>
          <a:solidFill>
            <a:srgbClr val="F4CCDB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ibreFranklin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Medium-bold.fntdata"/><Relationship Id="rId6" Type="http://schemas.openxmlformats.org/officeDocument/2006/relationships/slide" Target="slides/slide1.xml"/><Relationship Id="rId18" Type="http://schemas.openxmlformats.org/officeDocument/2006/relationships/font" Target="fonts/LibreFranklin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176D">
                <a:alpha val="49803"/>
              </a:srgbClr>
            </a:solidFill>
            <a:ln>
              <a:noFill/>
            </a:ln>
          </p:spPr>
        </p:sp>
        <p:sp>
          <p:nvSpPr>
            <p:cNvPr id="34" name="Google Shape;34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4176D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0F49">
                <a:alpha val="80000"/>
              </a:srgbClr>
            </a:solidFill>
            <a:ln>
              <a:noFill/>
            </a:ln>
          </p:spPr>
        </p:sp>
        <p:sp>
          <p:nvSpPr>
            <p:cNvPr id="36" name="Google Shape;36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780F49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B4176D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5400"/>
              <a:buFont typeface="Libre Franklin Medium"/>
              <a:buNone/>
              <a:defRPr sz="5400">
                <a:solidFill>
                  <a:srgbClr val="B4176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4400"/>
              <a:buFont typeface="Libre Franklin Medium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4400"/>
              <a:buFont typeface="Libre Franklin Medium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Libre Franklin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Libre Frankli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Libre Frankli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Libre Frankli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Libre Franklin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4400"/>
              <a:buFont typeface="Libre Franklin Medium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4400"/>
              <a:buFont typeface="Libre Franklin Medium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Libre Franklin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Libre Frankli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Libre Frankli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Libre Frankli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Libre Franklin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4400"/>
              <a:buFont typeface="Libre Franklin Medium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Libre Franklin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Libre Frankli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Libre Frankli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Libre Frankli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Libre Franklin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4000"/>
              <a:buFont typeface="Libre Franklin Medium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3600"/>
              <a:buFont typeface="Libre Franklin Medium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2000"/>
              <a:buFont typeface="Libre Franklin Medium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2400"/>
              <a:buFont typeface="Libre Franklin Medium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176D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4176D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0F49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780F49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B4176D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3600"/>
              <a:buFont typeface="Libre Franklin Medium"/>
              <a:buNone/>
              <a:defRPr b="0" i="0" sz="3600" u="none" cap="none" strike="noStrike">
                <a:solidFill>
                  <a:srgbClr val="B4176D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176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176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176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176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176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176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176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176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176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428409" y="2896147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5400"/>
              <a:buFont typeface="Libre Franklin Medium"/>
              <a:buNone/>
            </a:pPr>
            <a:r>
              <a:rPr lang="ru-RU"/>
              <a:t>Кейс 2. </a:t>
            </a:r>
            <a:br>
              <a:rPr lang="ru-RU"/>
            </a:br>
            <a:br>
              <a:rPr lang="ru-RU"/>
            </a:br>
            <a:r>
              <a:rPr lang="ru-RU"/>
              <a:t>Отчетность по банковским резервам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2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3600"/>
              <a:buFont typeface="Libre Franklin Medium"/>
              <a:buNone/>
            </a:pPr>
            <a:r>
              <a:rPr lang="ru-RU"/>
              <a:t>Пример расчёта резерва на 1 августа 2022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"/>
          <p:cNvGraphicFramePr/>
          <p:nvPr/>
        </p:nvGraphicFramePr>
        <p:xfrm>
          <a:off x="1286931" y="1306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{8D3062FD-86E1-48E8-89A9-60631B4D1DAA}</a:tableStyleId>
              </a:tblPr>
              <a:tblGrid>
                <a:gridCol w="599775"/>
                <a:gridCol w="933325"/>
                <a:gridCol w="1771650"/>
                <a:gridCol w="1652925"/>
                <a:gridCol w="1413225"/>
                <a:gridCol w="907800"/>
                <a:gridCol w="1335225"/>
                <a:gridCol w="1004250"/>
              </a:tblGrid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u="none" cap="none" strike="noStrike"/>
                        <a:t>id_credit</a:t>
                      </a:r>
                      <a:endParaRPr b="1" i="0"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u="none" cap="none" strike="noStrike"/>
                        <a:t>last_inst_payment</a:t>
                      </a:r>
                      <a:endParaRPr b="1" i="0"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u="none" cap="none" strike="noStrike"/>
                        <a:t>amt_instalment</a:t>
                      </a:r>
                      <a:endParaRPr b="1" i="0"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u="none" cap="none" strike="noStrike"/>
                        <a:t>id_credit_type</a:t>
                      </a:r>
                      <a:endParaRPr b="1" i="0"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u="none" cap="none" strike="noStrike"/>
                        <a:t>delay</a:t>
                      </a:r>
                      <a:endParaRPr b="1" i="0"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u="none" cap="none" strike="noStrike"/>
                        <a:t>reserve_coeff</a:t>
                      </a:r>
                      <a:endParaRPr b="1" i="0"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reserve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237789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2022-05-04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25669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888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89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15 401,40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238348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2022-02-18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5271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246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164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0,94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4 954,74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238164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2022-05-06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33732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246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87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20 239,20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3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237613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2022-03-14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6108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246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140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0,87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5 313,96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4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237745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2022-02-05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4917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888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177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0,94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4 621,98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5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238326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2022-07-27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24761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246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0,05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1 238,05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6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238330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2022-04-29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10118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118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94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0,75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7 588,50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7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238557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2022-03-28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1343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248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126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0,87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1 168,41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8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238394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2022-03-21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1521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889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133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0,87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1 323,27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9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238858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2022-04-15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29308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118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108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0,75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21 981,00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10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238077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2022-03-02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5111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1028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152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0,94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4 804,34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350" marB="0" marR="11350" marL="11350" anchor="b"/>
                </a:tc>
              </a:tr>
            </a:tbl>
          </a:graphicData>
        </a:graphic>
      </p:graphicFrame>
      <p:sp>
        <p:nvSpPr>
          <p:cNvPr id="157" name="Google Shape;157;p2"/>
          <p:cNvSpPr txBox="1"/>
          <p:nvPr/>
        </p:nvSpPr>
        <p:spPr>
          <a:xfrm>
            <a:off x="1109952" y="5354778"/>
            <a:ext cx="8741969" cy="1099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В таблице представлен пример расчёта суммы резервов в зависимости от количества дней просрочки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В сумме резерв на 1.08.2022 составил 16 844 393,74 руб.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77334" y="10979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3600"/>
              <a:buFont typeface="Libre Franklin Medium"/>
              <a:buNone/>
            </a:pPr>
            <a:r>
              <a:rPr lang="ru-RU"/>
              <a:t>График суммарных резервов для набора отчетных дат от 1 до 30 августа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569725" y="5064298"/>
            <a:ext cx="8811886" cy="613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Очевидно, что с каждым днём просрочки суммарный резерв будет увеличиваться, что мы и видим графике</a:t>
            </a:r>
            <a:endParaRPr/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309" y="1391140"/>
            <a:ext cx="8001693" cy="367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677334" y="983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3600"/>
              <a:buFont typeface="Libre Franklin Medium"/>
              <a:buNone/>
            </a:pPr>
            <a:r>
              <a:rPr lang="ru-RU"/>
              <a:t>Абсолютный и процентный прирост резервов в августе 2022</a:t>
            </a:r>
            <a:endParaRPr/>
          </a:p>
        </p:txBody>
      </p:sp>
      <p:graphicFrame>
        <p:nvGraphicFramePr>
          <p:cNvPr id="170" name="Google Shape;170;p4"/>
          <p:cNvGraphicFramePr/>
          <p:nvPr/>
        </p:nvGraphicFramePr>
        <p:xfrm>
          <a:off x="972923" y="1350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{8D3062FD-86E1-48E8-89A9-60631B4D1DAA}</a:tableStyleId>
              </a:tblPr>
              <a:tblGrid>
                <a:gridCol w="1772600"/>
                <a:gridCol w="1979200"/>
                <a:gridCol w="2287475"/>
                <a:gridCol w="2162850"/>
              </a:tblGrid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day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sum_reserves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absolute_growth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percent_growth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01.08.2022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16 844 393,74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0,00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02.08.2022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16 937 313,39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92 919,65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0,55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03.08.2022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17 028 599,37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184 205,63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1,08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04.08.2022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17 185 518,35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341 124,61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1,98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05.08.2022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17 286 900,76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442 507,02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2,56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06.08.2022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17 416 518,48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572 124,74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3,28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07.08.2022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17 576 541,52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732 147,78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4,17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08.08.2022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17 707 741,19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863 347,45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4,88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09.08.2022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17 820 412,00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976 018,26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5,48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10.08.2022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17 935 632,30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1 091 238,56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6,08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35285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 hMerge="1"/>
                <a:tc hMerge="1"/>
                <a:tc hMerge="1"/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30.08.2022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20 163 024,49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3 318 630,75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16,46</a:t>
                      </a:r>
                      <a:endParaRPr/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71" name="Google Shape;171;p4"/>
          <p:cNvSpPr txBox="1"/>
          <p:nvPr/>
        </p:nvSpPr>
        <p:spPr>
          <a:xfrm>
            <a:off x="668048" y="6117863"/>
            <a:ext cx="8605954" cy="641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К 30 августа абсолютный прирост составил </a:t>
            </a: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3 318 630,75 руб. или 16,46%</a:t>
            </a:r>
            <a:r>
              <a:rPr b="0" i="0" lang="ru-RU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3600"/>
              <a:buFont typeface="Libre Franklin Medium"/>
              <a:buNone/>
            </a:pPr>
            <a:r>
              <a:rPr lang="ru-RU"/>
              <a:t>Размер резервов по продуктам Cash-in</a:t>
            </a:r>
            <a:endParaRPr/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60" y="2015360"/>
            <a:ext cx="4845508" cy="23379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5"/>
          <p:cNvGraphicFramePr/>
          <p:nvPr/>
        </p:nvGraphicFramePr>
        <p:xfrm>
          <a:off x="1091611" y="50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{8D3062FD-86E1-48E8-89A9-60631B4D1DAA}</a:tableStyleId>
              </a:tblPr>
              <a:tblGrid>
                <a:gridCol w="1265800"/>
                <a:gridCol w="867575"/>
              </a:tblGrid>
              <a:tr h="35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name_credit_type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reserve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5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Cash-in classic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501 811,59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5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Cash-in restruct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934 851,33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79" name="Google Shape;179;p5"/>
          <p:cNvSpPr txBox="1"/>
          <p:nvPr/>
        </p:nvSpPr>
        <p:spPr>
          <a:xfrm>
            <a:off x="3780728" y="5042700"/>
            <a:ext cx="4630543" cy="132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На 1 августа суммы резервов по данным продуктам – см. таблицу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На графиках мы видим прирост сумм</a:t>
            </a:r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2941" y="1930400"/>
            <a:ext cx="4755187" cy="246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677334" y="7282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3600"/>
              <a:buFont typeface="Libre Franklin Medium"/>
              <a:buNone/>
            </a:pPr>
            <a:r>
              <a:rPr lang="ru-RU"/>
              <a:t>Размер резервов по продуктам POS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3941064" y="5375443"/>
            <a:ext cx="4630543" cy="132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На 1 августа суммы резервов по данным продуктам – см. таблицу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На графиках мы видим прирост сумм</a:t>
            </a:r>
            <a:endParaRPr/>
          </a:p>
        </p:txBody>
      </p:sp>
      <p:graphicFrame>
        <p:nvGraphicFramePr>
          <p:cNvPr id="187" name="Google Shape;187;p6"/>
          <p:cNvGraphicFramePr/>
          <p:nvPr/>
        </p:nvGraphicFramePr>
        <p:xfrm>
          <a:off x="765825" y="53754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{8D3062FD-86E1-48E8-89A9-60631B4D1DAA}</a:tableStyleId>
              </a:tblPr>
              <a:tblGrid>
                <a:gridCol w="1680775"/>
                <a:gridCol w="1152000"/>
              </a:tblGrid>
              <a:tr h="20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name_credit_type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reserve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9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POS-classic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2 823 597,57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9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POS-restruct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2 065 360,00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0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POS-special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817 940,01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" y="733220"/>
            <a:ext cx="3955671" cy="207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3785" y="739761"/>
            <a:ext cx="4032896" cy="207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7576" y="2951804"/>
            <a:ext cx="4435903" cy="227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677334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3600"/>
              <a:buFont typeface="Libre Franklin Medium"/>
              <a:buNone/>
            </a:pPr>
            <a:r>
              <a:rPr lang="ru-RU"/>
              <a:t>Размер резервов по продуктам RC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73" y="739600"/>
            <a:ext cx="3605053" cy="186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9406" y="706949"/>
            <a:ext cx="3685681" cy="189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374" y="2864966"/>
            <a:ext cx="3668032" cy="186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5567" y="2806134"/>
            <a:ext cx="3685681" cy="192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6678" y="4809536"/>
            <a:ext cx="3762742" cy="1920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7"/>
          <p:cNvGraphicFramePr/>
          <p:nvPr/>
        </p:nvGraphicFramePr>
        <p:xfrm>
          <a:off x="5748406" y="506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{8D3062FD-86E1-48E8-89A9-60631B4D1DAA}</a:tableStyleId>
              </a:tblPr>
              <a:tblGrid>
                <a:gridCol w="1384675"/>
                <a:gridCol w="949050"/>
              </a:tblGrid>
              <a:tr h="22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name_credit_type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reserve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2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RC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2 974 059,52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2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RC-experiment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481 080,08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2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RC-new format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296 780,54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2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RC-restruct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1 443 693,88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2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RC-special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524 274,22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202" name="Google Shape;202;p7"/>
          <p:cNvSpPr txBox="1"/>
          <p:nvPr/>
        </p:nvSpPr>
        <p:spPr>
          <a:xfrm>
            <a:off x="7591248" y="2148900"/>
            <a:ext cx="2239184" cy="1619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120"/>
              <a:buFont typeface="Noto Sans Symbols"/>
              <a:buChar char="►"/>
            </a:pPr>
            <a:r>
              <a:rPr b="0" i="0" lang="ru-RU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На 1 августа суммы резервов по данным продуктам – см. таблицу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1120"/>
              <a:buFont typeface="Noto Sans Symbols"/>
              <a:buChar char="►"/>
            </a:pPr>
            <a:r>
              <a:rPr b="0" i="0" lang="ru-RU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На графиках мы видим прирост сумм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677333" y="0"/>
            <a:ext cx="8800963" cy="11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3600"/>
              <a:buFont typeface="Libre Franklin Medium"/>
              <a:buNone/>
            </a:pPr>
            <a:r>
              <a:rPr lang="ru-RU"/>
              <a:t>Размер резервов по продуктам Autocredit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7275515" y="1382051"/>
            <a:ext cx="2239184" cy="1619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4176D"/>
              </a:buClr>
              <a:buSzPts val="1120"/>
              <a:buFont typeface="Noto Sans Symbols"/>
              <a:buChar char="►"/>
            </a:pPr>
            <a:r>
              <a:rPr b="0" i="0" lang="ru-RU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На 1 августа суммы резервов по данным продуктам – см. таблицу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4176D"/>
              </a:buClr>
              <a:buSzPts val="1120"/>
              <a:buFont typeface="Noto Sans Symbols"/>
              <a:buChar char="►"/>
            </a:pPr>
            <a:r>
              <a:rPr b="0" i="0" lang="ru-RU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На графиках мы видим прирост сумм</a:t>
            </a:r>
            <a:endParaRPr/>
          </a:p>
        </p:txBody>
      </p:sp>
      <p:graphicFrame>
        <p:nvGraphicFramePr>
          <p:cNvPr id="209" name="Google Shape;209;p8"/>
          <p:cNvGraphicFramePr/>
          <p:nvPr/>
        </p:nvGraphicFramePr>
        <p:xfrm>
          <a:off x="7433932" y="31055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{8D3062FD-86E1-48E8-89A9-60631B4D1DAA}</a:tableStyleId>
              </a:tblPr>
              <a:tblGrid>
                <a:gridCol w="1328575"/>
                <a:gridCol w="910600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name_credit_type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reserve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Autocredit-bail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208 726,61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49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Autocredit-classic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1 978 074,89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Autocredit-new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128 910,28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Autocredit-restruct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791 125,16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Autocredit-select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585 994,90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Autocredit-special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288 113,16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35" y="651964"/>
            <a:ext cx="3524439" cy="179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1076" y="651965"/>
            <a:ext cx="3524439" cy="182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6" y="2478301"/>
            <a:ext cx="3503142" cy="179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9811" y="2459276"/>
            <a:ext cx="3565704" cy="182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8262" y="4326269"/>
            <a:ext cx="3592836" cy="182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51076" y="4339832"/>
            <a:ext cx="3565704" cy="186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Красный и фиолетовый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2022-08-29T14:24:32Z</dcterms:created>
  <dc:creator>User Skypro</dc:creator>
</cp:coreProperties>
</file>