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3" roundtripDataSignature="AMtx7mhqg2yOthcfrWP7Iv8bVWcf1vJt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C9802F2-E4BF-4D4A-A893-37FB2A33C55A}">
  <a:tblStyle styleId="{EC9802F2-E4BF-4D4A-A893-37FB2A33C55A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1ECF5"/>
          </a:solidFill>
        </a:fill>
      </a:tcStyle>
    </a:wholeTbl>
    <a:band1H>
      <a:tcTxStyle/>
      <a:tcStyle>
        <a:fill>
          <a:solidFill>
            <a:srgbClr val="E2D8EA"/>
          </a:solidFill>
        </a:fill>
      </a:tcStyle>
    </a:band1H>
    <a:band2H>
      <a:tcTxStyle/>
    </a:band2H>
    <a:band1V>
      <a:tcTxStyle/>
      <a:tcStyle>
        <a:fill>
          <a:solidFill>
            <a:srgbClr val="E2D8EA"/>
          </a:solidFill>
        </a:fill>
      </a:tcStyle>
    </a:band1V>
    <a:band2V>
      <a:tcTxStyle/>
    </a:band2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0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10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10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10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10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10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0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4DAA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10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DB4DC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10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1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10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10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пись">
  <p:cSld name="Заголовок и подпись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с подписью">
  <p:cSld name="Цитата с подписью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03" name="Google Shape;103;p20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0" u="none" cap="none" strike="noStrike">
                <a:solidFill>
                  <a:srgbClr val="CDB4DC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20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0" u="none" cap="none" strike="noStrike">
                <a:solidFill>
                  <a:srgbClr val="CDB4DC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rgbClr val="CDB4D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арточка имени">
  <p:cSld name="Карточка имени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карточки имени">
  <p:cSld name="Цитата карточки имени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18" name="Google Shape;118;p2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0" u="none" cap="none" strike="noStrike">
                <a:solidFill>
                  <a:srgbClr val="CDB4DC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2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0" u="none" cap="none" strike="noStrike">
                <a:solidFill>
                  <a:srgbClr val="CDB4DC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Истина или ложь">
  <p:cSld name="Истина или ложь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23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2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14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14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9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9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9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9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9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9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9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4DAA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9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DB4DC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9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9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9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>
            <p:ph type="ctrTitle"/>
          </p:nvPr>
        </p:nvSpPr>
        <p:spPr>
          <a:xfrm>
            <a:off x="258096" y="2266882"/>
            <a:ext cx="10422194" cy="16955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</a:pPr>
            <a:r>
              <a:rPr lang="ru-RU" sz="4400"/>
              <a:t>Кейс 3.</a:t>
            </a:r>
            <a:br>
              <a:rPr lang="ru-RU" sz="4400"/>
            </a:br>
            <a:br>
              <a:rPr lang="ru-RU" sz="4400"/>
            </a:br>
            <a:r>
              <a:rPr lang="ru-RU" sz="4400"/>
              <a:t>Геоаналитика в сфере доставки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9" name="Google Shape;149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0" name="Google Shape;150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1" name="Google Shape;151;p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52" name="Google Shape;152;p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3" name="Google Shape;153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4DAA">
                <a:alpha val="69803"/>
              </a:srgbClr>
            </a:solidFill>
            <a:ln>
              <a:noFill/>
            </a:ln>
          </p:spPr>
        </p:sp>
        <p:sp>
          <p:nvSpPr>
            <p:cNvPr id="155" name="Google Shape;155;p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DB4DC">
                <a:alpha val="69803"/>
              </a:srgbClr>
            </a:solidFill>
            <a:ln>
              <a:noFill/>
            </a:ln>
          </p:spPr>
        </p:sp>
        <p:sp>
          <p:nvSpPr>
            <p:cNvPr id="156" name="Google Shape;156;p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7" name="Google Shape;157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" name="Google Shape;159;p2"/>
          <p:cNvSpPr txBox="1"/>
          <p:nvPr>
            <p:ph type="title"/>
          </p:nvPr>
        </p:nvSpPr>
        <p:spPr>
          <a:xfrm>
            <a:off x="1318449" y="404774"/>
            <a:ext cx="8288032" cy="1096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Trebuchet MS"/>
              <a:buNone/>
            </a:pPr>
            <a:r>
              <a:rPr lang="ru-RU" sz="3400"/>
              <a:t>Визуализация исходных данных в датафрейме по долготе и широте</a:t>
            </a:r>
            <a:endParaRPr sz="3400"/>
          </a:p>
        </p:txBody>
      </p:sp>
      <p:pic>
        <p:nvPicPr>
          <p:cNvPr descr="Изображение выглядит как текст, внутренний, электроника" id="160" name="Google Shape;160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5529" l="0" r="2" t="0"/>
          <a:stretch/>
        </p:blipFill>
        <p:spPr>
          <a:xfrm>
            <a:off x="675719" y="1818128"/>
            <a:ext cx="8274669" cy="363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6" name="Google Shape;166;p3"/>
          <p:cNvSpPr txBox="1"/>
          <p:nvPr>
            <p:ph type="title"/>
          </p:nvPr>
        </p:nvSpPr>
        <p:spPr>
          <a:xfrm>
            <a:off x="1286933" y="609600"/>
            <a:ext cx="10197494" cy="1099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/>
              <a:t>Разделение территории на гексагоны для анализа с помощью библиотеки h3</a:t>
            </a:r>
            <a:endParaRPr/>
          </a:p>
        </p:txBody>
      </p:sp>
      <p:sp>
        <p:nvSpPr>
          <p:cNvPr id="167" name="Google Shape;167;p3"/>
          <p:cNvSpPr/>
          <p:nvPr/>
        </p:nvSpPr>
        <p:spPr>
          <a:xfrm rot="10800000">
            <a:off x="0" y="0"/>
            <a:ext cx="842596" cy="5666154"/>
          </a:xfrm>
          <a:prstGeom prst="triangle">
            <a:avLst>
              <a:gd fmla="val 100000" name="adj"/>
            </a:avLst>
          </a:prstGeom>
          <a:solidFill>
            <a:schemeClr val="accent1">
              <a:alpha val="8470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"/>
          <p:cNvSpPr/>
          <p:nvPr/>
        </p:nvSpPr>
        <p:spPr>
          <a:xfrm flipH="1">
            <a:off x="11743267" y="4013200"/>
            <a:ext cx="448733" cy="2844800"/>
          </a:xfrm>
          <a:prstGeom prst="triangle">
            <a:avLst>
              <a:gd fmla="val 0" name="adj"/>
            </a:avLst>
          </a:prstGeom>
          <a:solidFill>
            <a:schemeClr val="accent1">
              <a:alpha val="8470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9" name="Google Shape;169;p3"/>
          <p:cNvGraphicFramePr/>
          <p:nvPr/>
        </p:nvGraphicFramePr>
        <p:xfrm>
          <a:off x="1286933" y="17698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{EC9802F2-E4BF-4D4A-A893-37FB2A33C55A}</a:tableStyleId>
              </a:tblPr>
              <a:tblGrid>
                <a:gridCol w="524475"/>
                <a:gridCol w="857325"/>
                <a:gridCol w="1513275"/>
                <a:gridCol w="1513275"/>
                <a:gridCol w="830575"/>
                <a:gridCol w="861150"/>
                <a:gridCol w="1222375"/>
                <a:gridCol w="910850"/>
                <a:gridCol w="1384825"/>
              </a:tblGrid>
              <a:tr h="481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id_order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order_time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delivery_time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latitude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longitude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nflag_delivery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order_day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h3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/>
                </a:tc>
              </a:tr>
              <a:tr h="266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0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10387628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2022-06-20 19:42:00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2022-06-20 21:06:00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55,77168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37,65488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20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8911aa63643ffff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b"/>
                </a:tc>
              </a:tr>
              <a:tr h="266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1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10389874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2022-06-23 01:09:00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23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b"/>
                </a:tc>
              </a:tr>
              <a:tr h="266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2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10388723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2022-06-07 01:04:00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55,77316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37,6838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8911aa632cfffff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b"/>
                </a:tc>
              </a:tr>
              <a:tr h="266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3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10386784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2022-06-13 16:18:00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2022-06-13 18:16:00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55,75921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37,60752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13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8911aa7a863ffff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b"/>
                </a:tc>
              </a:tr>
              <a:tr h="266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4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10389752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2022-06-06 01:39:00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2022-06-06 03:40:00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b"/>
                </a:tc>
              </a:tr>
              <a:tr h="266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5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10387054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2022-06-03 15:11:00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2022-06-16 10:29:00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55,7637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37,6113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8911aa7a867ffff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b"/>
                </a:tc>
              </a:tr>
              <a:tr h="266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6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10388414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2022-06-29 19:55:00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2022-06-29 20:29:00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55,74309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37,65294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29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8911aa78c3bffff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b"/>
                </a:tc>
              </a:tr>
              <a:tr h="266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7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10390120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2022-06-25 01:35:00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2022-06-25 03:36:00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25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b"/>
                </a:tc>
              </a:tr>
              <a:tr h="266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8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10387814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2022-06-28 22:52:00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2022-06-28 23:32:00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55,78017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37,57872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28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8911aa7ad1bffff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b"/>
                </a:tc>
              </a:tr>
              <a:tr h="266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9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10389704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2022-06-04 02:18:00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2022-06-04 02:56:00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b"/>
                </a:tc>
              </a:tr>
              <a:tr h="266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10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10388804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2022-06-10 18:08:00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55,7722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37,62089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10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8911aa7a943ffff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b"/>
                </a:tc>
              </a:tr>
            </a:tbl>
          </a:graphicData>
        </a:graphic>
      </p:graphicFrame>
      <p:sp>
        <p:nvSpPr>
          <p:cNvPr id="170" name="Google Shape;170;p3"/>
          <p:cNvSpPr txBox="1"/>
          <p:nvPr/>
        </p:nvSpPr>
        <p:spPr>
          <a:xfrm>
            <a:off x="1286933" y="5435600"/>
            <a:ext cx="8741969" cy="10994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64EA9"/>
              </a:buClr>
              <a:buSzPts val="1440"/>
              <a:buFont typeface="Noto Sans Symbols"/>
              <a:buChar char="►"/>
            </a:pPr>
            <a:r>
              <a:rPr b="0" i="0" lang="ru-RU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Функция возвращает координаты, как в колонке h3, что в дальнейшем позволяет визуализировать полученное разделение с инструментом kepler.gl и выделить только нужную нам область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"/>
          <p:cNvSpPr txBox="1"/>
          <p:nvPr>
            <p:ph type="title"/>
          </p:nvPr>
        </p:nvSpPr>
        <p:spPr>
          <a:xfrm>
            <a:off x="985447" y="37106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/>
              <a:t>Выделение необходимой области</a:t>
            </a:r>
            <a:endParaRPr/>
          </a:p>
        </p:txBody>
      </p:sp>
      <p:pic>
        <p:nvPicPr>
          <p:cNvPr id="176" name="Google Shape;176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239" y="1136858"/>
            <a:ext cx="8433629" cy="3881437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4"/>
          <p:cNvSpPr txBox="1"/>
          <p:nvPr/>
        </p:nvSpPr>
        <p:spPr>
          <a:xfrm>
            <a:off x="702068" y="5234364"/>
            <a:ext cx="8741969" cy="10994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64EA9"/>
              </a:buClr>
              <a:buSzPts val="1440"/>
              <a:buFont typeface="Noto Sans Symbols"/>
              <a:buChar char="►"/>
            </a:pPr>
            <a:r>
              <a:rPr b="0" i="0" lang="ru-RU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С помощью инструмента удалось выделить только зону Садового кольца, согласно условию кейса.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4EA9"/>
              </a:buClr>
              <a:buSzPts val="1440"/>
              <a:buFont typeface="Noto Sans Symbols"/>
              <a:buChar char="►"/>
            </a:pPr>
            <a:r>
              <a:rPr b="0" i="0" lang="ru-RU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Теперь исходный датафрейм с 3588 строк сократился до 1753.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/>
              <a:t>Изучение конверсий по областям, без разбиения на даты</a:t>
            </a:r>
            <a:endParaRPr/>
          </a:p>
        </p:txBody>
      </p:sp>
      <p:sp>
        <p:nvSpPr>
          <p:cNvPr id="183" name="Google Shape;183;p5"/>
          <p:cNvSpPr txBox="1"/>
          <p:nvPr>
            <p:ph idx="1" type="body"/>
          </p:nvPr>
        </p:nvSpPr>
        <p:spPr>
          <a:xfrm>
            <a:off x="6096000" y="3084823"/>
            <a:ext cx="3643455" cy="1624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ru-RU"/>
              <a:t>Мы выделили области, где конверсия меньше 50%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ru-RU"/>
              <a:t>Больше всего областей с конверсией от 45 до 50%</a:t>
            </a:r>
            <a:endParaRPr/>
          </a:p>
        </p:txBody>
      </p:sp>
      <p:pic>
        <p:nvPicPr>
          <p:cNvPr id="184" name="Google Shape;184;p5"/>
          <p:cNvPicPr preferRelativeResize="0"/>
          <p:nvPr/>
        </p:nvPicPr>
        <p:blipFill rotWithShape="1">
          <a:blip r:embed="rId3">
            <a:alphaModFix/>
          </a:blip>
          <a:srcRect b="-2" l="7104" r="-2" t="0"/>
          <a:stretch/>
        </p:blipFill>
        <p:spPr>
          <a:xfrm>
            <a:off x="677334" y="2159331"/>
            <a:ext cx="5423429" cy="3882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/>
              <a:t>Визуализация конверсий по дням месяца на примере одной области</a:t>
            </a:r>
            <a:endParaRPr/>
          </a:p>
        </p:txBody>
      </p:sp>
      <p:sp>
        <p:nvSpPr>
          <p:cNvPr id="190" name="Google Shape;190;p6"/>
          <p:cNvSpPr txBox="1"/>
          <p:nvPr>
            <p:ph idx="1" type="body"/>
          </p:nvPr>
        </p:nvSpPr>
        <p:spPr>
          <a:xfrm>
            <a:off x="6365783" y="2796484"/>
            <a:ext cx="3289494" cy="260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ru-RU"/>
              <a:t>В целом, есть области (см. Jupyter тетрадь), где конверсия постоянна и не меняется в течение всех дней июня 2022 года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ru-RU"/>
              <a:t>Но есть «проблемные» области, где конверсия может «проседать»</a:t>
            </a:r>
            <a:endParaRPr/>
          </a:p>
        </p:txBody>
      </p:sp>
      <p:pic>
        <p:nvPicPr>
          <p:cNvPr id="191" name="Google Shape;191;p6"/>
          <p:cNvPicPr preferRelativeResize="0"/>
          <p:nvPr/>
        </p:nvPicPr>
        <p:blipFill rotWithShape="1">
          <a:blip r:embed="rId3">
            <a:alphaModFix/>
          </a:blip>
          <a:srcRect b="0" l="12744" r="12868" t="0"/>
          <a:stretch/>
        </p:blipFill>
        <p:spPr>
          <a:xfrm>
            <a:off x="677334" y="2159331"/>
            <a:ext cx="5423429" cy="3882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/>
              <a:t>Локализация «проблемных» областей</a:t>
            </a:r>
            <a:endParaRPr/>
          </a:p>
        </p:txBody>
      </p:sp>
      <p:pic>
        <p:nvPicPr>
          <p:cNvPr descr="Изображение выглядит как текст, внутренний, провод, черный&#10;&#10;Автоматически созданное описание" id="197" name="Google Shape;197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895" y="1392389"/>
            <a:ext cx="8289545" cy="3881437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7"/>
          <p:cNvSpPr txBox="1"/>
          <p:nvPr/>
        </p:nvSpPr>
        <p:spPr>
          <a:xfrm>
            <a:off x="677334" y="5465611"/>
            <a:ext cx="8741969" cy="10994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64EA9"/>
              </a:buClr>
              <a:buSzPts val="1440"/>
              <a:buFont typeface="Noto Sans Symbols"/>
              <a:buChar char="►"/>
            </a:pPr>
            <a:r>
              <a:rPr b="0" i="0" lang="ru-RU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Обработав данные, мы выделили области в зоне Садового кольца, где конверсия в течение месяца была непостоянной и «проседала»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Аспект">
  <a:themeElements>
    <a:clrScheme name="Фиолетовый">
      <a:dk1>
        <a:srgbClr val="000000"/>
      </a:dk1>
      <a:lt1>
        <a:srgbClr val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2022-09-07T09:26:35Z</dcterms:created>
  <dc:creator>User Skypro</dc:creator>
</cp:coreProperties>
</file>