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Int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LIVVuu9QstFJrh1qRF3q8O1C+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87216-1FF5-4D75-9BB6-013ABB403C69}">
  <a:tblStyle styleId="{DA287216-1FF5-4D75-9BB6-013ABB403C6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fill>
          <a:solidFill>
            <a:srgbClr val="D1ECF9"/>
          </a:solidFill>
        </a:fill>
      </a:tcStyle>
    </a:band1H>
    <a:band2H>
      <a:tcTxStyle/>
    </a:band2H>
    <a:band1V>
      <a:tcTxStyle/>
      <a:tcStyle>
        <a:fill>
          <a:solidFill>
            <a:srgbClr val="D1ECF9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Inter-bold.fntdata"/><Relationship Id="rId10" Type="http://schemas.openxmlformats.org/officeDocument/2006/relationships/slide" Target="slides/slide5.xml"/><Relationship Id="rId21" Type="http://schemas.openxmlformats.org/officeDocument/2006/relationships/font" Target="fonts/Int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598024" y="1373259"/>
            <a:ext cx="100656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Inter"/>
              <a:buNone/>
            </a:pPr>
            <a:r>
              <a:rPr i="0" lang="ru-RU" sz="4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Кейс 1 </a:t>
            </a:r>
            <a:br>
              <a:rPr i="0" lang="ru-RU" sz="4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i="0" lang="ru-RU" sz="4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i="0" lang="ru-RU" sz="4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AdHoc в такси агрегаторе</a:t>
            </a:r>
            <a:endParaRPr sz="4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6714" l="0" r="-2" t="6716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4" name="Google Shape;224;p10"/>
          <p:cNvSpPr txBox="1"/>
          <p:nvPr>
            <p:ph type="title"/>
          </p:nvPr>
        </p:nvSpPr>
        <p:spPr>
          <a:xfrm>
            <a:off x="677333" y="609600"/>
            <a:ext cx="385112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Вывод </a:t>
            </a:r>
            <a:endParaRPr/>
          </a:p>
        </p:txBody>
      </p:sp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294967" y="1563329"/>
            <a:ext cx="4837471" cy="468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Видим, что в Тюмени и Красноярске 42,71% и 39,06% заказов соответственно, в которых водитель, вероятно, совершает фрод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То есть, </a:t>
            </a:r>
            <a:r>
              <a:rPr b="0" i="0" lang="ru-RU">
                <a:latin typeface="Inter"/>
                <a:ea typeface="Inter"/>
                <a:cs typeface="Inter"/>
                <a:sym typeface="Inter"/>
              </a:rPr>
              <a:t>на самом деле водители, вероятнее всего, не приезжают в точку своего заказа, но в приложение посылают сигнал, что они в эту точку приехали. Таким образом они вынуждают клиента отменить заказ после прибытия ими в точку.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6" name="Google Shape;226;p10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0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0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29" name="Google Shape;229;p10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30" name="Google Shape;230;p10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232" name="Google Shape;232;p10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233" name="Google Shape;233;p10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234" name="Google Shape;234;p1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11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Изучение данных для анализа тарифа «Доставка»</a:t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11"/>
          <p:cNvGraphicFramePr/>
          <p:nvPr/>
        </p:nvGraphicFramePr>
        <p:xfrm>
          <a:off x="550606" y="1948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3149425"/>
                <a:gridCol w="1946100"/>
                <a:gridCol w="1946100"/>
                <a:gridCol w="1946100"/>
                <a:gridCol w="1946100"/>
              </a:tblGrid>
              <a:tr h="27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21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21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Заказы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Назначено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Прибытие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Поездки</a:t>
                      </a:r>
                      <a:endParaRPr b="1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Екатеринбург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Казань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42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34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Краснодар</a:t>
                      </a:r>
                      <a:endParaRPr b="0" i="0" sz="21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b="0" i="0" sz="21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b="0" i="0" sz="21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b="0" i="0" sz="21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</a:t>
                      </a:r>
                      <a:endParaRPr b="0" i="0" sz="21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Красноярск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Москва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220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155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112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Новосибирск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39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Санкт-Петербург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137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100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74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44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  <a:tr h="2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Хабаровск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16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12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4725" marB="0" marR="14725" marL="14725" anchor="b"/>
                </a:tc>
              </a:tr>
            </a:tbl>
          </a:graphicData>
        </a:graphic>
      </p:graphicFrame>
      <p:sp>
        <p:nvSpPr>
          <p:cNvPr id="244" name="Google Shape;244;p11"/>
          <p:cNvSpPr txBox="1"/>
          <p:nvPr/>
        </p:nvSpPr>
        <p:spPr>
          <a:xfrm>
            <a:off x="727240" y="5616984"/>
            <a:ext cx="10629018" cy="7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В Краснодаре недостаточно данных для изучения тарифа «Доставка», поэтому мы не будем брать данные в этом городе для расчёта показателей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12"/>
          <p:cNvSpPr txBox="1"/>
          <p:nvPr>
            <p:ph type="title"/>
          </p:nvPr>
        </p:nvSpPr>
        <p:spPr>
          <a:xfrm>
            <a:off x="1198814" y="98323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Изучение конверсии Order2Ride по городам </a:t>
            </a:r>
            <a:br>
              <a:rPr lang="ru-RU">
                <a:latin typeface="Inter"/>
                <a:ea typeface="Inter"/>
                <a:cs typeface="Inter"/>
                <a:sym typeface="Inter"/>
              </a:rPr>
            </a:br>
            <a:r>
              <a:rPr lang="ru-RU">
                <a:latin typeface="Inter"/>
                <a:ea typeface="Inter"/>
                <a:cs typeface="Inter"/>
                <a:sym typeface="Inter"/>
              </a:rPr>
              <a:t>в тарифе «Доставка»</a:t>
            </a:r>
            <a:endParaRPr/>
          </a:p>
        </p:txBody>
      </p:sp>
      <p:sp>
        <p:nvSpPr>
          <p:cNvPr id="251" name="Google Shape;251;p1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12"/>
          <p:cNvGraphicFramePr/>
          <p:nvPr/>
        </p:nvGraphicFramePr>
        <p:xfrm>
          <a:off x="943897" y="17090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1435500"/>
                <a:gridCol w="757075"/>
                <a:gridCol w="1156525"/>
                <a:gridCol w="1026250"/>
                <a:gridCol w="806250"/>
                <a:gridCol w="1465000"/>
                <a:gridCol w="1376175"/>
                <a:gridCol w="1349850"/>
                <a:gridCol w="1334675"/>
              </a:tblGrid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Заказы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Назначено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Прибытия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Поездки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Order2Assign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Assign2Arrive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Arrive2Ride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Order2Ride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0,25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0,727273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0,875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0,159091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Хабаровск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0,340426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0,916667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0,234043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Красноярск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0,815789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0,806452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0,473684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Москва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220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155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0,704545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0,76129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0,949153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0,509091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58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Санкт-Петербург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137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0,729927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0,945946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0,510949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Новосибирск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0,661538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0,906977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0,974359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0,584615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Екатеринбург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0,787234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0,837838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0,903226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0,595745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Казань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0,763636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0,809524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0,970588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</a:tbl>
          </a:graphicData>
        </a:graphic>
      </p:graphicFrame>
      <p:sp>
        <p:nvSpPr>
          <p:cNvPr id="254" name="Google Shape;254;p12"/>
          <p:cNvSpPr txBox="1"/>
          <p:nvPr/>
        </p:nvSpPr>
        <p:spPr>
          <a:xfrm>
            <a:off x="855409" y="5148943"/>
            <a:ext cx="10629018" cy="7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Наименьшее значение конверсии O2R наблюдается в Тюмени и Хабаровске, даже в тарифе «Доставка»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373627" y="196645"/>
            <a:ext cx="9429134" cy="79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Визуализация конверсий-звеньев по городам </a:t>
            </a:r>
            <a:br>
              <a:rPr lang="ru-RU">
                <a:latin typeface="Inter"/>
                <a:ea typeface="Inter"/>
                <a:cs typeface="Inter"/>
                <a:sym typeface="Inter"/>
              </a:rPr>
            </a:br>
            <a:r>
              <a:rPr lang="ru-RU">
                <a:latin typeface="Inter"/>
                <a:ea typeface="Inter"/>
                <a:cs typeface="Inter"/>
                <a:sym typeface="Inter"/>
              </a:rPr>
              <a:t>в тарифе «Доставка</a:t>
            </a:r>
            <a:endParaRPr/>
          </a:p>
        </p:txBody>
      </p:sp>
      <p:pic>
        <p:nvPicPr>
          <p:cNvPr id="260" name="Google Shape;26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581" y="1728890"/>
            <a:ext cx="7783200" cy="3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 txBox="1"/>
          <p:nvPr/>
        </p:nvSpPr>
        <p:spPr>
          <a:xfrm>
            <a:off x="1445343" y="5348107"/>
            <a:ext cx="72858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На графике проиллюстрированы значения конверсий-звеньев с их 95% доверительным интервалом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Визуализация конверсии Order2Ride в тарифе «Доставка» и по другим тарифам</a:t>
            </a:r>
            <a:endParaRPr/>
          </a:p>
        </p:txBody>
      </p:sp>
      <p:pic>
        <p:nvPicPr>
          <p:cNvPr id="267" name="Google Shape;26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682" y="1804291"/>
            <a:ext cx="9057664" cy="324941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/>
          <p:nvPr/>
        </p:nvSpPr>
        <p:spPr>
          <a:xfrm>
            <a:off x="1223218" y="5178439"/>
            <a:ext cx="7285700" cy="94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ru-RU" sz="18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Выбросы («проседания») в графиках обусловлены с очень маленьким количеством заказов в городе по данному тарифу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824818" y="127819"/>
            <a:ext cx="8596668" cy="84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Рекомендации для отдела тарифа «Доставка»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824818" y="1219201"/>
            <a:ext cx="8449184" cy="528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Стоит обратить</a:t>
            </a:r>
            <a:r>
              <a:rPr lang="ru-RU">
                <a:latin typeface="Inter"/>
                <a:ea typeface="Inter"/>
                <a:cs typeface="Inter"/>
                <a:sym typeface="Inter"/>
              </a:rPr>
              <a:t> внимание на ситуацию в следующих городах – Тюмень и Хабаровск.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Лишь небольшое количество заказов становятся потом поездками (16% и 23% соответственно).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Анализ по конверсиям выявил, что наибольшее «проседание» происходит именно в момент назначения водителя на заказ (назначаются водители всего 25% и 34% заказов соответственно).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Нужно подумать, что из следующего может повлиять на падение конверсии: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Технические неполадки в приложении?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Недостаточное количество водителей в данном тарифе?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Неудовлетворительная система оплаты водителей?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Неразвитость системы мотивации водителей?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-263315" y="224990"/>
            <a:ext cx="10570769" cy="1189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Анализ данных </a:t>
            </a:r>
            <a:br>
              <a:rPr lang="ru-RU">
                <a:latin typeface="Inter"/>
                <a:ea typeface="Inter"/>
                <a:cs typeface="Inter"/>
                <a:sym typeface="Inter"/>
              </a:rPr>
            </a:br>
            <a:r>
              <a:rPr lang="ru-RU">
                <a:latin typeface="Inter"/>
                <a:ea typeface="Inter"/>
                <a:cs typeface="Inter"/>
                <a:sym typeface="Inter"/>
              </a:rPr>
              <a:t>в утренние и вечерние часы-пик</a:t>
            </a:r>
            <a:endParaRPr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612" y="1639527"/>
            <a:ext cx="7982916" cy="327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713329" y="5058699"/>
            <a:ext cx="8617483" cy="90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ru-RU" sz="1500">
                <a:latin typeface="Inter"/>
                <a:ea typeface="Inter"/>
                <a:cs typeface="Inter"/>
                <a:sym typeface="Inter"/>
              </a:rPr>
              <a:t>График показывает, что наиболее загруженными по количеству заказов всё же являются вечерние часы пик (с 17:00 до 21:00)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ru-RU" sz="1500">
                <a:latin typeface="Inter"/>
                <a:ea typeface="Inter"/>
                <a:cs typeface="Inter"/>
                <a:sym typeface="Inter"/>
              </a:rPr>
              <a:t>Пик приходится на 18:00, когда большинство людей возвращаются с работы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Сравнение среднечасового количества заказов в часы-пик и в обычное время</a:t>
            </a:r>
            <a:endParaRPr/>
          </a:p>
        </p:txBody>
      </p:sp>
      <p:graphicFrame>
        <p:nvGraphicFramePr>
          <p:cNvPr id="156" name="Google Shape;156;p3"/>
          <p:cNvGraphicFramePr/>
          <p:nvPr/>
        </p:nvGraphicFramePr>
        <p:xfrm>
          <a:off x="677334" y="2872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4298150"/>
                <a:gridCol w="4298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Время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Среднечасовое количество заказов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Обычное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216.6875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Час-пик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819.1250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7" name="Google Shape;157;p3"/>
          <p:cNvSpPr txBox="1"/>
          <p:nvPr/>
        </p:nvSpPr>
        <p:spPr>
          <a:xfrm>
            <a:off x="539682" y="5144235"/>
            <a:ext cx="8617483" cy="90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b="0" i="0" lang="ru-RU" sz="1500" u="none" cap="none" strike="noStrike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Таким образом, в среднем за 1 час делается примерно на 602 заказа больше в часы-пик, чем в обычное время </a:t>
            </a:r>
            <a:endParaRPr b="0" i="0" sz="1500" u="none" cap="none" strike="noStrike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186813"/>
            <a:ext cx="8596668" cy="174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Сравнение среднечасового количества заказов в часы-пик и в обычное время</a:t>
            </a:r>
            <a:br>
              <a:rPr lang="ru-RU">
                <a:latin typeface="Inter"/>
                <a:ea typeface="Inter"/>
                <a:cs typeface="Inter"/>
                <a:sym typeface="Inter"/>
              </a:rPr>
            </a:br>
            <a:r>
              <a:rPr lang="ru-RU">
                <a:latin typeface="Inter"/>
                <a:ea typeface="Inter"/>
                <a:cs typeface="Inter"/>
                <a:sym typeface="Inter"/>
              </a:rPr>
              <a:t>по городам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416039" y="2160589"/>
            <a:ext cx="3062258" cy="433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ru-RU" sz="1500">
                <a:latin typeface="Inter"/>
                <a:ea typeface="Inter"/>
                <a:cs typeface="Inter"/>
                <a:sym typeface="Inter"/>
              </a:rPr>
              <a:t>Наибольшая разница в среднечасовом количестве заказов между часами-пик и в обычное время достигается в Москве и Санкт-Петербурге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ru-RU" sz="1500">
                <a:latin typeface="Inter"/>
                <a:ea typeface="Inter"/>
                <a:cs typeface="Inter"/>
                <a:sym typeface="Inter"/>
              </a:rPr>
              <a:t>Также немаленькие показатели в Казани и Новосибирске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ru-RU" sz="1500">
                <a:latin typeface="Inter"/>
                <a:ea typeface="Inter"/>
                <a:cs typeface="Inter"/>
                <a:sym typeface="Inter"/>
              </a:rPr>
              <a:t>Таким образом, чем больше город, тем меньше люди предпочитают пользоваться личными авто и пользуются услугами такси, особенно в часы-пик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64" name="Google Shape;164;p4"/>
          <p:cNvGraphicFramePr/>
          <p:nvPr/>
        </p:nvGraphicFramePr>
        <p:xfrm>
          <a:off x="999382" y="2492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2557600"/>
                <a:gridCol w="2335275"/>
              </a:tblGrid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Разница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Екатеринбург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35,4375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Казань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56,9375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Краснодар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46,9375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Красноярск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30,625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Москва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182,8125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Новосибирск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54,5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Санкт-Петербург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119,75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36,625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Хабаровск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38,8125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3975" marB="0" marR="13975" marL="139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5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5"/>
          <p:cNvSpPr txBox="1"/>
          <p:nvPr>
            <p:ph type="title"/>
          </p:nvPr>
        </p:nvSpPr>
        <p:spPr>
          <a:xfrm>
            <a:off x="673754" y="643467"/>
            <a:ext cx="4753652" cy="880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</a:pPr>
            <a: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Отклонение </a:t>
            </a:r>
            <a:r>
              <a:rPr i="1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Order2Ride</a:t>
            </a:r>
            <a: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b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 пиковые часы </a:t>
            </a:r>
            <a:b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по сравнению </a:t>
            </a:r>
            <a:b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ru-R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 не-пиковыми часами</a:t>
            </a:r>
            <a:endParaRPr sz="2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673754" y="2470943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Наибольшее отклонение происходит в Москве, причём в обратную сторону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 Москве в обычные </a:t>
            </a:r>
            <a:r>
              <a:rPr lang="ru-RU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часы конверсия Order2Ride выше, чем в пиковые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То есть в обычные часы вероятность того, что после заказа поездка состоится, выше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5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5" name="Google Shape;175;p5"/>
          <p:cNvGraphicFramePr/>
          <p:nvPr/>
        </p:nvGraphicFramePr>
        <p:xfrm>
          <a:off x="6096001" y="1007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2909375"/>
                <a:gridCol w="2234125"/>
              </a:tblGrid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Отклонение O2R, %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Екатеринбург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0,66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Казань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-2,52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Краснодар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-3,5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Красноярск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5,9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Москва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-11,73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Новосибирск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-2,12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Санкт-Петербург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-9,29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-0,39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  <a:tr h="48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Хабаровск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6,42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7375" marB="0" marR="17375" marL="173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1770139" y="501722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Анализ данных в Хабаровске и Тюмени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6"/>
          <p:cNvGraphicFramePr/>
          <p:nvPr/>
        </p:nvGraphicFramePr>
        <p:xfrm>
          <a:off x="560439" y="2349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1397175"/>
                <a:gridCol w="1021575"/>
                <a:gridCol w="1319875"/>
                <a:gridCol w="1157850"/>
                <a:gridCol w="924225"/>
                <a:gridCol w="1583000"/>
                <a:gridCol w="1661650"/>
                <a:gridCol w="1268350"/>
                <a:gridCol w="1229025"/>
              </a:tblGrid>
              <a:tr h="49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Заказы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Назначено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Прибытие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Поездки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Order2Assign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Assign2Arrive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Arrive2Ride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Order2Ride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51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 и Хабаровск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1256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565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468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333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0,449841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0,828319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0,711538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0,265127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  <a:tr h="70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Все остальные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8764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6178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4877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4501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0,704929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0,789414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0,922903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0,513578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highlight>
                          <a:srgbClr val="000080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</a:tr>
            </a:tbl>
          </a:graphicData>
        </a:graphic>
      </p:graphicFrame>
      <p:sp>
        <p:nvSpPr>
          <p:cNvPr id="185" name="Google Shape;185;p6"/>
          <p:cNvSpPr txBox="1"/>
          <p:nvPr/>
        </p:nvSpPr>
        <p:spPr>
          <a:xfrm>
            <a:off x="734442" y="5159649"/>
            <a:ext cx="8617483" cy="90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ru-RU" sz="15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В среднем в Хабаровске и Тюмени конверсия Order2Ride на 24.85 п.п. ниже, чем во всех остальных городах вместе взятых</a:t>
            </a:r>
            <a:endParaRPr sz="15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1878988" y="438335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Анализ данных в Хабаровске и Тюмени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7"/>
          <p:cNvGraphicFramePr/>
          <p:nvPr/>
        </p:nvGraphicFramePr>
        <p:xfrm>
          <a:off x="707573" y="1367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1359775"/>
                <a:gridCol w="994250"/>
                <a:gridCol w="1284575"/>
                <a:gridCol w="1126875"/>
                <a:gridCol w="899500"/>
                <a:gridCol w="1540650"/>
                <a:gridCol w="1617200"/>
                <a:gridCol w="1234425"/>
                <a:gridCol w="1196150"/>
              </a:tblGrid>
              <a:tr h="47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Заказы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Назначено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Прибытие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Поездки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Order2Assign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Assign2Arrive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Arrive2Ride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Order2Ride</a:t>
                      </a:r>
                      <a:endParaRPr/>
                    </a:p>
                  </a:txBody>
                  <a:tcPr marT="10900" marB="0" marR="10900" marL="10900" anchor="ctr"/>
                </a:tc>
              </a:tr>
              <a:tr h="49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632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352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295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169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0,556962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0,838068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0,572881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b="0"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0,267405</a:t>
                      </a:r>
                      <a:endParaRPr/>
                    </a:p>
                  </a:txBody>
                  <a:tcPr marT="9725" marB="0" marR="9725" marL="9725" anchor="ctr"/>
                </a:tc>
              </a:tr>
              <a:tr h="67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Хабаровск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624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213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173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164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lt1"/>
                          </a:solidFill>
                          <a:highlight>
                            <a:srgbClr val="000080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0,341346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0,812207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0,947977</a:t>
                      </a:r>
                      <a:endParaRPr/>
                    </a:p>
                  </a:txBody>
                  <a:tcPr marT="9725" marB="0" marR="9725" marL="9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b="0"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0,262821</a:t>
                      </a:r>
                      <a:endParaRPr/>
                    </a:p>
                  </a:txBody>
                  <a:tcPr marT="9725" marB="0" marR="9725" marL="9725" anchor="ctr"/>
                </a:tc>
              </a:tr>
              <a:tr h="67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6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Все остальные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8764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6178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4877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4501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0,704929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0,789414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0,922903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0900" marB="0" marR="10900" marL="10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0,513578</a:t>
                      </a:r>
                      <a:endParaRPr/>
                    </a:p>
                  </a:txBody>
                  <a:tcPr marT="10900" marB="0" marR="10900" marL="10900" anchor="ctr"/>
                </a:tc>
              </a:tr>
            </a:tbl>
          </a:graphicData>
        </a:graphic>
      </p:graphicFrame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842597" y="4128948"/>
            <a:ext cx="8669689" cy="170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Данные показывают, что «просадка» идёт в конверсии Order2Assign как в Тюмени, так и в Хабаровске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Кроме того, в Тюмени наблюдаем невысокое по сравнению с другими городами значение конверсии Arrive2Ride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402031" y="550607"/>
            <a:ext cx="8997608" cy="131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Рекомендации для Тюмени и Хабаровска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276400" y="1868125"/>
            <a:ext cx="95166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Стоит </a:t>
            </a:r>
            <a:r>
              <a:rPr lang="ru-RU">
                <a:latin typeface="Inter"/>
                <a:ea typeface="Inter"/>
                <a:cs typeface="Inter"/>
                <a:sym typeface="Inter"/>
              </a:rPr>
              <a:t>обратить внимание на то, что и в Тюмени, и в Хабаровске лишь 56% и 34% заказов соответственно попадают к водителям, против 70% в среднем по другим городам России.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Возможно, на линии недостаточное количество водителей.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Нужно принять меры по привлечению новых водителей и/или стимулировать уже имеющихся чаще выходить на линию (Повысить ставки? Ввести «счастливые часы»? Ввести бонусы?)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Кроме того, в Тюмени лишь в 57% случаев, когда водитель прибыл на место, совершается поездка.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Уточнить, нет ли жалоб на то, что водители прибывают в неправильную точку?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Inter"/>
                <a:ea typeface="Inter"/>
                <a:cs typeface="Inter"/>
                <a:sym typeface="Inter"/>
              </a:rPr>
              <a:t>Что мотивирует пассажиров отменять поездку? (Долгое ожидание?)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7" name="Google Shape;207;p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08" name="Google Shape;208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11" name="Google Shape;211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2" name="Google Shape;212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214" name="Google Shape;214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15" name="Google Shape;215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16" name="Google Shape;216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9"/>
          <p:cNvSpPr txBox="1"/>
          <p:nvPr>
            <p:ph type="title"/>
          </p:nvPr>
        </p:nvSpPr>
        <p:spPr>
          <a:xfrm>
            <a:off x="1276081" y="122078"/>
            <a:ext cx="8288032" cy="674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nter"/>
              <a:buNone/>
            </a:pPr>
            <a:r>
              <a:rPr lang="ru-RU" sz="4400">
                <a:latin typeface="Inter"/>
                <a:ea typeface="Inter"/>
                <a:cs typeface="Inter"/>
                <a:sym typeface="Inter"/>
              </a:rPr>
              <a:t>Данные для отдела антифрода</a:t>
            </a:r>
            <a:endParaRPr sz="4400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18" name="Google Shape;218;p9"/>
          <p:cNvGraphicFramePr/>
          <p:nvPr/>
        </p:nvGraphicFramePr>
        <p:xfrm>
          <a:off x="735148" y="796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{DA287216-1FF5-4D75-9BB6-013ABB403C69}</a:tableStyleId>
              </a:tblPr>
              <a:tblGrid>
                <a:gridCol w="1298350"/>
                <a:gridCol w="662350"/>
                <a:gridCol w="879575"/>
                <a:gridCol w="747425"/>
                <a:gridCol w="737475"/>
                <a:gridCol w="1036450"/>
                <a:gridCol w="1178700"/>
                <a:gridCol w="1098700"/>
                <a:gridCol w="1086350"/>
                <a:gridCol w="602650"/>
              </a:tblGrid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Город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Заказы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Назначено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Прибытие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Поездки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Order2Assign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Assign2Arrive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Arrive2Ride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Order2Ride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fraud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Тюмень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0,556962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0,838068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0,572881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0,267405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42,71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Красноярск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503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0,747515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0,851064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0,609375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0,387674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39,06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Краснодар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0,746594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0,833942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0,936543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0,583106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6,35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9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Санкт-Петербург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2080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1365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1099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1033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0,65625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0,805128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0,939945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0,496635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6,01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Екатеринбург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437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0,750859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0,810069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0,940678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0,572165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5,93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Москва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3111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2131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1594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1505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0,684989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0,748006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0,944166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0,483767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5,58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Хабаровск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173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0,341346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0,812207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0,947977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0,262821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5,2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Новосибирск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847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0,748524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0,828076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0,954286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0,591499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4,57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  <a:tr h="55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Казань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907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0,757442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0,768559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0,958333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0,557883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4,17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575" marB="0" marR="7575" marL="757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2022-08-25T10:21:32Z</dcterms:created>
  <dc:creator>User Skypro</dc:creator>
</cp:coreProperties>
</file>