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xZEORLzktBa9DdCLFFeF5HuSr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FE234F-01BE-4140-98CF-DDCD7CC1D1AA}">
  <a:tblStyle styleId="{E1FE234F-01BE-4140-98CF-DDCD7CC1D1AA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fill>
          <a:solidFill>
            <a:srgbClr val="CED2E2"/>
          </a:solidFill>
        </a:fill>
      </a:tcStyle>
    </a:band1H>
    <a:band2H>
      <a:tcTxStyle/>
    </a:band2H>
    <a:band1V>
      <a:tcTxStyle/>
      <a:tcStyle>
        <a:fill>
          <a:solidFill>
            <a:srgbClr val="CED2E2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8FA1C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ru-RU" sz="4400"/>
              <a:t>Кейс 4.</a:t>
            </a:r>
            <a:br>
              <a:rPr lang="ru-RU" sz="4400"/>
            </a:br>
            <a:br>
              <a:rPr lang="ru-RU" sz="4400"/>
            </a:br>
            <a:r>
              <a:rPr lang="ru-RU" sz="4400"/>
              <a:t>Анализ эффективности продающего вебинара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265471" y="609600"/>
            <a:ext cx="900853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Конверсии с разных площадок и каналов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4860323" y="2160589"/>
            <a:ext cx="4410676" cy="3768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В столбце users_cnt – число пользователей, которые зарегистрировались с данной площадки.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Всего на вебинаре было 1257 уникальных пользователей.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Скорее всего блоггеры 1 и 4 из инстаграма и паблик 1 из телеграма «накрутили» регистрации, так как конверсия по ним больше 1. 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50" name="Google Shape;150;p2"/>
          <p:cNvGraphicFramePr/>
          <p:nvPr/>
        </p:nvGraphicFramePr>
        <p:xfrm>
          <a:off x="353962" y="17206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{E1FE234F-01BE-4140-98CF-DDCD7CC1D1AA}</a:tableStyleId>
              </a:tblPr>
              <a:tblGrid>
                <a:gridCol w="953675"/>
                <a:gridCol w="1038025"/>
                <a:gridCol w="1140600"/>
                <a:gridCol w="1065375"/>
              </a:tblGrid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label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users_cnt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conversion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source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source1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671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0,53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facebook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source2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1028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0,82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facebook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source3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964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0,77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facebook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blogger1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1611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1,28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instagram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blogger2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841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0,67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instagram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blogger3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743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0,59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instagram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blogger4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2060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1,64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instagram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gmail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1170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0,93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outlook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1000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0,8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yandex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958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0,76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group1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605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0,48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vk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group2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627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0,5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vk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group3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499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0,4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vk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public1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1440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1,15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telegram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public2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869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0,69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telegram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public3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770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0,61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telegram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public4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telegram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25" marB="0" marR="7525" marL="7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3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ru-RU"/>
              <a:t>Пример сопоставления оттока зрителей </a:t>
            </a:r>
            <a:br>
              <a:rPr lang="ru-RU"/>
            </a:br>
            <a:r>
              <a:rPr lang="ru-RU"/>
              <a:t>с расписанием вебинара</a:t>
            </a:r>
            <a:endParaRPr/>
          </a:p>
        </p:txBody>
      </p:sp>
      <p:sp>
        <p:nvSpPr>
          <p:cNvPr id="157" name="Google Shape;157;p3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3"/>
          <p:cNvGraphicFramePr/>
          <p:nvPr/>
        </p:nvGraphicFramePr>
        <p:xfrm>
          <a:off x="842597" y="19485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{E1FE234F-01BE-4140-98CF-DDCD7CC1D1AA}</a:tableStyleId>
              </a:tblPr>
              <a:tblGrid>
                <a:gridCol w="505125"/>
                <a:gridCol w="961975"/>
                <a:gridCol w="835050"/>
                <a:gridCol w="1485200"/>
                <a:gridCol w="1485200"/>
                <a:gridCol w="1119200"/>
                <a:gridCol w="1001750"/>
                <a:gridCol w="829375"/>
                <a:gridCol w="727450"/>
                <a:gridCol w="1035850"/>
                <a:gridCol w="753600"/>
              </a:tblGrid>
              <a:tr h="150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id_webinar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id_user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t_came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t_left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source_name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label_name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first_sale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theory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second_sale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practice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1341312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34217410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12:25:00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13:00:00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telegram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public2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1341312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34322153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12:03:00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12:23:00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telegram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public3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1341312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34386258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12:43:00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13:14:00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instagram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blogger1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3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1341312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34323708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12:02:00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12:21:00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instagram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blogger2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4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1341312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34316732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12:02:00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12:24:00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telegram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public2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5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1341312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34409438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12:37:00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13:01:00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telegram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public1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6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1341312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34321479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12:12:00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12:42:00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telegram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public3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7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1341312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34419590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12:52:00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13:13:00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email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yandex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8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1341312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34363759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12:05:00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12:15:00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instagram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blogger4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9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1341312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34277524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12:18:00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12:21:00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instagram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blogger3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10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1341312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34390074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12:17:00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2022-08-01 12:25:00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facebook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source1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/>
                        <a:t>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00" marB="0" marR="7100" marL="7100" anchor="ctr"/>
                </a:tc>
              </a:tr>
            </a:tbl>
          </a:graphicData>
        </a:graphic>
      </p:graphicFrame>
      <p:sp>
        <p:nvSpPr>
          <p:cNvPr id="160" name="Google Shape;160;p3"/>
          <p:cNvSpPr txBox="1"/>
          <p:nvPr/>
        </p:nvSpPr>
        <p:spPr>
          <a:xfrm>
            <a:off x="842596" y="5220929"/>
            <a:ext cx="10739801" cy="1140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 – пользователь полностью прослушал часть, 0 – ушёл раньше 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6" name="Google Shape;166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8" name="Google Shape;168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69" name="Google Shape;169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70" name="Google Shape;170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803"/>
              </a:srgbClr>
            </a:solidFill>
            <a:ln>
              <a:noFill/>
            </a:ln>
          </p:spPr>
        </p:sp>
        <p:sp>
          <p:nvSpPr>
            <p:cNvPr id="172" name="Google Shape;172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803"/>
              </a:srgbClr>
            </a:solidFill>
            <a:ln>
              <a:noFill/>
            </a:ln>
          </p:spPr>
        </p:sp>
        <p:sp>
          <p:nvSpPr>
            <p:cNvPr id="173" name="Google Shape;173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74" name="Google Shape;174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7" name="Google Shape;177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8" name="Google Shape;178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80" name="Google Shape;180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81" name="Google Shape;181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803"/>
              </a:srgbClr>
            </a:solidFill>
            <a:ln>
              <a:noFill/>
            </a:ln>
          </p:spPr>
        </p:sp>
        <p:sp>
          <p:nvSpPr>
            <p:cNvPr id="183" name="Google Shape;183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803"/>
              </a:srgbClr>
            </a:solidFill>
            <a:ln>
              <a:noFill/>
            </a:ln>
          </p:spPr>
        </p:sp>
        <p:sp>
          <p:nvSpPr>
            <p:cNvPr id="184" name="Google Shape;184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85" name="Google Shape;185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4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88" name="Google Shape;188;p4"/>
          <p:cNvGraphicFramePr/>
          <p:nvPr/>
        </p:nvGraphicFramePr>
        <p:xfrm>
          <a:off x="707573" y="15431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{E1FE234F-01BE-4140-98CF-DDCD7CC1D1AA}</a:tableStyleId>
              </a:tblPr>
              <a:tblGrid>
                <a:gridCol w="837950"/>
                <a:gridCol w="624925"/>
                <a:gridCol w="1120025"/>
                <a:gridCol w="751175"/>
                <a:gridCol w="895150"/>
                <a:gridCol w="1301525"/>
                <a:gridCol w="1088475"/>
                <a:gridCol w="1583600"/>
                <a:gridCol w="1214725"/>
                <a:gridCol w="1437625"/>
              </a:tblGrid>
              <a:tr h="32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first_sale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theory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second_sale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practice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users_cnt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first_sale_conv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theory_conv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second_sale_conv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practice_conv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reg_2_end_conv</a:t>
                      </a:r>
                      <a:endParaRPr b="1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/>
                </a:tc>
              </a:tr>
              <a:tr h="32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1240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807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658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16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1257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0,9865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0,6508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0,8154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0,0243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0,0127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75" marB="0" marR="8675" marL="8675" anchor="b"/>
                </a:tc>
              </a:tr>
            </a:tbl>
          </a:graphicData>
        </a:graphic>
      </p:graphicFrame>
      <p:sp>
        <p:nvSpPr>
          <p:cNvPr id="189" name="Google Shape;189;p4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Конверсия по блокам вебинара</a:t>
            </a:r>
            <a:endParaRPr/>
          </a:p>
        </p:txBody>
      </p:sp>
      <p:sp>
        <p:nvSpPr>
          <p:cNvPr id="190" name="Google Shape;190;p4"/>
          <p:cNvSpPr txBox="1"/>
          <p:nvPr/>
        </p:nvSpPr>
        <p:spPr>
          <a:xfrm>
            <a:off x="707573" y="2477728"/>
            <a:ext cx="10739801" cy="3900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Первый продающий блок полностью прослушали 1240 человек, конверсия составила 98,65%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Теоретический блок – 807 человек, конверсия – 65,08%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Второй продающий блок – 658 человек, конверсия – 81,54%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Практический блок – 16 человек, конверсия всего лишь – 2,43%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Очевидно, имеется какая-то проблема с практическим блоком, так как много человек ушли и не стали дослушивать/досматривать этот блок до конца.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Возможно, были представлены слишком сложные или наоборот слишком лёгкие задачи.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677334" y="258426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ru-RU" sz="2800"/>
              <a:t>Визуализация и выявление момента, когда было направлено «пуш-уведомление» с напоминанием</a:t>
            </a:r>
            <a:endParaRPr/>
          </a:p>
        </p:txBody>
      </p:sp>
      <p:graphicFrame>
        <p:nvGraphicFramePr>
          <p:cNvPr id="196" name="Google Shape;196;p5"/>
          <p:cNvGraphicFramePr/>
          <p:nvPr/>
        </p:nvGraphicFramePr>
        <p:xfrm>
          <a:off x="6475317" y="15792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{E1FE234F-01BE-4140-98CF-DDCD7CC1D1AA}</a:tableStyleId>
              </a:tblPr>
              <a:tblGrid>
                <a:gridCol w="753100"/>
                <a:gridCol w="1537550"/>
                <a:gridCol w="753100"/>
              </a:tblGrid>
              <a:tr h="35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t_came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users_cnt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2022-08-01 12:00:00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66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38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2022-08-01 12:38:00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/>
                        <a:t>73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2022-08-01 12:01:00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68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2022-08-01 12:02:00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3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2022-08-01 12:03:00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53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4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2022-08-01 12:04:00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46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6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2022-08-01 12:06:00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43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5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2022-08-01 12:05:00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42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 b="1" l="3011" r="27142" t="0"/>
          <a:stretch/>
        </p:blipFill>
        <p:spPr>
          <a:xfrm>
            <a:off x="432285" y="1579227"/>
            <a:ext cx="5423429" cy="3882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/>
          <p:nvPr/>
        </p:nvSpPr>
        <p:spPr>
          <a:xfrm>
            <a:off x="795615" y="5461588"/>
            <a:ext cx="8478387" cy="1155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На графике определить точное время не получается.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Но проанализировав количество пользователей, пришедших на вебинар, по времени захода, можно узнать, что пуш-уведомление было отправлено около 12:38.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6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Анализ зависимости конверсии </a:t>
            </a:r>
            <a:br>
              <a:rPr lang="ru-RU"/>
            </a:br>
            <a:r>
              <a:rPr lang="ru-RU"/>
              <a:t>от канала привлечения пользователя</a:t>
            </a:r>
            <a:endParaRPr/>
          </a:p>
        </p:txBody>
      </p:sp>
      <p:sp>
        <p:nvSpPr>
          <p:cNvPr id="205" name="Google Shape;205;p6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6"/>
          <p:cNvGraphicFramePr/>
          <p:nvPr/>
        </p:nvGraphicFramePr>
        <p:xfrm>
          <a:off x="765823" y="20775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{E1FE234F-01BE-4140-98CF-DDCD7CC1D1AA}</a:tableStyleId>
              </a:tblPr>
              <a:tblGrid>
                <a:gridCol w="1105325"/>
                <a:gridCol w="774900"/>
                <a:gridCol w="577750"/>
                <a:gridCol w="1035950"/>
                <a:gridCol w="694600"/>
                <a:gridCol w="689375"/>
                <a:gridCol w="1174425"/>
                <a:gridCol w="1006750"/>
                <a:gridCol w="1464950"/>
                <a:gridCol w="1123575"/>
                <a:gridCol w="1329850"/>
              </a:tblGrid>
              <a:tr h="40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source_name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first_sale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theory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second_sale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practice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users_cnt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first_sale_conv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theory_conv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second_sale_conv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practice_conv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reg_2_end_conv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</a:tr>
              <a:tr h="40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161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99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186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86,56%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61,49%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82,83%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1,22%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0,54%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</a:tr>
              <a:tr h="40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facebook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253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171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132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294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86,05%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67,59%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77,19%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3,79%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1,70%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</a:tr>
              <a:tr h="40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instagram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401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218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463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86,61%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66,58%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81,65%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3,21%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1,51%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</a:tr>
              <a:tr h="40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telegram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305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189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158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352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86,65%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61,97%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83,60%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1,27%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0,57%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</a:tr>
              <a:tr h="40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vk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120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68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140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85,71%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67,50%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83,95%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1,47%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cap="none" strike="noStrike"/>
                        <a:t>0,71%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25" marB="0" marR="7425" marL="7425" anchor="ctr"/>
                </a:tc>
              </a:tr>
            </a:tbl>
          </a:graphicData>
        </a:graphic>
      </p:graphicFrame>
      <p:sp>
        <p:nvSpPr>
          <p:cNvPr id="208" name="Google Shape;208;p6"/>
          <p:cNvSpPr txBox="1"/>
          <p:nvPr/>
        </p:nvSpPr>
        <p:spPr>
          <a:xfrm>
            <a:off x="677628" y="4857840"/>
            <a:ext cx="10977443" cy="1061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В целом сказать, что какой-то канал является «сильнее» по конверсии нельзя, потому что если в одном блоке у этого канала есть преимущество, то в другом нет.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b="0" i="0" lang="ru-RU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смотреть всю воронку – от регистрации до окончания вебинара – то сильнее всего оказались Facebook и Instagram.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2022-09-14T17:05:24Z</dcterms:created>
  <dc:creator>User Skypro</dc:creator>
</cp:coreProperties>
</file>