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08"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C670363-5420-44C4-BBA5-C33A4BB1F053}" type="datetimeFigureOut">
              <a:rPr lang="en-US" smtClean="0"/>
              <a:t>3/3/2024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5A0705E-1328-4664-B0DB-1CF0E0EDB1C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70363-5420-44C4-BBA5-C33A4BB1F053}"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0705E-1328-4664-B0DB-1CF0E0EDB1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5A0705E-1328-4664-B0DB-1CF0E0EDB1C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70363-5420-44C4-BBA5-C33A4BB1F053}"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C670363-5420-44C4-BBA5-C33A4BB1F053}"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5A0705E-1328-4664-B0DB-1CF0E0EDB1C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C670363-5420-44C4-BBA5-C33A4BB1F053}" type="datetimeFigureOut">
              <a:rPr lang="en-US" smtClean="0"/>
              <a:t>3/3/2024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5A0705E-1328-4664-B0DB-1CF0E0EDB1C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C670363-5420-44C4-BBA5-C33A4BB1F053}"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0705E-1328-4664-B0DB-1CF0E0EDB1C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670363-5420-44C4-BBA5-C33A4BB1F053}" type="datetimeFigureOut">
              <a:rPr lang="en-US" smtClean="0"/>
              <a:t>3/3/2024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5A0705E-1328-4664-B0DB-1CF0E0EDB1C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670363-5420-44C4-BBA5-C33A4BB1F053}" type="datetimeFigureOut">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5A0705E-1328-4664-B0DB-1CF0E0EDB1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C670363-5420-44C4-BBA5-C33A4BB1F053}" type="datetimeFigureOut">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5A0705E-1328-4664-B0DB-1CF0E0EDB1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5A0705E-1328-4664-B0DB-1CF0E0EDB1C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C670363-5420-44C4-BBA5-C33A4BB1F053}" type="datetimeFigureOut">
              <a:rPr lang="en-US" smtClean="0"/>
              <a:t>3/3/2024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5A0705E-1328-4664-B0DB-1CF0E0EDB1C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C670363-5420-44C4-BBA5-C33A4BB1F053}" type="datetimeFigureOut">
              <a:rPr lang="en-US" smtClean="0"/>
              <a:t>3/3/2024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C670363-5420-44C4-BBA5-C33A4BB1F053}" type="datetimeFigureOut">
              <a:rPr lang="en-US" smtClean="0"/>
              <a:t>3/3/2024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5A0705E-1328-4664-B0DB-1CF0E0EDB1C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front-end development?</a:t>
            </a:r>
          </a:p>
        </p:txBody>
      </p:sp>
      <p:sp>
        <p:nvSpPr>
          <p:cNvPr id="5" name="Content Placeholder 4"/>
          <p:cNvSpPr>
            <a:spLocks noGrp="1"/>
          </p:cNvSpPr>
          <p:nvPr>
            <p:ph sz="quarter" idx="1"/>
          </p:nvPr>
        </p:nvSpPr>
        <p:spPr/>
        <p:txBody>
          <a:bodyPr>
            <a:normAutofit/>
          </a:bodyPr>
          <a:lstStyle/>
          <a:p>
            <a:pPr marL="0" indent="0">
              <a:buNone/>
            </a:pPr>
            <a:r>
              <a:rPr lang="en-US" sz="1400" dirty="0" smtClean="0"/>
              <a:t>     Front-end </a:t>
            </a:r>
            <a:r>
              <a:rPr lang="en-US" sz="1400" dirty="0"/>
              <a:t>web development is the development of the graphical user interface of a website through the use of HTML, CSS, and JavaScript so users can view and interact with that website</a:t>
            </a:r>
            <a:r>
              <a:rPr lang="en-US" sz="1400" dirty="0" smtClean="0"/>
              <a:t>.</a:t>
            </a:r>
          </a:p>
          <a:p>
            <a:endParaRPr lang="en-US" sz="1400" dirty="0" smtClean="0"/>
          </a:p>
          <a:p>
            <a:r>
              <a:rPr lang="en-US" sz="1400" dirty="0" err="1" smtClean="0"/>
              <a:t>HyperText</a:t>
            </a:r>
            <a:r>
              <a:rPr lang="en-US" sz="1400" dirty="0" smtClean="0"/>
              <a:t> Markup Language:</a:t>
            </a:r>
          </a:p>
          <a:p>
            <a:pPr marL="0" indent="0">
              <a:buNone/>
            </a:pPr>
            <a:r>
              <a:rPr lang="en-US" sz="1400" dirty="0" smtClean="0"/>
              <a:t> </a:t>
            </a:r>
            <a:r>
              <a:rPr lang="en-US" sz="1400" dirty="0" err="1" smtClean="0"/>
              <a:t>HyperText</a:t>
            </a:r>
            <a:r>
              <a:rPr lang="en-US" sz="1400" dirty="0" smtClean="0"/>
              <a:t> </a:t>
            </a:r>
            <a:r>
              <a:rPr lang="en-US" sz="1400" dirty="0"/>
              <a:t>Markup Language (HTML) is the backbone of any website development process, without which a web page does not exist. Hypertext means that text has links, termed hyperlinks, embedded in it. When a </a:t>
            </a:r>
            <a:r>
              <a:rPr lang="en-US" sz="1400" dirty="0" smtClean="0"/>
              <a:t>user </a:t>
            </a:r>
            <a:r>
              <a:rPr lang="en-US" sz="1400" dirty="0"/>
              <a:t>clicks on a word or a phrase that has a hyperlink, it will bring another </a:t>
            </a:r>
            <a:r>
              <a:rPr lang="en-US" sz="1400" dirty="0" smtClean="0"/>
              <a:t>web-page</a:t>
            </a:r>
            <a:endParaRPr lang="en-US" sz="1400" dirty="0"/>
          </a:p>
          <a:p>
            <a:pPr>
              <a:buFont typeface="Arial" pitchFamily="34" charset="0"/>
              <a:buChar char="•"/>
            </a:pPr>
            <a:endParaRPr lang="en-US" sz="1400" dirty="0" smtClean="0"/>
          </a:p>
          <a:p>
            <a:pPr>
              <a:buFont typeface="Arial" pitchFamily="34" charset="0"/>
              <a:buChar char="•"/>
            </a:pPr>
            <a:r>
              <a:rPr lang="en-US" sz="1400" dirty="0" smtClean="0"/>
              <a:t>Cascading Style Sheets (CSS)</a:t>
            </a:r>
          </a:p>
          <a:p>
            <a:pPr marL="0" indent="0">
              <a:buNone/>
            </a:pPr>
            <a:r>
              <a:rPr lang="en-US" sz="1400" dirty="0" smtClean="0"/>
              <a:t>Cascading </a:t>
            </a:r>
            <a:r>
              <a:rPr lang="en-US" sz="1400" dirty="0"/>
              <a:t>Style Sheets (CSS) controls the presentation aspect of the site and allows your site to have its own unique look</a:t>
            </a:r>
            <a:r>
              <a:rPr lang="en-US" sz="1400" dirty="0" smtClean="0"/>
              <a:t>.</a:t>
            </a:r>
          </a:p>
          <a:p>
            <a:pPr>
              <a:buFont typeface="Arial" pitchFamily="34" charset="0"/>
              <a:buChar char="•"/>
            </a:pPr>
            <a:endParaRPr lang="en-US" sz="1400" dirty="0" smtClean="0"/>
          </a:p>
          <a:p>
            <a:pPr>
              <a:buFont typeface="Arial" pitchFamily="34" charset="0"/>
              <a:buChar char="•"/>
            </a:pPr>
            <a:r>
              <a:rPr lang="en-US" sz="1400" dirty="0" smtClean="0"/>
              <a:t>JavaScript</a:t>
            </a:r>
          </a:p>
          <a:p>
            <a:pPr marL="0" indent="0">
              <a:buNone/>
            </a:pPr>
            <a:r>
              <a:rPr lang="en-US" sz="1400" dirty="0" smtClean="0"/>
              <a:t>JavaScript </a:t>
            </a:r>
            <a:r>
              <a:rPr lang="en-US" sz="1400" dirty="0"/>
              <a:t>is an event-based imperative programming language (as opposed to HTML's declarative language model) that is used to transform a static HTML page into a dynamic interface. JavaScript code can use the Document Object Model (DOM), provided by the HTML standard, to manipulate a web page in response to events, like user input.</a:t>
            </a:r>
          </a:p>
        </p:txBody>
      </p:sp>
    </p:spTree>
    <p:extLst>
      <p:ext uri="{BB962C8B-B14F-4D97-AF65-F5344CB8AC3E}">
        <p14:creationId xmlns:p14="http://schemas.microsoft.com/office/powerpoint/2010/main" val="356109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&amp; how it works?</a:t>
            </a:r>
          </a:p>
        </p:txBody>
      </p:sp>
      <p:sp>
        <p:nvSpPr>
          <p:cNvPr id="3" name="Content Placeholder 2"/>
          <p:cNvSpPr>
            <a:spLocks noGrp="1"/>
          </p:cNvSpPr>
          <p:nvPr>
            <p:ph sz="quarter" idx="1"/>
          </p:nvPr>
        </p:nvSpPr>
        <p:spPr/>
        <p:txBody>
          <a:bodyPr>
            <a:normAutofit/>
          </a:bodyPr>
          <a:lstStyle/>
          <a:p>
            <a:r>
              <a:rPr lang="en-US" sz="1600" dirty="0"/>
              <a:t>A database is an organized collection of data, stored and accessed electronically. Databases are used to store and manage large amounts of structured and unstructured data, and they can be used to support a wide range of activities, including data storage, data analysis, and data management. There are many different types of databases, including relational databases, object-oriented databases, and </a:t>
            </a:r>
            <a:r>
              <a:rPr lang="en-US" sz="1600" dirty="0" err="1"/>
              <a:t>NoSQL</a:t>
            </a:r>
            <a:r>
              <a:rPr lang="en-US" sz="1600" dirty="0"/>
              <a:t> databases, and they can be used in a variety of settings, including business, scientific, and government organizations.</a:t>
            </a:r>
          </a:p>
          <a:p>
            <a:r>
              <a:rPr lang="en-US" sz="1600" dirty="0"/>
              <a:t>All databases require </a:t>
            </a:r>
            <a:r>
              <a:rPr lang="en-US" sz="1600" dirty="0" smtClean="0"/>
              <a:t>a. </a:t>
            </a:r>
            <a:r>
              <a:rPr lang="en-US" sz="1600" dirty="0"/>
              <a:t>The DBMS is the “brain” of the database and the component that serves as the bridge between the data itself and users. These systems make it possible for users to manipulate data without having to know precisely where and how the data is stored. Instead, the system handles identifying and accessing data independently. </a:t>
            </a:r>
            <a:r>
              <a:rPr lang="en-US" sz="1600" dirty="0" err="1"/>
              <a:t>DBMSes</a:t>
            </a:r>
            <a:r>
              <a:rPr lang="en-US" sz="1600" dirty="0"/>
              <a:t> not only allow users to add, delete, change, update, and organize information, but also come with a range of administrative functions, including backup and recovery, and performance monitoring and optimization. </a:t>
            </a:r>
            <a:endParaRPr lang="en-US" sz="1600" dirty="0"/>
          </a:p>
        </p:txBody>
      </p:sp>
    </p:spTree>
    <p:extLst>
      <p:ext uri="{BB962C8B-B14F-4D97-AF65-F5344CB8AC3E}">
        <p14:creationId xmlns:p14="http://schemas.microsoft.com/office/powerpoint/2010/main" val="155000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API?</a:t>
            </a:r>
          </a:p>
        </p:txBody>
      </p:sp>
      <p:sp>
        <p:nvSpPr>
          <p:cNvPr id="3" name="Content Placeholder 2"/>
          <p:cNvSpPr>
            <a:spLocks noGrp="1"/>
          </p:cNvSpPr>
          <p:nvPr>
            <p:ph sz="quarter" idx="1"/>
          </p:nvPr>
        </p:nvSpPr>
        <p:spPr/>
        <p:txBody>
          <a:bodyPr>
            <a:normAutofit/>
          </a:bodyPr>
          <a:lstStyle/>
          <a:p>
            <a:r>
              <a:rPr lang="en-US" sz="2200" dirty="0"/>
              <a:t>APIs are mechanisms that enable two software components to communicate with each other using a set of definitions and protocols. For example, the weather bureau’s software system contains daily weather data. The weather app on your phone “talks” to this system via APIs and shows you daily weather updates on your phone.</a:t>
            </a:r>
          </a:p>
          <a:p>
            <a:r>
              <a:rPr lang="en-US" sz="2200" dirty="0"/>
              <a:t>API architecture is usually explained in terms of client and server. The application sending the request is called the client, and the application sending the response is called the server. So in the weather example, the bureau’s weather database is the server, and the mobile app is the client. </a:t>
            </a:r>
          </a:p>
          <a:p>
            <a:endParaRPr lang="en-US" dirty="0"/>
          </a:p>
        </p:txBody>
      </p:sp>
    </p:spTree>
    <p:extLst>
      <p:ext uri="{BB962C8B-B14F-4D97-AF65-F5344CB8AC3E}">
        <p14:creationId xmlns:p14="http://schemas.microsoft.com/office/powerpoint/2010/main" val="348273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3" name="Content Placeholder 2"/>
          <p:cNvSpPr>
            <a:spLocks noGrp="1"/>
          </p:cNvSpPr>
          <p:nvPr>
            <p:ph sz="quarter" idx="1"/>
          </p:nvPr>
        </p:nvSpPr>
        <p:spPr/>
        <p:txBody>
          <a:bodyPr>
            <a:normAutofit/>
          </a:bodyPr>
          <a:lstStyle/>
          <a:p>
            <a:r>
              <a:rPr lang="en-US" sz="2000" dirty="0"/>
              <a:t>SQL </a:t>
            </a:r>
            <a:r>
              <a:rPr lang="en-US" sz="2000" dirty="0" smtClean="0"/>
              <a:t>stands </a:t>
            </a:r>
            <a:r>
              <a:rPr lang="en-US" sz="2000" dirty="0"/>
              <a:t>for Structured Query Language. SQL is used to communicate with a database. According to ANSI (American National Standards Institute), it is the standard language for relational database management systems. SQL statements are used to perform tasks such as update data on a database, or retrieve data from a database. Some common relational database management systems that use SQL are: Oracle, Sybase, Microsoft SQL Server, Access, Ingres, etc.</a:t>
            </a:r>
            <a:endParaRPr lang="en-US" sz="2000" dirty="0"/>
          </a:p>
        </p:txBody>
      </p:sp>
    </p:spTree>
    <p:extLst>
      <p:ext uri="{BB962C8B-B14F-4D97-AF65-F5344CB8AC3E}">
        <p14:creationId xmlns:p14="http://schemas.microsoft.com/office/powerpoint/2010/main" val="219031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front-end developer?</a:t>
            </a:r>
          </a:p>
        </p:txBody>
      </p:sp>
      <p:sp>
        <p:nvSpPr>
          <p:cNvPr id="3" name="Content Placeholder 2"/>
          <p:cNvSpPr>
            <a:spLocks noGrp="1"/>
          </p:cNvSpPr>
          <p:nvPr>
            <p:ph sz="quarter" idx="1"/>
          </p:nvPr>
        </p:nvSpPr>
        <p:spPr/>
        <p:txBody>
          <a:bodyPr>
            <a:normAutofit/>
          </a:bodyPr>
          <a:lstStyle/>
          <a:p>
            <a:r>
              <a:rPr lang="en-US" sz="1800" dirty="0"/>
              <a:t>A front-end developer is a type of programmer who specializes in creating the user interface and user experience of a website or web application. They are responsible for designing and implementing the visual and interactive elements that users interact with directly in their web browsers. This includes writing HTML, CSS, and JavaScript code to build and style web pages, as well as integrating with backend systems to retrieve and display data. Front-end developers often work closely with designers and backend developers to ensure a cohesive and functional end product.</a:t>
            </a:r>
            <a:endParaRPr lang="en-US" sz="1800" dirty="0"/>
          </a:p>
        </p:txBody>
      </p:sp>
    </p:spTree>
    <p:extLst>
      <p:ext uri="{BB962C8B-B14F-4D97-AF65-F5344CB8AC3E}">
        <p14:creationId xmlns:p14="http://schemas.microsoft.com/office/powerpoint/2010/main" val="256933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explained?</a:t>
            </a:r>
            <a:endParaRPr lang="en-US" dirty="0"/>
          </a:p>
        </p:txBody>
      </p:sp>
      <p:sp>
        <p:nvSpPr>
          <p:cNvPr id="3" name="Content Placeholder 2"/>
          <p:cNvSpPr>
            <a:spLocks noGrp="1"/>
          </p:cNvSpPr>
          <p:nvPr>
            <p:ph sz="quarter" idx="1"/>
          </p:nvPr>
        </p:nvSpPr>
        <p:spPr/>
        <p:txBody>
          <a:bodyPr>
            <a:normAutofit/>
          </a:bodyPr>
          <a:lstStyle/>
          <a:p>
            <a:r>
              <a:rPr lang="en-US" sz="1400" dirty="0" smtClean="0"/>
              <a:t>Front-end </a:t>
            </a:r>
            <a:r>
              <a:rPr lang="en-US" sz="1400" dirty="0"/>
              <a:t>development refers to the process of creating and implementing the user interface (UI) and user </a:t>
            </a:r>
            <a:r>
              <a:rPr lang="en-US" sz="1400" dirty="0" smtClean="0"/>
              <a:t>experience </a:t>
            </a:r>
            <a:r>
              <a:rPr lang="en-US" sz="1400" dirty="0"/>
              <a:t>(UX) of a website or web application</a:t>
            </a:r>
            <a:r>
              <a:rPr lang="en-US" sz="1400" dirty="0" smtClean="0"/>
              <a:t>.</a:t>
            </a:r>
          </a:p>
          <a:p>
            <a:r>
              <a:rPr lang="en-US" sz="1400" dirty="0" smtClean="0"/>
              <a:t> </a:t>
            </a:r>
            <a:r>
              <a:rPr lang="en-US" sz="1400" b="1" dirty="0"/>
              <a:t>HTML (Hypertext Markup Language):</a:t>
            </a:r>
            <a:r>
              <a:rPr lang="en-US" sz="1400" dirty="0"/>
              <a:t> HTML is the standard markup language used to create the structure and content of web </a:t>
            </a:r>
            <a:r>
              <a:rPr lang="en-US" sz="1400" dirty="0" smtClean="0"/>
              <a:t>pages.</a:t>
            </a:r>
          </a:p>
          <a:p>
            <a:r>
              <a:rPr lang="en-US" sz="1400" b="1" dirty="0" smtClean="0"/>
              <a:t>CSS (Cascading Style Sheets):</a:t>
            </a:r>
            <a:r>
              <a:rPr lang="en-US" sz="1400" dirty="0" smtClean="0"/>
              <a:t> </a:t>
            </a:r>
            <a:r>
              <a:rPr lang="en-US" sz="1400" dirty="0"/>
              <a:t>Cascading Style Sheets (CSS) controls the presentation aspect of the site and allows your site to have its own unique look</a:t>
            </a:r>
            <a:r>
              <a:rPr lang="en-US" sz="1400" dirty="0" smtClean="0"/>
              <a:t>.</a:t>
            </a:r>
          </a:p>
          <a:p>
            <a:r>
              <a:rPr lang="en-US" sz="1400" b="1" dirty="0"/>
              <a:t>JavaScript</a:t>
            </a:r>
            <a:r>
              <a:rPr lang="en-US" sz="1400" b="1" dirty="0" smtClean="0"/>
              <a:t>: </a:t>
            </a:r>
            <a:r>
              <a:rPr lang="en-US" sz="1400" dirty="0"/>
              <a:t>JavaScript is an event-based imperative programming language (as opposed to HTML's declarative language model) that is used to transform a static HTML page into a dynamic interface. JavaScript code can use the Document Object Model (DOM), provided by the HTML standard, to manipulate a web page in response to events, like user input.</a:t>
            </a:r>
          </a:p>
          <a:p>
            <a:r>
              <a:rPr lang="en-US" sz="1400" b="1" dirty="0"/>
              <a:t>Responsive Design:</a:t>
            </a:r>
            <a:r>
              <a:rPr lang="en-US" sz="1400" dirty="0"/>
              <a:t> With the increasing use of mobile devices, front-end developers must ensure that websites are responsive and adapt to different screen sizes and devices</a:t>
            </a:r>
            <a:r>
              <a:rPr lang="en-US" sz="1400" dirty="0" smtClean="0"/>
              <a:t>.</a:t>
            </a:r>
          </a:p>
          <a:p>
            <a:r>
              <a:rPr lang="en-US" sz="1400" b="1" dirty="0"/>
              <a:t>Frameworks and Libraries:</a:t>
            </a:r>
            <a:r>
              <a:rPr lang="en-US" sz="1400" dirty="0"/>
              <a:t> Front-end developers often use frameworks and libraries to streamline development and enhance productivity. Popular front-end frameworks include Bootstrap, Foundation, and Materialize CSS, which provide pre-designed UI components and responsive layouts. JavaScript libraries such as </a:t>
            </a:r>
            <a:r>
              <a:rPr lang="en-US" sz="1400" dirty="0" err="1"/>
              <a:t>jQuery</a:t>
            </a:r>
            <a:r>
              <a:rPr lang="en-US" sz="1400" dirty="0"/>
              <a:t>, React.js, Vue.js, and </a:t>
            </a:r>
            <a:r>
              <a:rPr lang="en-US" sz="1400" dirty="0" err="1"/>
              <a:t>AngularJS</a:t>
            </a:r>
            <a:r>
              <a:rPr lang="en-US" sz="1400" dirty="0"/>
              <a:t> are commonly used for building dynamic and interactive web applications.</a:t>
            </a:r>
            <a:endParaRPr lang="en-US" sz="1400" dirty="0"/>
          </a:p>
          <a:p>
            <a:pPr>
              <a:buFont typeface="Arial" pitchFamily="34" charset="0"/>
              <a:buChar char="•"/>
            </a:pPr>
            <a:endParaRPr lang="en-US" sz="1400" dirty="0"/>
          </a:p>
          <a:p>
            <a:endParaRPr lang="en-US" sz="1400" dirty="0" smtClean="0"/>
          </a:p>
        </p:txBody>
      </p:sp>
    </p:spTree>
    <p:extLst>
      <p:ext uri="{BB962C8B-B14F-4D97-AF65-F5344CB8AC3E}">
        <p14:creationId xmlns:p14="http://schemas.microsoft.com/office/powerpoint/2010/main" val="243160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SEO in web development?</a:t>
            </a:r>
          </a:p>
        </p:txBody>
      </p:sp>
      <p:sp>
        <p:nvSpPr>
          <p:cNvPr id="3" name="Content Placeholder 2"/>
          <p:cNvSpPr>
            <a:spLocks noGrp="1"/>
          </p:cNvSpPr>
          <p:nvPr>
            <p:ph sz="quarter" idx="1"/>
          </p:nvPr>
        </p:nvSpPr>
        <p:spPr/>
        <p:txBody>
          <a:bodyPr>
            <a:normAutofit lnSpcReduction="10000"/>
          </a:bodyPr>
          <a:lstStyle/>
          <a:p>
            <a:pPr marL="0" indent="0">
              <a:buNone/>
            </a:pPr>
            <a:r>
              <a:rPr lang="en-US" sz="1400" dirty="0"/>
              <a:t>SEO stands for Search Engine Optimization. In the context of web development, SEO refers to the practice of optimizing websites and web pages to improve their visibility and ranking in search engine results pages (SERPs). Here are some key aspects of SEO in web development</a:t>
            </a:r>
            <a:r>
              <a:rPr lang="en-US" sz="1400" dirty="0" smtClean="0"/>
              <a:t>:</a:t>
            </a:r>
          </a:p>
          <a:p>
            <a:pPr marL="0" indent="0">
              <a:buNone/>
            </a:pPr>
            <a:endParaRPr lang="en-US" sz="1400" dirty="0"/>
          </a:p>
          <a:p>
            <a:r>
              <a:rPr lang="en-US" sz="1400" b="1" dirty="0" smtClean="0"/>
              <a:t>Keyword Research:</a:t>
            </a:r>
            <a:r>
              <a:rPr lang="en-US" sz="1400" dirty="0" smtClean="0"/>
              <a:t> SEO begins with keyword research to identify the terms and phrases that users are searching for related to a website's content, products, or services.</a:t>
            </a:r>
          </a:p>
          <a:p>
            <a:r>
              <a:rPr lang="en-US" sz="1400" b="1" dirty="0" smtClean="0"/>
              <a:t>On-Page Optimization:</a:t>
            </a:r>
            <a:r>
              <a:rPr lang="en-US" sz="1400" dirty="0" smtClean="0"/>
              <a:t> On-page optimization involves optimizing individual web pages to improve their search engine rankings.</a:t>
            </a:r>
          </a:p>
          <a:p>
            <a:r>
              <a:rPr lang="en-US" sz="1400" b="1" dirty="0" smtClean="0"/>
              <a:t>Site Structure and Navigation:</a:t>
            </a:r>
            <a:r>
              <a:rPr lang="en-US" sz="1400" dirty="0" smtClean="0"/>
              <a:t> SEO-friendly site structure and navigation are important for both users and search engines. Web developers should design websites with clear and intuitive navigation menus, organized content hierarchy, and user-friendly URLs to help users find information easily.</a:t>
            </a:r>
          </a:p>
          <a:p>
            <a:r>
              <a:rPr lang="en-US" sz="1400" b="1" dirty="0" smtClean="0"/>
              <a:t>Mobile Optimization:</a:t>
            </a:r>
            <a:r>
              <a:rPr lang="en-US" sz="1400" dirty="0" smtClean="0"/>
              <a:t> Web developers should ensure that websites are responsive and mobile-friendly, with fast loading times and optimized layouts for various screen sizes. </a:t>
            </a:r>
          </a:p>
          <a:p>
            <a:r>
              <a:rPr lang="en-US" sz="1400" b="1" dirty="0" smtClean="0"/>
              <a:t>Page Speed Optimization:</a:t>
            </a:r>
            <a:r>
              <a:rPr lang="en-US" sz="1400" dirty="0" smtClean="0"/>
              <a:t> Web developers should optimize website performance by minimizing server response time, reducing file sizes (e.g., images, scripts, CSS), and enabling browser caching. </a:t>
            </a:r>
          </a:p>
          <a:p>
            <a:r>
              <a:rPr lang="en-US" sz="1400" b="1" dirty="0"/>
              <a:t>Technical SEO:</a:t>
            </a:r>
            <a:r>
              <a:rPr lang="en-US" sz="1400" dirty="0"/>
              <a:t> Technical SEO involves optimizing the technical aspects of a website to improve its search engine visibility. This includes optimizing website architecture, implementing schema markup for rich snippets, fixing broken links and crawl errors, optimizing XML sitemaps, and ensuring proper canonicalization and URL redirects. Technical SEO helps search engines crawl, index, and understand website content more effectively.</a:t>
            </a:r>
            <a:endParaRPr lang="en-US" sz="1400" dirty="0" smtClean="0"/>
          </a:p>
          <a:p>
            <a:pPr marL="0" indent="0">
              <a:buNone/>
            </a:pPr>
            <a:endParaRPr lang="en-US" sz="1400" dirty="0" smtClean="0"/>
          </a:p>
          <a:p>
            <a:endParaRPr lang="en-US" sz="1400" dirty="0"/>
          </a:p>
        </p:txBody>
      </p:sp>
    </p:spTree>
    <p:extLst>
      <p:ext uri="{BB962C8B-B14F-4D97-AF65-F5344CB8AC3E}">
        <p14:creationId xmlns:p14="http://schemas.microsoft.com/office/powerpoint/2010/main" val="144948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front-end development?</a:t>
            </a:r>
          </a:p>
        </p:txBody>
      </p:sp>
      <p:sp>
        <p:nvSpPr>
          <p:cNvPr id="3" name="Content Placeholder 2"/>
          <p:cNvSpPr>
            <a:spLocks noGrp="1"/>
          </p:cNvSpPr>
          <p:nvPr>
            <p:ph sz="quarter" idx="1"/>
          </p:nvPr>
        </p:nvSpPr>
        <p:spPr/>
        <p:txBody>
          <a:bodyPr>
            <a:normAutofit fontScale="55000" lnSpcReduction="20000"/>
          </a:bodyPr>
          <a:lstStyle/>
          <a:p>
            <a:r>
              <a:rPr lang="en-US" sz="2800" dirty="0"/>
              <a:t>Front-end development refers to the process of creating and implementing the user interface (UI) and user experience (UX) of a website or web application.</a:t>
            </a:r>
          </a:p>
          <a:p>
            <a:endParaRPr lang="en-US" sz="2800" dirty="0" smtClean="0"/>
          </a:p>
          <a:p>
            <a:r>
              <a:rPr lang="en-US" sz="2800" dirty="0" smtClean="0"/>
              <a:t> </a:t>
            </a:r>
            <a:r>
              <a:rPr lang="en-US" sz="2800" b="1" dirty="0"/>
              <a:t>HTML (Hypertext Markup Language):</a:t>
            </a:r>
            <a:r>
              <a:rPr lang="en-US" sz="2800" dirty="0"/>
              <a:t> HTML is the standard markup language used to create the structure and content of web pages.</a:t>
            </a:r>
          </a:p>
          <a:p>
            <a:endParaRPr lang="en-US" sz="2800" b="1" dirty="0" smtClean="0"/>
          </a:p>
          <a:p>
            <a:r>
              <a:rPr lang="en-US" sz="2800" b="1" dirty="0" smtClean="0"/>
              <a:t>CSS </a:t>
            </a:r>
            <a:r>
              <a:rPr lang="en-US" sz="2800" b="1" dirty="0"/>
              <a:t>(Cascading Style Sheets):</a:t>
            </a:r>
            <a:r>
              <a:rPr lang="en-US" sz="2800" dirty="0"/>
              <a:t> Cascading Style Sheets (CSS) controls the presentation aspect of the site and allows your site to have its own unique look.</a:t>
            </a:r>
          </a:p>
          <a:p>
            <a:endParaRPr lang="en-US" sz="2800" b="1" dirty="0" smtClean="0"/>
          </a:p>
          <a:p>
            <a:r>
              <a:rPr lang="en-US" sz="2800" b="1" dirty="0" smtClean="0"/>
              <a:t>JavaScript</a:t>
            </a:r>
            <a:r>
              <a:rPr lang="en-US" sz="2800" b="1" dirty="0"/>
              <a:t>: </a:t>
            </a:r>
            <a:r>
              <a:rPr lang="en-US" sz="2800" dirty="0"/>
              <a:t>JavaScript is an event-based imperative programming language (as opposed to HTML's declarative language model) that is used to transform a static HTML page into a dynamic interface. JavaScript code can use the Document Object Model (DOM), provided by the HTML standard, to manipulate a web page in response to events, like user input.</a:t>
            </a:r>
          </a:p>
          <a:p>
            <a:endParaRPr lang="en-US" sz="2800" b="1" dirty="0" smtClean="0"/>
          </a:p>
          <a:p>
            <a:r>
              <a:rPr lang="en-US" sz="2800" b="1" dirty="0" smtClean="0"/>
              <a:t>Responsive </a:t>
            </a:r>
            <a:r>
              <a:rPr lang="en-US" sz="2800" b="1" dirty="0"/>
              <a:t>Design:</a:t>
            </a:r>
            <a:r>
              <a:rPr lang="en-US" sz="2800" dirty="0"/>
              <a:t> With the increasing use of mobile devices, front-end developers must ensure that websites are responsive and adapt to different screen sizes and devices.</a:t>
            </a:r>
          </a:p>
          <a:p>
            <a:endParaRPr lang="en-US" sz="2800" b="1" dirty="0" smtClean="0"/>
          </a:p>
          <a:p>
            <a:r>
              <a:rPr lang="en-US" sz="2800" b="1" dirty="0" smtClean="0"/>
              <a:t>Frameworks </a:t>
            </a:r>
            <a:r>
              <a:rPr lang="en-US" sz="2800" b="1" dirty="0"/>
              <a:t>and Libraries:</a:t>
            </a:r>
            <a:r>
              <a:rPr lang="en-US" sz="2800" dirty="0"/>
              <a:t> Front-end developers often use frameworks and libraries to streamline development and enhance productivity. Popular front-end frameworks include Bootstrap, Foundation, and Materialize CSS, which provide pre-designed UI components and responsive layouts. JavaScript libraries such as </a:t>
            </a:r>
            <a:r>
              <a:rPr lang="en-US" sz="2800" dirty="0" err="1"/>
              <a:t>jQuery</a:t>
            </a:r>
            <a:r>
              <a:rPr lang="en-US" sz="2800" dirty="0"/>
              <a:t>, React.js, Vue.js, and </a:t>
            </a:r>
            <a:r>
              <a:rPr lang="en-US" sz="2800" dirty="0" err="1"/>
              <a:t>AngularJS</a:t>
            </a:r>
            <a:r>
              <a:rPr lang="en-US" sz="2800" dirty="0"/>
              <a:t> are commonly used for building dynamic and interactive web applications.</a:t>
            </a:r>
          </a:p>
          <a:p>
            <a:endParaRPr lang="en-US" dirty="0"/>
          </a:p>
        </p:txBody>
      </p:sp>
    </p:spTree>
    <p:extLst>
      <p:ext uri="{BB962C8B-B14F-4D97-AF65-F5344CB8AC3E}">
        <p14:creationId xmlns:p14="http://schemas.microsoft.com/office/powerpoint/2010/main" val="19211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back-end development?</a:t>
            </a:r>
          </a:p>
        </p:txBody>
      </p:sp>
      <p:sp>
        <p:nvSpPr>
          <p:cNvPr id="3" name="Content Placeholder 2"/>
          <p:cNvSpPr>
            <a:spLocks noGrp="1"/>
          </p:cNvSpPr>
          <p:nvPr>
            <p:ph sz="quarter" idx="1"/>
          </p:nvPr>
        </p:nvSpPr>
        <p:spPr/>
        <p:txBody>
          <a:bodyPr>
            <a:normAutofit/>
          </a:bodyPr>
          <a:lstStyle/>
          <a:p>
            <a:r>
              <a:rPr lang="en-US" sz="2000" dirty="0"/>
              <a:t>Web development activities that are done at the back end of programs are referred to as back end development. Back-end development covers server-side web application logic and integration and activities, like writing APIs, creating libraries, and working with system components instead of frontend development, which focuses on customer-facing services and programs. Backend developers build code that allows a database and an application to communicate with one another. Backend developers take care and maintain the back-end of a website, Including databases, servers, and apps, and they control what you don't see.</a:t>
            </a:r>
            <a:endParaRPr lang="en-US" sz="2000" dirty="0"/>
          </a:p>
        </p:txBody>
      </p:sp>
    </p:spTree>
    <p:extLst>
      <p:ext uri="{BB962C8B-B14F-4D97-AF65-F5344CB8AC3E}">
        <p14:creationId xmlns:p14="http://schemas.microsoft.com/office/powerpoint/2010/main" val="59510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back-end developer?</a:t>
            </a:r>
          </a:p>
        </p:txBody>
      </p:sp>
      <p:sp>
        <p:nvSpPr>
          <p:cNvPr id="3" name="Content Placeholder 2"/>
          <p:cNvSpPr>
            <a:spLocks noGrp="1"/>
          </p:cNvSpPr>
          <p:nvPr>
            <p:ph sz="quarter" idx="1"/>
          </p:nvPr>
        </p:nvSpPr>
        <p:spPr/>
        <p:txBody>
          <a:bodyPr>
            <a:normAutofit fontScale="85000" lnSpcReduction="20000"/>
          </a:bodyPr>
          <a:lstStyle/>
          <a:p>
            <a:r>
              <a:rPr lang="en-US" sz="2300" dirty="0"/>
              <a:t>A back-end developer is a type of programmer who specializes in developing and maintaining the server-side logic and infrastructure of a website or web application. They are responsible for writing code that runs on the server and powers the functionality of the application behind the scenes.</a:t>
            </a:r>
          </a:p>
          <a:p>
            <a:r>
              <a:rPr lang="en-US" sz="2300" dirty="0"/>
              <a:t>Back-end developers typically work with databases, server-side languages, frameworks, and APIs to build the back-end architecture of an application. They handle tasks such as processing user requests, retrieving and storing data in databases, implementing business logic, managing authentication and authorization, and integrating with third-party services.</a:t>
            </a:r>
          </a:p>
          <a:p>
            <a:r>
              <a:rPr lang="en-US" sz="2300" dirty="0"/>
              <a:t>Back-end developers often collaborate with front-end developers, designers, and other team members to ensure that the entire web application functions smoothly and delivers a seamless user experience. They play a crucial role in building scalable, reliable, and secure web applications that meet the requirements of clients and users.</a:t>
            </a:r>
          </a:p>
          <a:p>
            <a:endParaRPr lang="en-US" dirty="0"/>
          </a:p>
        </p:txBody>
      </p:sp>
    </p:spTree>
    <p:extLst>
      <p:ext uri="{BB962C8B-B14F-4D97-AF65-F5344CB8AC3E}">
        <p14:creationId xmlns:p14="http://schemas.microsoft.com/office/powerpoint/2010/main" val="206159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back-end development?</a:t>
            </a:r>
          </a:p>
        </p:txBody>
      </p:sp>
      <p:sp>
        <p:nvSpPr>
          <p:cNvPr id="3" name="Content Placeholder 2"/>
          <p:cNvSpPr>
            <a:spLocks noGrp="1"/>
          </p:cNvSpPr>
          <p:nvPr>
            <p:ph sz="quarter" idx="1"/>
          </p:nvPr>
        </p:nvSpPr>
        <p:spPr/>
        <p:txBody>
          <a:bodyPr>
            <a:normAutofit/>
          </a:bodyPr>
          <a:lstStyle/>
          <a:p>
            <a:r>
              <a:rPr lang="en-US" sz="1800" b="1" dirty="0">
                <a:latin typeface="+mj-lt"/>
              </a:rPr>
              <a:t>Server-Side Languages:</a:t>
            </a:r>
            <a:r>
              <a:rPr lang="en-US" sz="1800" dirty="0">
                <a:latin typeface="+mj-lt"/>
              </a:rPr>
              <a:t> Use languages like Python, JavaScript (with Node.js), Ruby, Java, or PHP to write server-side code.</a:t>
            </a:r>
          </a:p>
          <a:p>
            <a:r>
              <a:rPr lang="en-US" sz="1800" b="1" dirty="0">
                <a:latin typeface="+mj-lt"/>
              </a:rPr>
              <a:t>Databases:</a:t>
            </a:r>
            <a:r>
              <a:rPr lang="en-US" sz="1800" dirty="0">
                <a:latin typeface="+mj-lt"/>
              </a:rPr>
              <a:t> Work with relational databases (e.g., MySQL, </a:t>
            </a:r>
            <a:r>
              <a:rPr lang="en-US" sz="1800" dirty="0" err="1">
                <a:latin typeface="+mj-lt"/>
              </a:rPr>
              <a:t>PostgreSQL</a:t>
            </a:r>
            <a:r>
              <a:rPr lang="en-US" sz="1800" dirty="0">
                <a:latin typeface="+mj-lt"/>
              </a:rPr>
              <a:t>) or </a:t>
            </a:r>
            <a:r>
              <a:rPr lang="en-US" sz="1800" dirty="0" err="1">
                <a:latin typeface="+mj-lt"/>
              </a:rPr>
              <a:t>NoSQL</a:t>
            </a:r>
            <a:r>
              <a:rPr lang="en-US" sz="1800" dirty="0">
                <a:latin typeface="+mj-lt"/>
              </a:rPr>
              <a:t> databases (e.g., </a:t>
            </a:r>
            <a:r>
              <a:rPr lang="en-US" sz="1800" dirty="0" err="1">
                <a:latin typeface="+mj-lt"/>
              </a:rPr>
              <a:t>MongoDB</a:t>
            </a:r>
            <a:r>
              <a:rPr lang="en-US" sz="1800" dirty="0">
                <a:latin typeface="+mj-lt"/>
              </a:rPr>
              <a:t>) to store and manage data.</a:t>
            </a:r>
          </a:p>
          <a:p>
            <a:r>
              <a:rPr lang="en-US" sz="1800" b="1" dirty="0">
                <a:latin typeface="+mj-lt"/>
              </a:rPr>
              <a:t>Frameworks and Libraries:</a:t>
            </a:r>
            <a:r>
              <a:rPr lang="en-US" sz="1800" dirty="0">
                <a:latin typeface="+mj-lt"/>
              </a:rPr>
              <a:t> Utilize frameworks like </a:t>
            </a:r>
            <a:r>
              <a:rPr lang="en-US" sz="1800" dirty="0" err="1">
                <a:latin typeface="+mj-lt"/>
              </a:rPr>
              <a:t>Django</a:t>
            </a:r>
            <a:r>
              <a:rPr lang="en-US" sz="1800" dirty="0">
                <a:latin typeface="+mj-lt"/>
              </a:rPr>
              <a:t>, Express.js, Ruby on Rails, Spring Boot, or </a:t>
            </a:r>
            <a:r>
              <a:rPr lang="en-US" sz="1800" dirty="0" smtClean="0">
                <a:latin typeface="+mj-lt"/>
              </a:rPr>
              <a:t>.NET </a:t>
            </a:r>
            <a:r>
              <a:rPr lang="en-US" sz="1800" dirty="0">
                <a:latin typeface="+mj-lt"/>
              </a:rPr>
              <a:t>for rapid development.</a:t>
            </a:r>
          </a:p>
          <a:p>
            <a:r>
              <a:rPr lang="en-US" sz="1800" b="1" dirty="0">
                <a:latin typeface="+mj-lt"/>
              </a:rPr>
              <a:t>APIs:</a:t>
            </a:r>
            <a:r>
              <a:rPr lang="en-US" sz="1800" dirty="0">
                <a:latin typeface="+mj-lt"/>
              </a:rPr>
              <a:t> Design and implement APIs for communication between different software systems.</a:t>
            </a:r>
          </a:p>
          <a:p>
            <a:r>
              <a:rPr lang="en-US" sz="1800" b="1" dirty="0">
                <a:latin typeface="+mj-lt"/>
              </a:rPr>
              <a:t>Authentication and Authorization:</a:t>
            </a:r>
            <a:r>
              <a:rPr lang="en-US" sz="1800" dirty="0">
                <a:latin typeface="+mj-lt"/>
              </a:rPr>
              <a:t> Implement security measures for user authentication and access control.</a:t>
            </a:r>
          </a:p>
          <a:p>
            <a:r>
              <a:rPr lang="en-US" sz="1800" b="1" dirty="0">
                <a:latin typeface="+mj-lt"/>
              </a:rPr>
              <a:t>Scalability and Performance:</a:t>
            </a:r>
            <a:r>
              <a:rPr lang="en-US" sz="1800" dirty="0">
                <a:latin typeface="+mj-lt"/>
              </a:rPr>
              <a:t> Optimize system architecture and performance to handle increased traffic.</a:t>
            </a:r>
          </a:p>
          <a:p>
            <a:r>
              <a:rPr lang="en-US" sz="1800" b="1" dirty="0">
                <a:latin typeface="+mj-lt"/>
              </a:rPr>
              <a:t>Server Configuration and Deployment:</a:t>
            </a:r>
            <a:r>
              <a:rPr lang="en-US" sz="1800" dirty="0">
                <a:latin typeface="+mj-lt"/>
              </a:rPr>
              <a:t> Configure and deploy server infrastructure, ensuring scalability, reliability, and security.</a:t>
            </a:r>
          </a:p>
        </p:txBody>
      </p:sp>
    </p:spTree>
    <p:extLst>
      <p:ext uri="{BB962C8B-B14F-4D97-AF65-F5344CB8AC3E}">
        <p14:creationId xmlns:p14="http://schemas.microsoft.com/office/powerpoint/2010/main" val="134834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development technologies?</a:t>
            </a:r>
          </a:p>
        </p:txBody>
      </p:sp>
      <p:sp>
        <p:nvSpPr>
          <p:cNvPr id="3" name="Content Placeholder 2"/>
          <p:cNvSpPr>
            <a:spLocks noGrp="1"/>
          </p:cNvSpPr>
          <p:nvPr>
            <p:ph sz="quarter" idx="1"/>
          </p:nvPr>
        </p:nvSpPr>
        <p:spPr/>
        <p:txBody>
          <a:bodyPr>
            <a:normAutofit fontScale="70000" lnSpcReduction="20000"/>
          </a:bodyPr>
          <a:lstStyle/>
          <a:p>
            <a:r>
              <a:rPr lang="en-US" sz="2800" b="1" dirty="0">
                <a:latin typeface="+mj-lt"/>
              </a:rPr>
              <a:t>Server-Side Languages:</a:t>
            </a:r>
            <a:r>
              <a:rPr lang="en-US" sz="2800" dirty="0">
                <a:latin typeface="+mj-lt"/>
              </a:rPr>
              <a:t> Use languages like Python, JavaScript (with Node.js), Ruby, Java, or PHP to write server-side code.</a:t>
            </a:r>
          </a:p>
          <a:p>
            <a:r>
              <a:rPr lang="en-US" sz="2800" b="1" dirty="0">
                <a:latin typeface="+mj-lt"/>
              </a:rPr>
              <a:t>Databases:</a:t>
            </a:r>
            <a:r>
              <a:rPr lang="en-US" sz="2800" dirty="0">
                <a:latin typeface="+mj-lt"/>
              </a:rPr>
              <a:t> Work with relational databases (e.g., MySQL, </a:t>
            </a:r>
            <a:r>
              <a:rPr lang="en-US" sz="2800" dirty="0" err="1">
                <a:latin typeface="+mj-lt"/>
              </a:rPr>
              <a:t>PostgreSQL</a:t>
            </a:r>
            <a:r>
              <a:rPr lang="en-US" sz="2800" dirty="0">
                <a:latin typeface="+mj-lt"/>
              </a:rPr>
              <a:t>) or </a:t>
            </a:r>
            <a:r>
              <a:rPr lang="en-US" sz="2800" dirty="0" err="1">
                <a:latin typeface="+mj-lt"/>
              </a:rPr>
              <a:t>NoSQL</a:t>
            </a:r>
            <a:r>
              <a:rPr lang="en-US" sz="2800" dirty="0">
                <a:latin typeface="+mj-lt"/>
              </a:rPr>
              <a:t> databases (e.g., </a:t>
            </a:r>
            <a:r>
              <a:rPr lang="en-US" sz="2800" dirty="0" err="1">
                <a:latin typeface="+mj-lt"/>
              </a:rPr>
              <a:t>MongoDB</a:t>
            </a:r>
            <a:r>
              <a:rPr lang="en-US" sz="2800" dirty="0">
                <a:latin typeface="+mj-lt"/>
              </a:rPr>
              <a:t>) to store and manage data.</a:t>
            </a:r>
          </a:p>
          <a:p>
            <a:r>
              <a:rPr lang="en-US" sz="2800" b="1" dirty="0">
                <a:latin typeface="+mj-lt"/>
              </a:rPr>
              <a:t>Frameworks and Libraries:</a:t>
            </a:r>
            <a:r>
              <a:rPr lang="en-US" sz="2800" dirty="0">
                <a:latin typeface="+mj-lt"/>
              </a:rPr>
              <a:t> Utilize frameworks like </a:t>
            </a:r>
            <a:r>
              <a:rPr lang="en-US" sz="2800" dirty="0" err="1">
                <a:latin typeface="+mj-lt"/>
              </a:rPr>
              <a:t>Django</a:t>
            </a:r>
            <a:r>
              <a:rPr lang="en-US" sz="2800" dirty="0">
                <a:latin typeface="+mj-lt"/>
              </a:rPr>
              <a:t>, Express.js, Ruby on Rails, Spring Boot, or .NET for rapid development.</a:t>
            </a:r>
          </a:p>
          <a:p>
            <a:r>
              <a:rPr lang="en-US" sz="2800" b="1" dirty="0">
                <a:latin typeface="+mj-lt"/>
              </a:rPr>
              <a:t>APIs:</a:t>
            </a:r>
            <a:r>
              <a:rPr lang="en-US" sz="2800" dirty="0">
                <a:latin typeface="+mj-lt"/>
              </a:rPr>
              <a:t> Design and implement APIs for communication between different software systems.</a:t>
            </a:r>
          </a:p>
          <a:p>
            <a:r>
              <a:rPr lang="en-US" sz="2800" b="1" dirty="0">
                <a:latin typeface="+mj-lt"/>
              </a:rPr>
              <a:t>Authentication and Authorization:</a:t>
            </a:r>
            <a:r>
              <a:rPr lang="en-US" sz="2800" dirty="0">
                <a:latin typeface="+mj-lt"/>
              </a:rPr>
              <a:t> Implement security measures for user authentication and access control.</a:t>
            </a:r>
          </a:p>
          <a:p>
            <a:r>
              <a:rPr lang="en-US" sz="2800" b="1" dirty="0">
                <a:latin typeface="+mj-lt"/>
              </a:rPr>
              <a:t>Scalability and Performance:</a:t>
            </a:r>
            <a:r>
              <a:rPr lang="en-US" sz="2800" dirty="0">
                <a:latin typeface="+mj-lt"/>
              </a:rPr>
              <a:t> Optimize system architecture and performance to handle increased traffic.</a:t>
            </a:r>
          </a:p>
          <a:p>
            <a:r>
              <a:rPr lang="en-US" sz="2800" b="1" dirty="0">
                <a:latin typeface="+mj-lt"/>
              </a:rPr>
              <a:t>Server Configuration and Deployment:</a:t>
            </a:r>
            <a:r>
              <a:rPr lang="en-US" sz="2800" dirty="0">
                <a:latin typeface="+mj-lt"/>
              </a:rPr>
              <a:t> Configure and deploy server infrastructure, ensuring scalability, reliability, and security.</a:t>
            </a:r>
          </a:p>
          <a:p>
            <a:endParaRPr lang="en-US" dirty="0">
              <a:latin typeface="+mj-lt"/>
            </a:endParaRPr>
          </a:p>
        </p:txBody>
      </p:sp>
    </p:spTree>
    <p:extLst>
      <p:ext uri="{BB962C8B-B14F-4D97-AF65-F5344CB8AC3E}">
        <p14:creationId xmlns:p14="http://schemas.microsoft.com/office/powerpoint/2010/main" val="20070072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304</TotalTime>
  <Words>1838</Words>
  <Application>Microsoft Office PowerPoint</Application>
  <PresentationFormat>On-screen Show (4:3)</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what is front-end development?</vt:lpstr>
      <vt:lpstr>who is front-end developer?</vt:lpstr>
      <vt:lpstr>front-end development explained?</vt:lpstr>
      <vt:lpstr>what is SEO in web development?</vt:lpstr>
      <vt:lpstr>fundamentals of front-end development?</vt:lpstr>
      <vt:lpstr>what is back-end development?</vt:lpstr>
      <vt:lpstr>who is back-end developer?</vt:lpstr>
      <vt:lpstr>basics of back-end development?</vt:lpstr>
      <vt:lpstr>back-end development technologies?</vt:lpstr>
      <vt:lpstr>what is database &amp; how it works?</vt:lpstr>
      <vt:lpstr>what is API?</vt:lpstr>
      <vt:lpstr>what is 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front-end development?</dc:title>
  <dc:creator>asus</dc:creator>
  <cp:lastModifiedBy>asus</cp:lastModifiedBy>
  <cp:revision>9</cp:revision>
  <dcterms:created xsi:type="dcterms:W3CDTF">2024-03-02T16:09:25Z</dcterms:created>
  <dcterms:modified xsi:type="dcterms:W3CDTF">2024-03-03T13:04:24Z</dcterms:modified>
</cp:coreProperties>
</file>