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6" r:id="rId5"/>
    <p:sldId id="259" r:id="rId6"/>
    <p:sldId id="258" r:id="rId7"/>
    <p:sldId id="261" r:id="rId8"/>
    <p:sldId id="264" r:id="rId9"/>
    <p:sldId id="266" r:id="rId10"/>
    <p:sldId id="267" r:id="rId11"/>
    <p:sldId id="268" r:id="rId12"/>
    <p:sldId id="271" r:id="rId13"/>
    <p:sldId id="269" r:id="rId14"/>
    <p:sldId id="272" r:id="rId15"/>
    <p:sldId id="273" r:id="rId16"/>
    <p:sldId id="277" r:id="rId17"/>
    <p:sldId id="275" r:id="rId18"/>
    <p:sldId id="276" r:id="rId19"/>
    <p:sldId id="281" r:id="rId20"/>
    <p:sldId id="279" r:id="rId21"/>
    <p:sldId id="270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150" d="100"/>
          <a:sy n="150" d="100"/>
        </p:scale>
        <p:origin x="5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E709A-BB2E-4AC2-B77C-F5777156EB70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06E0-92DC-438B-9A4D-BF6D4C409F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9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CCC2-C2C2-4F93-ABA1-D2444332E5F9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FB30-BA54-4050-A53A-EAECAA370242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734-24B1-4A1A-A0AF-D4B136220D1C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1725-C7EA-4F13-A14B-95A0314FD6B4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71AC-E2A3-4E37-855C-71AC32F8F426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E33-2F71-4FCA-BAE9-57C11C29BF93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C9BB-F4E3-4194-8511-2CE84F53B296}" type="datetime1">
              <a:rPr lang="ru-RU" smtClean="0"/>
              <a:t>12.05.2024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2511-F5DD-4CD1-83A3-70831B888D59}" type="datetime1">
              <a:rPr lang="ru-RU" smtClean="0"/>
              <a:t>12.05.2024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D428-3623-4553-8575-504FF33EA8D3}" type="datetime1">
              <a:rPr lang="ru-RU" smtClean="0"/>
              <a:t>12.05.2024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9014-688D-41B8-BD8F-045E04F50AB6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FA7D-B090-4DBB-9CA4-DCC37204B6E1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B533-F0AD-4B16-AA9A-1605DEB14412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F022BA-A9FB-0D1B-C04E-7665B87A10DB}"/>
              </a:ext>
            </a:extLst>
          </p:cNvPr>
          <p:cNvSpPr txBox="1"/>
          <p:nvPr/>
        </p:nvSpPr>
        <p:spPr>
          <a:xfrm>
            <a:off x="0" y="4559075"/>
            <a:ext cx="12225685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40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для защиты ВКР</a:t>
            </a:r>
            <a:endParaRPr lang="ru-RU" sz="4000" b="1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331046" y="385234"/>
            <a:ext cx="9656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Определение конечного этапа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1048509" y="1720840"/>
            <a:ext cx="10094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ходе изучения </a:t>
            </a:r>
            <a:r>
              <a:rPr lang="ru-RU" b="1" dirty="0" err="1"/>
              <a:t>блокчейна</a:t>
            </a:r>
            <a:r>
              <a:rPr lang="ru-RU" b="1" dirty="0"/>
              <a:t> </a:t>
            </a:r>
            <a:r>
              <a:rPr lang="en-US" b="1" dirty="0"/>
              <a:t>TON</a:t>
            </a:r>
            <a:r>
              <a:rPr lang="ru-RU" b="1" dirty="0"/>
              <a:t> были выделены его гибкость, функциональность, а также обширный инструментарий разработчика.</a:t>
            </a:r>
          </a:p>
          <a:p>
            <a:endParaRPr lang="ru-RU" b="1" dirty="0"/>
          </a:p>
          <a:p>
            <a:r>
              <a:rPr lang="ru-RU" b="1" dirty="0"/>
              <a:t>Разработка системы состоит из следующих ключевых элементов: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Создание смарт-контракта;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Создание приложения;</a:t>
            </a:r>
          </a:p>
          <a:p>
            <a:r>
              <a:rPr lang="ru-RU" b="1" dirty="0"/>
              <a:t>Создание и тест смарт-контракта можно провести благодаря инструментарию </a:t>
            </a:r>
            <a:r>
              <a:rPr lang="ru-RU" b="1" dirty="0" err="1"/>
              <a:t>блокчейна</a:t>
            </a:r>
            <a:r>
              <a:rPr lang="ru-RU" b="1" dirty="0"/>
              <a:t>, однако создание, развертывание и поддержка приложения потребует обширных финансовых вложений. При создании приложения стоит остановиться на этапе проектирования, в том числе проектирования </a:t>
            </a:r>
            <a:r>
              <a:rPr lang="en-US" b="1" dirty="0"/>
              <a:t>UI</a:t>
            </a:r>
            <a:r>
              <a:rPr lang="ru-RU" b="1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BD4F73-7D0B-C73F-07F9-F87BD51C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4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331046" y="385234"/>
            <a:ext cx="9656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Определение конечного этапа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6074598" y="1478354"/>
            <a:ext cx="59832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 примере смарт-контракта для </a:t>
            </a:r>
            <a:r>
              <a:rPr lang="en-US" b="1" dirty="0"/>
              <a:t>TON </a:t>
            </a:r>
            <a:r>
              <a:rPr lang="ru-RU" b="1" dirty="0"/>
              <a:t>платформы </a:t>
            </a:r>
            <a:r>
              <a:rPr lang="en-US" b="1" dirty="0" err="1"/>
              <a:t>Getgems</a:t>
            </a:r>
            <a:r>
              <a:rPr lang="ru-RU" b="1" dirty="0"/>
              <a:t> написание контракта для токена с изменяемым содержимым требует не только непосредственно контракта для токена, но и скрипта для коллекций токенов, а также скриптов развертывания и принятия изменений для каждого контракта. Необходимо учитывать параметры, такие как изображение, адрес коллекции и владельца, а также авторские отчисления. Для тестирования функциональности необходимо использовать библиотеки TON. </a:t>
            </a:r>
          </a:p>
          <a:p>
            <a:r>
              <a:rPr lang="ru-RU" b="1" dirty="0"/>
              <a:t>Код смарт-контракта NFT содержит переменную минимальной цены, методы загрузки и сохранения данных, а также функции обработки покупки токена. Важно учитывать структуру платформы при модификации контрактов для тестирования. При создании собственной коллекции токенов можно добавить атрибуты, такие как класс токена и список связей, для улучшения функциональности.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FE6E30-F3E5-F6E9-5B99-2E710580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" y="1916546"/>
            <a:ext cx="5378133" cy="1659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D25C3-3C6B-5BEE-6D95-3CBB6270B167}"/>
              </a:ext>
            </a:extLst>
          </p:cNvPr>
          <p:cNvSpPr txBox="1"/>
          <p:nvPr/>
        </p:nvSpPr>
        <p:spPr>
          <a:xfrm>
            <a:off x="331046" y="3592631"/>
            <a:ext cx="536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Структура проекта контракта на </a:t>
            </a:r>
            <a:r>
              <a:rPr lang="ru-RU" sz="1400" dirty="0" err="1"/>
              <a:t>блокчейне</a:t>
            </a:r>
            <a:r>
              <a:rPr lang="ru-RU" sz="1400" dirty="0"/>
              <a:t> </a:t>
            </a:r>
            <a:r>
              <a:rPr lang="en-US" sz="1400" dirty="0"/>
              <a:t>TON</a:t>
            </a: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DBF20-4971-F262-BEF3-BFD2F967D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677"/>
          <a:stretch/>
        </p:blipFill>
        <p:spPr>
          <a:xfrm>
            <a:off x="493721" y="4075408"/>
            <a:ext cx="5040316" cy="1141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13CD45-83E6-884B-B172-8F6B4BD82DF9}"/>
              </a:ext>
            </a:extLst>
          </p:cNvPr>
          <p:cNvSpPr txBox="1"/>
          <p:nvPr/>
        </p:nvSpPr>
        <p:spPr>
          <a:xfrm>
            <a:off x="-106299" y="5233034"/>
            <a:ext cx="6142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Структура внутреннего хранилища контракта </a:t>
            </a:r>
            <a:r>
              <a:rPr lang="en-US" sz="1400" dirty="0"/>
              <a:t>NFT </a:t>
            </a:r>
            <a:r>
              <a:rPr lang="ru-RU" sz="1400" dirty="0"/>
              <a:t>на платформе </a:t>
            </a:r>
            <a:r>
              <a:rPr lang="en-US" sz="1400" dirty="0" err="1"/>
              <a:t>Getgems</a:t>
            </a:r>
            <a:endParaRPr lang="ru-RU" sz="1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68550A-07D7-523B-9F81-AB5A62CA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2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331046" y="385234"/>
            <a:ext cx="9656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Определение конечного этапа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202795" y="2049293"/>
            <a:ext cx="5983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Создание приложения с использованием </a:t>
            </a:r>
            <a:r>
              <a:rPr lang="ru-RU" b="1" dirty="0" err="1"/>
              <a:t>web-app</a:t>
            </a:r>
            <a:r>
              <a:rPr lang="ru-RU" b="1" dirty="0"/>
              <a:t> бота Телеграмм для обеспечения функционала остановим на проектировании логики и визуального интерфейса. Приложение позволяет аутентифицироваться через кошелёк TON, просматривать и изменять токены. Работа приложения разделена на слои аутентификации и приложения, каждый из которых выполняет определенные действия. Составлена блок-схема логики приложения, представляющая его работу. В блок-схеме представлены ключевые функциональные блоки, отдельно описаны требования к приложению, а также описаны этапы работы с токенами и процесс изменения содержимого токена через слияние с другим.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AA96E7-6F7A-75A6-F485-4AE1D204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9BB8C8-BA45-03EB-5F4F-DABECE49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72" y="1190852"/>
            <a:ext cx="553543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6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331046" y="385234"/>
            <a:ext cx="9656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Определение конечного этапа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616916" y="1910793"/>
            <a:ext cx="4963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Минимальные функциональные требованию к приложению:</a:t>
            </a:r>
          </a:p>
          <a:p>
            <a:r>
              <a:rPr lang="ru-RU" b="1" dirty="0"/>
              <a:t>- Приложение должно обеспечивать аутентификацию через кошелёк TON для просмотра в его содержимом токенов соответствующего смарт контракту;</a:t>
            </a:r>
          </a:p>
          <a:p>
            <a:r>
              <a:rPr lang="ru-RU" b="1" dirty="0"/>
              <a:t>- Приложение должно обладать функционалом просмотра списка всех существующих, а также всех купленных пользователем токенов;</a:t>
            </a:r>
          </a:p>
          <a:p>
            <a:r>
              <a:rPr lang="ru-RU" b="1" dirty="0"/>
              <a:t>- Приложение должно реализовывать функцию изменения токена через слияние одного токена с другим и добавлением связи в данные обоих токенов.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F5423-A3AD-6970-0A54-FB184DDA45ED}"/>
              </a:ext>
            </a:extLst>
          </p:cNvPr>
          <p:cNvSpPr txBox="1"/>
          <p:nvPr/>
        </p:nvSpPr>
        <p:spPr>
          <a:xfrm>
            <a:off x="6095999" y="1910793"/>
            <a:ext cx="4963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Минимальные функциональные требованию к смарт-контракту:</a:t>
            </a:r>
          </a:p>
          <a:p>
            <a:r>
              <a:rPr lang="ru-RU" b="1" dirty="0"/>
              <a:t>- Смарт-контракт должен соответствовать структуре, используемой в </a:t>
            </a:r>
            <a:r>
              <a:rPr lang="ru-RU" b="1" dirty="0" err="1"/>
              <a:t>блокчейне</a:t>
            </a:r>
            <a:r>
              <a:rPr lang="ru-RU" b="1" dirty="0"/>
              <a:t> </a:t>
            </a:r>
            <a:r>
              <a:rPr lang="en-US" b="1" dirty="0"/>
              <a:t>TON</a:t>
            </a:r>
            <a:r>
              <a:rPr lang="ru-RU" b="1" dirty="0"/>
              <a:t>;</a:t>
            </a:r>
          </a:p>
          <a:p>
            <a:r>
              <a:rPr lang="ru-RU" b="1" dirty="0"/>
              <a:t>- Контракт должен реализовывать функционал изменения содержимого, либо во внутренней функции по обработке сообщения, либо в отдельной функции;</a:t>
            </a:r>
          </a:p>
          <a:p>
            <a:r>
              <a:rPr lang="ru-RU" b="1" dirty="0"/>
              <a:t>- Обладать правами на изменение содержимого токена должен только владелец токена;</a:t>
            </a:r>
          </a:p>
          <a:p>
            <a:r>
              <a:rPr lang="ru-RU" b="1" dirty="0"/>
              <a:t>- Контракт должен пройти тестирование, компиляцию и верификацию через </a:t>
            </a:r>
            <a:r>
              <a:rPr lang="en-US" b="1" dirty="0" err="1"/>
              <a:t>testnet</a:t>
            </a:r>
            <a:r>
              <a:rPr lang="en-US" b="1" dirty="0"/>
              <a:t>.</a:t>
            </a:r>
            <a:r>
              <a:rPr lang="ru-RU" b="1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D00753-7E14-8157-CBF0-BE42BB64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8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9393" y="369243"/>
            <a:ext cx="9497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Проектирование системы изменения </a:t>
            </a:r>
            <a:r>
              <a:rPr lang="en-US" sz="4000" b="1" dirty="0">
                <a:solidFill>
                  <a:schemeClr val="bg1"/>
                </a:solidFill>
              </a:rPr>
              <a:t>NFT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5F6-C93B-C087-D639-1EFCEDC30717}"/>
              </a:ext>
            </a:extLst>
          </p:cNvPr>
          <p:cNvSpPr txBox="1"/>
          <p:nvPr/>
        </p:nvSpPr>
        <p:spPr>
          <a:xfrm>
            <a:off x="406401" y="1333500"/>
            <a:ext cx="4878832" cy="3693319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результате работы был написан шаблон для смарт-контракта изменяемых </a:t>
            </a:r>
            <a:r>
              <a:rPr lang="en-US" dirty="0">
                <a:solidFill>
                  <a:schemeClr val="bg1"/>
                </a:solidFill>
              </a:rPr>
              <a:t>NFT</a:t>
            </a:r>
            <a:r>
              <a:rPr lang="ru-RU" dirty="0">
                <a:solidFill>
                  <a:schemeClr val="bg1"/>
                </a:solidFill>
              </a:rPr>
              <a:t>. Разработка состояла из: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Написания контракта на языке 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Тестирование контракта с использованием </a:t>
            </a:r>
            <a:r>
              <a:rPr lang="ru-RU" dirty="0" err="1">
                <a:solidFill>
                  <a:schemeClr val="bg1"/>
                </a:solidFill>
              </a:rPr>
              <a:t>npx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test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npx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verify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Компиляция контракта и стандартных библиотек;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Проверка развертывания контракта и отправки его на кошелёк </a:t>
            </a:r>
            <a:r>
              <a:rPr lang="ru-RU" dirty="0" err="1">
                <a:solidFill>
                  <a:schemeClr val="bg1"/>
                </a:solidFill>
              </a:rPr>
              <a:t>Tonkeeper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2326F-7741-24C0-DB86-0341F649B08F}"/>
              </a:ext>
            </a:extLst>
          </p:cNvPr>
          <p:cNvSpPr txBox="1"/>
          <p:nvPr/>
        </p:nvSpPr>
        <p:spPr>
          <a:xfrm>
            <a:off x="6941206" y="6287601"/>
            <a:ext cx="3376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Результат тестирования смарт-контракта, 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результат компиляции контракта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13DD80-E23E-9F23-E1A4-37C517FD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98" y="1280720"/>
            <a:ext cx="5066438" cy="199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3E1EF0-425E-952C-77FC-75E15D14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97" y="3307340"/>
            <a:ext cx="5066438" cy="295203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A1AA3B-6AE4-AE54-9F85-84A62A63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8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9393" y="369243"/>
            <a:ext cx="9497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Проектирование системы изменения </a:t>
            </a:r>
            <a:r>
              <a:rPr lang="en-US" sz="4000" b="1" dirty="0">
                <a:solidFill>
                  <a:schemeClr val="bg1"/>
                </a:solidFill>
              </a:rPr>
              <a:t>NFT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5F6-C93B-C087-D639-1EFCEDC30717}"/>
              </a:ext>
            </a:extLst>
          </p:cNvPr>
          <p:cNvSpPr txBox="1"/>
          <p:nvPr/>
        </p:nvSpPr>
        <p:spPr>
          <a:xfrm>
            <a:off x="406401" y="1818132"/>
            <a:ext cx="11176374" cy="646331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 проектировании приложения был создан концепт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для администратора и пользователя. Ниже представлен вариант именно пользовательской версии приложения.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15B660-50B9-58A4-0FC4-9279A1399E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25" y="2811080"/>
            <a:ext cx="2194710" cy="329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20CBBE-FA58-23E7-78A7-8BD5FD163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35" y="2811077"/>
            <a:ext cx="2194710" cy="32920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0F6129-5B31-0CE7-B511-2A16ACFD31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65" y="2811074"/>
            <a:ext cx="2194710" cy="32920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01BA48-85A5-8F9B-D115-2B0EA1854E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45" y="2811074"/>
            <a:ext cx="2194710" cy="32920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0950FBA-A46F-FA75-3ADC-C1BF07C2B6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55" y="2811074"/>
            <a:ext cx="2194710" cy="3292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5EE253-7011-06BC-4513-D4488314EB54}"/>
              </a:ext>
            </a:extLst>
          </p:cNvPr>
          <p:cNvSpPr txBox="1"/>
          <p:nvPr/>
        </p:nvSpPr>
        <p:spPr>
          <a:xfrm>
            <a:off x="1226819" y="6203611"/>
            <a:ext cx="973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Проект интерфейса приложения, пример интерфейса для пользователя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01E3D-3511-76E8-193A-068BD99F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8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9393" y="369243"/>
            <a:ext cx="9497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Проектирование системы изменения </a:t>
            </a:r>
            <a:r>
              <a:rPr lang="en-US" sz="4000" b="1" dirty="0">
                <a:solidFill>
                  <a:schemeClr val="bg1"/>
                </a:solidFill>
              </a:rPr>
              <a:t>NFT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5F6-C93B-C087-D639-1EFCEDC30717}"/>
              </a:ext>
            </a:extLst>
          </p:cNvPr>
          <p:cNvSpPr txBox="1"/>
          <p:nvPr/>
        </p:nvSpPr>
        <p:spPr>
          <a:xfrm>
            <a:off x="7954434" y="2299799"/>
            <a:ext cx="3471708" cy="3139321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Помимо прочего был проведен экономический расчет для малого проекта в среде </a:t>
            </a:r>
            <a:r>
              <a:rPr lang="en-US" dirty="0">
                <a:solidFill>
                  <a:schemeClr val="bg1"/>
                </a:solidFill>
              </a:rPr>
              <a:t>NFT</a:t>
            </a:r>
            <a:r>
              <a:rPr lang="ru-RU" dirty="0">
                <a:solidFill>
                  <a:schemeClr val="bg1"/>
                </a:solidFill>
              </a:rPr>
              <a:t>. Все расчёты велись в </a:t>
            </a:r>
            <a:r>
              <a:rPr lang="en-US" dirty="0">
                <a:solidFill>
                  <a:schemeClr val="bg1"/>
                </a:solidFill>
              </a:rPr>
              <a:t>Ton</a:t>
            </a:r>
            <a:r>
              <a:rPr lang="ru-RU" dirty="0">
                <a:solidFill>
                  <a:schemeClr val="bg1"/>
                </a:solidFill>
              </a:rPr>
              <a:t> для удобства и из-за невозможности предсказания биржевой цены.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результатам ожидаемая прибыль превышает расходы при показателях продаж 70-80% и перепродажах 15-20%.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01E3D-3511-76E8-193A-068BD99F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AC8B2D-EA6E-3524-4865-99A324E2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2299799"/>
            <a:ext cx="4196609" cy="3002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E88263-F1B4-FDC9-8350-373567D91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276" y="2293103"/>
            <a:ext cx="3160924" cy="20637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9B16A7-ACBE-CEFF-3D38-AFCF890E979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35276" y="4356847"/>
            <a:ext cx="3160924" cy="17163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871CAB8-97F3-BA79-75C1-C4309920A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67" y="1519971"/>
            <a:ext cx="7357534" cy="7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2205566" y="385234"/>
            <a:ext cx="2925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1147572" y="1739128"/>
            <a:ext cx="5989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Учитывая общую тенденцию по росту интереса к криптовалюте и технологиям </a:t>
            </a:r>
            <a:r>
              <a:rPr lang="ru-RU" b="1" dirty="0" err="1"/>
              <a:t>блокчейна</a:t>
            </a:r>
            <a:r>
              <a:rPr lang="ru-RU" b="1" dirty="0"/>
              <a:t>, а также результаты экономического расчёта, основанные на данных различных проектов, можно сказать, что продукты, использующие технологию </a:t>
            </a:r>
            <a:r>
              <a:rPr lang="en-US" b="1" dirty="0"/>
              <a:t>NFT</a:t>
            </a:r>
            <a:r>
              <a:rPr lang="ru-RU" b="1" dirty="0"/>
              <a:t> или схожие методы </a:t>
            </a:r>
            <a:r>
              <a:rPr lang="ru-RU" b="1" dirty="0" err="1"/>
              <a:t>блокчейна</a:t>
            </a:r>
            <a:r>
              <a:rPr lang="ru-RU" b="1" dirty="0"/>
              <a:t>, являются хорошим инструментом инвестирования.</a:t>
            </a:r>
          </a:p>
          <a:p>
            <a:r>
              <a:rPr lang="ru-RU" b="1" dirty="0"/>
              <a:t>Рыночные перспективы проекта, подкрепленные экономическим анализом и использованием перспективной </a:t>
            </a:r>
            <a:r>
              <a:rPr lang="ru-RU" b="1" dirty="0" err="1"/>
              <a:t>блокчейн</a:t>
            </a:r>
            <a:r>
              <a:rPr lang="ru-RU" b="1" dirty="0"/>
              <a:t>-технологии T</a:t>
            </a:r>
            <a:r>
              <a:rPr lang="en-US" b="1" dirty="0"/>
              <a:t>ON</a:t>
            </a:r>
            <a:r>
              <a:rPr lang="ru-RU" b="1" dirty="0"/>
              <a:t>, подтверждают целесообразность дальнейшей работы в этом направлении, а также актуальность и востребованность данной работы.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D57BE9-B462-8F9A-04F3-626C059054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6278" y="1134919"/>
            <a:ext cx="3818150" cy="28022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45C147-E3DF-B6E9-E590-F254B63CE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78" y="3937208"/>
            <a:ext cx="3818149" cy="288269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87EDAC-6706-7860-126F-75C0746E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18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2205566" y="385234"/>
            <a:ext cx="2925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1618484" y="1510528"/>
            <a:ext cx="9121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 ходе работы были достигнуты следующие результаты:</a:t>
            </a:r>
          </a:p>
          <a:p>
            <a:pPr marL="342900" indent="-342900">
              <a:buFontTx/>
              <a:buChar char="-"/>
            </a:pPr>
            <a:r>
              <a:rPr lang="ru-RU" sz="2400" b="1" dirty="0"/>
              <a:t>Был изучен функционал работы в проекте </a:t>
            </a:r>
            <a:r>
              <a:rPr lang="ru-RU" sz="2400" b="1" dirty="0" err="1"/>
              <a:t>блокчейна</a:t>
            </a:r>
            <a:r>
              <a:rPr lang="ru-RU" sz="2400" b="1" dirty="0"/>
              <a:t> </a:t>
            </a:r>
            <a:r>
              <a:rPr lang="en-US" sz="2400" b="1" dirty="0"/>
              <a:t>TON,</a:t>
            </a:r>
            <a:r>
              <a:rPr lang="ru-RU" sz="2400" b="1" dirty="0"/>
              <a:t> изучены методы и инструменты разработки смарт-контрактов;</a:t>
            </a:r>
          </a:p>
          <a:p>
            <a:pPr marL="342900" indent="-342900">
              <a:buFontTx/>
              <a:buChar char="-"/>
            </a:pPr>
            <a:r>
              <a:rPr lang="ru-RU" sz="2400" b="1" dirty="0"/>
              <a:t>Разработан шаблон для смарт-контракта, содержащий метод для изменения его содержимого;</a:t>
            </a:r>
          </a:p>
          <a:p>
            <a:pPr marL="342900" indent="-342900">
              <a:buFontTx/>
              <a:buChar char="-"/>
            </a:pPr>
            <a:r>
              <a:rPr lang="ru-RU" sz="2400" b="1" dirty="0"/>
              <a:t>Были спроектированы логика и макет интерфейса для приложения, обеспечивающего функционал смарт-контракта; </a:t>
            </a:r>
          </a:p>
          <a:p>
            <a:r>
              <a:rPr lang="ru-RU" sz="2400" b="1" dirty="0"/>
              <a:t>Помимо прочего, на основе данных по организации и ведению проекта в сфере применения </a:t>
            </a:r>
            <a:r>
              <a:rPr lang="en-US" sz="2400" b="1" dirty="0"/>
              <a:t>NFT</a:t>
            </a:r>
            <a:r>
              <a:rPr lang="ru-RU" sz="2400" b="1" dirty="0"/>
              <a:t>, был проведён экономический расчёт эффективности проекта, использующего в качестве продукта токены </a:t>
            </a:r>
            <a:r>
              <a:rPr lang="en-US" sz="2400" b="1" dirty="0"/>
              <a:t>NFT</a:t>
            </a:r>
            <a:r>
              <a:rPr lang="ru-RU" sz="2400" b="1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CAFE3C-02B3-9F49-B33D-C3AC6A0B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2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406401" y="369243"/>
            <a:ext cx="4996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7631B9-9727-252C-C2D5-5EE48A6C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96215-96F1-F3C1-8E20-0E8A1D3C45F4}"/>
              </a:ext>
            </a:extLst>
          </p:cNvPr>
          <p:cNvSpPr txBox="1"/>
          <p:nvPr/>
        </p:nvSpPr>
        <p:spPr>
          <a:xfrm>
            <a:off x="531284" y="4147188"/>
            <a:ext cx="4824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Выполнил:</a:t>
            </a:r>
          </a:p>
          <a:p>
            <a:r>
              <a:rPr lang="ru-RU" b="1" dirty="0"/>
              <a:t>Студент 4 курса группы ПИ20-5 Савин Алексей</a:t>
            </a:r>
          </a:p>
          <a:p>
            <a:r>
              <a:rPr lang="ru-RU" b="1" dirty="0"/>
              <a:t>Руководитель:</a:t>
            </a:r>
          </a:p>
          <a:p>
            <a:r>
              <a:rPr lang="ru-RU" b="1" dirty="0"/>
              <a:t>Доцент </a:t>
            </a:r>
            <a:r>
              <a:rPr lang="ru-RU" b="1" dirty="0" err="1"/>
              <a:t>КАДиМО</a:t>
            </a:r>
            <a:r>
              <a:rPr lang="ru-RU" b="1" dirty="0"/>
              <a:t>, к.т.н.</a:t>
            </a:r>
          </a:p>
          <a:p>
            <a:r>
              <a:rPr lang="ru-RU" b="1" dirty="0"/>
              <a:t>Андриянов Никита Андреевич</a:t>
            </a:r>
          </a:p>
          <a:p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CBBA5-537E-9322-B525-C54363039C7A}"/>
              </a:ext>
            </a:extLst>
          </p:cNvPr>
          <p:cNvSpPr txBox="1"/>
          <p:nvPr/>
        </p:nvSpPr>
        <p:spPr>
          <a:xfrm>
            <a:off x="556390" y="494821"/>
            <a:ext cx="9450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Финансовый университет при правительстве Российской Федерации</a:t>
            </a:r>
          </a:p>
          <a:p>
            <a:endParaRPr lang="ru-RU" sz="2400" b="1" kern="0" dirty="0">
              <a:solidFill>
                <a:schemeClr val="bg1"/>
              </a:solidFill>
            </a:endParaRPr>
          </a:p>
          <a:p>
            <a:r>
              <a:rPr lang="ru-RU" sz="2400" b="1" dirty="0"/>
              <a:t>Факультет информационных технологий и анализа больших данных</a:t>
            </a:r>
          </a:p>
          <a:p>
            <a:r>
              <a:rPr lang="ru-RU" sz="2400" b="1" dirty="0"/>
              <a:t>Кафедра анализа данных и машинного обучения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FEA6-513A-DDC5-4161-7A400FAB1EC7}"/>
              </a:ext>
            </a:extLst>
          </p:cNvPr>
          <p:cNvSpPr txBox="1"/>
          <p:nvPr/>
        </p:nvSpPr>
        <p:spPr>
          <a:xfrm>
            <a:off x="556390" y="2505670"/>
            <a:ext cx="9338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Выпускная квалификационная работа на тему:</a:t>
            </a:r>
          </a:p>
          <a:p>
            <a:r>
              <a:rPr lang="ru-RU" sz="2400" b="1" dirty="0"/>
              <a:t>Разработка системы изменения и </a:t>
            </a:r>
          </a:p>
          <a:p>
            <a:r>
              <a:rPr lang="ru-RU" sz="2400" b="1" dirty="0"/>
              <a:t>сохранения содержимого не взаимозаменяемых </a:t>
            </a:r>
            <a:r>
              <a:rPr lang="ru-RU" sz="2400" b="1" dirty="0" err="1"/>
              <a:t>блокчейн</a:t>
            </a:r>
            <a:r>
              <a:rPr lang="ru-RU" sz="2400" b="1" dirty="0"/>
              <a:t>-токенов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8D59F8-8A8B-D8DF-2310-A0C4DB6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2205566" y="385234"/>
            <a:ext cx="4326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План выступления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1632200" y="1905506"/>
            <a:ext cx="73875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1. Актуальность ВКР</a:t>
            </a:r>
          </a:p>
          <a:p>
            <a:r>
              <a:rPr lang="ru-RU" sz="2400" b="1" dirty="0"/>
              <a:t>2. Цели и задачи ВКР</a:t>
            </a:r>
          </a:p>
          <a:p>
            <a:r>
              <a:rPr lang="ru-RU" sz="2400" b="1" dirty="0"/>
              <a:t>3. Объект и предмет исследования</a:t>
            </a:r>
          </a:p>
          <a:p>
            <a:r>
              <a:rPr lang="ru-RU" sz="2400" b="1" dirty="0"/>
              <a:t>4. Изучение рынка </a:t>
            </a:r>
            <a:r>
              <a:rPr lang="en-US" sz="2400" b="1" dirty="0"/>
              <a:t>NFT</a:t>
            </a:r>
            <a:r>
              <a:rPr lang="ru-RU" sz="2400" b="1" dirty="0"/>
              <a:t> и существующих решений </a:t>
            </a:r>
          </a:p>
          <a:p>
            <a:r>
              <a:rPr lang="ru-RU" sz="2400" b="1" dirty="0"/>
              <a:t>5. Определение конечного этапа разработки системы</a:t>
            </a:r>
          </a:p>
          <a:p>
            <a:r>
              <a:rPr lang="ru-RU" sz="2400" b="1" dirty="0"/>
              <a:t>6. Проектирование системы изменения </a:t>
            </a:r>
            <a:r>
              <a:rPr lang="en-US" sz="2400" b="1" dirty="0"/>
              <a:t>NFT</a:t>
            </a:r>
            <a:endParaRPr lang="ru-RU" sz="2400" b="1" dirty="0"/>
          </a:p>
          <a:p>
            <a:r>
              <a:rPr lang="ru-RU" sz="2400" b="1" dirty="0"/>
              <a:t>Заключение</a:t>
            </a:r>
          </a:p>
          <a:p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46629-9AAD-A5DA-A269-5609C1BB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2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410633" y="389466"/>
            <a:ext cx="4156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Актуальность ВКР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5F6-C93B-C087-D639-1EFCEDC30717}"/>
              </a:ext>
            </a:extLst>
          </p:cNvPr>
          <p:cNvSpPr txBox="1"/>
          <p:nvPr/>
        </p:nvSpPr>
        <p:spPr>
          <a:xfrm>
            <a:off x="5433036" y="1333500"/>
            <a:ext cx="6355127" cy="5355312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 января 2022 года широкая общественность узнала о существовании такого явления, как NFT. До этого технология, представленная ещё в 2014 году, пользовалась спросом у очень малого круга лиц коллекционеров и авторов. К середине-концу 2023 года интерес к явлению упал до уровня начала 20-21 года.</a:t>
            </a:r>
          </a:p>
          <a:p>
            <a:r>
              <a:rPr lang="ru-RU" dirty="0">
                <a:solidFill>
                  <a:schemeClr val="bg1"/>
                </a:solidFill>
              </a:rPr>
              <a:t>У технологии есть потенциал для развития, один из способов – изменяемые невзаимозаменяемые токены. На данный момент не существует платформы для обмена и торговли </a:t>
            </a:r>
            <a:r>
              <a:rPr lang="en-US" dirty="0">
                <a:solidFill>
                  <a:schemeClr val="bg1"/>
                </a:solidFill>
              </a:rPr>
              <a:t>NFT,</a:t>
            </a:r>
            <a:r>
              <a:rPr lang="ru-RU" dirty="0">
                <a:solidFill>
                  <a:schemeClr val="bg1"/>
                </a:solidFill>
              </a:rPr>
              <a:t> которая бы поддерживала такой формат токенов. Изменяемые токены помогут обойти главное ограничение технологии </a:t>
            </a:r>
            <a:r>
              <a:rPr lang="en-US" dirty="0">
                <a:solidFill>
                  <a:schemeClr val="bg1"/>
                </a:solidFill>
              </a:rPr>
              <a:t>NFT</a:t>
            </a:r>
            <a:r>
              <a:rPr lang="ru-RU" dirty="0">
                <a:solidFill>
                  <a:schemeClr val="bg1"/>
                </a:solidFill>
              </a:rPr>
              <a:t> – невозможность изменения содержимого токена без непосредственно его перевыпуска.</a:t>
            </a:r>
          </a:p>
          <a:p>
            <a:r>
              <a:rPr lang="ru-RU" dirty="0">
                <a:solidFill>
                  <a:schemeClr val="bg1"/>
                </a:solidFill>
              </a:rPr>
              <a:t>Область применения </a:t>
            </a:r>
            <a:r>
              <a:rPr lang="en-US" dirty="0">
                <a:solidFill>
                  <a:schemeClr val="bg1"/>
                </a:solidFill>
              </a:rPr>
              <a:t>NFT</a:t>
            </a:r>
            <a:r>
              <a:rPr lang="ru-RU" dirty="0">
                <a:solidFill>
                  <a:schemeClr val="bg1"/>
                </a:solidFill>
              </a:rPr>
              <a:t> с использованием подобного способа изменения содержимого сможет расшириться: от изначального коллекционирования, изменения токена для поднятия его стоимости и до применения в корпоративной среде или игровой индустрии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B5F666-92BD-7AE8-7EF6-04A4B27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9EB34-5617-44EB-FDA1-3A8DEDDB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8" y="1333500"/>
            <a:ext cx="4638372" cy="4418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8E7D3-A995-87F9-5EF2-817566AF7D5A}"/>
              </a:ext>
            </a:extLst>
          </p:cNvPr>
          <p:cNvSpPr txBox="1"/>
          <p:nvPr/>
        </p:nvSpPr>
        <p:spPr>
          <a:xfrm>
            <a:off x="380478" y="5751674"/>
            <a:ext cx="462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Первый созданный токен </a:t>
            </a:r>
            <a:r>
              <a:rPr lang="en-US" sz="1400" dirty="0">
                <a:solidFill>
                  <a:schemeClr val="bg1"/>
                </a:solidFill>
              </a:rPr>
              <a:t>NFT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2205566" y="385234"/>
            <a:ext cx="4361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Цели и задачи ВКР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1048509" y="1720840"/>
            <a:ext cx="10094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Целью ВКР является изучение технологии </a:t>
            </a:r>
            <a:r>
              <a:rPr lang="en-US" sz="2400" b="1" dirty="0"/>
              <a:t>NFT</a:t>
            </a:r>
            <a:r>
              <a:rPr lang="ru-RU" sz="2400" b="1" dirty="0"/>
              <a:t> для определения возможности изменения функционала по сохранению содержимого её экземпляров на примере её существующих реализаций.</a:t>
            </a:r>
          </a:p>
          <a:p>
            <a:r>
              <a:rPr lang="ru-RU" sz="2400" b="1" dirty="0"/>
              <a:t>Задачами ВКР являются:</a:t>
            </a:r>
          </a:p>
          <a:p>
            <a:pPr marL="285750" indent="-285750">
              <a:buFontTx/>
              <a:buChar char="-"/>
            </a:pPr>
            <a:r>
              <a:rPr lang="ru-RU" sz="2400" b="1" dirty="0"/>
              <a:t>Изучение рынка </a:t>
            </a:r>
            <a:r>
              <a:rPr lang="en-US" sz="2400" b="1" dirty="0"/>
              <a:t>NFT</a:t>
            </a:r>
            <a:r>
              <a:rPr lang="ru-RU" sz="2400" b="1" dirty="0"/>
              <a:t>, существующих решений и стандартов токенов на различных платформах</a:t>
            </a:r>
          </a:p>
          <a:p>
            <a:pPr marL="285750" indent="-285750">
              <a:buFontTx/>
              <a:buChar char="-"/>
            </a:pPr>
            <a:r>
              <a:rPr lang="ru-RU" sz="2400" b="1" dirty="0"/>
              <a:t>Определение этапа, до которого на данный момент можно довести разработку системы изменения токенов</a:t>
            </a:r>
          </a:p>
          <a:p>
            <a:pPr marL="285750" indent="-285750">
              <a:buFontTx/>
              <a:buChar char="-"/>
            </a:pPr>
            <a:r>
              <a:rPr lang="ru-RU" sz="2400" b="1" dirty="0"/>
              <a:t>Проектирование системы, позволяющей изменять содержимое токенов NFT и её программная реализация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370B51-C805-D07C-B5E2-21302D53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C823B-26B2-EA19-56C8-A1B608286045}"/>
              </a:ext>
            </a:extLst>
          </p:cNvPr>
          <p:cNvSpPr txBox="1"/>
          <p:nvPr/>
        </p:nvSpPr>
        <p:spPr>
          <a:xfrm>
            <a:off x="2205566" y="385234"/>
            <a:ext cx="7483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Объект и предмет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2786E-3676-1616-3686-7A7A3E095828}"/>
              </a:ext>
            </a:extLst>
          </p:cNvPr>
          <p:cNvSpPr txBox="1"/>
          <p:nvPr/>
        </p:nvSpPr>
        <p:spPr>
          <a:xfrm>
            <a:off x="1632200" y="1720840"/>
            <a:ext cx="8462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Объект исследования: </a:t>
            </a:r>
          </a:p>
          <a:p>
            <a:pPr marL="342900" indent="-342900">
              <a:buFontTx/>
              <a:buChar char="-"/>
            </a:pPr>
            <a:r>
              <a:rPr lang="ru-RU" sz="2400" b="1" dirty="0"/>
              <a:t>Технология </a:t>
            </a:r>
            <a:r>
              <a:rPr lang="en-US" sz="2400" b="1" dirty="0"/>
              <a:t>NFT</a:t>
            </a:r>
            <a:endParaRPr lang="ru-RU" sz="2400" b="1" dirty="0"/>
          </a:p>
          <a:p>
            <a:pPr marL="342900" indent="-342900">
              <a:buFontTx/>
              <a:buChar char="-"/>
            </a:pPr>
            <a:r>
              <a:rPr lang="ru-RU" sz="2400" b="1" dirty="0"/>
              <a:t>Основные методы взаимодействия с экземплярами </a:t>
            </a:r>
            <a:r>
              <a:rPr lang="en-US" sz="2400" b="1" dirty="0"/>
              <a:t>NFT</a:t>
            </a:r>
            <a:r>
              <a:rPr lang="ru-RU" sz="2400" b="1" dirty="0"/>
              <a:t> в рамках их области применения. </a:t>
            </a:r>
          </a:p>
          <a:p>
            <a:r>
              <a:rPr lang="ru-RU" sz="2400" b="1" dirty="0"/>
              <a:t>Предмет исследования: </a:t>
            </a:r>
          </a:p>
          <a:p>
            <a:pPr marL="342900" indent="-342900">
              <a:buFontTx/>
              <a:buChar char="-"/>
            </a:pPr>
            <a:r>
              <a:rPr lang="ru-RU" sz="2400" b="1" dirty="0"/>
              <a:t>Отдельные примеры реализации технологии в различных </a:t>
            </a:r>
            <a:r>
              <a:rPr lang="ru-RU" sz="2400" b="1" dirty="0" err="1"/>
              <a:t>блокчейнах</a:t>
            </a:r>
            <a:r>
              <a:rPr lang="ru-RU" sz="2400" b="1" dirty="0"/>
              <a:t> и платформах</a:t>
            </a:r>
          </a:p>
          <a:p>
            <a:pPr marL="342900" indent="-342900">
              <a:buFontTx/>
              <a:buChar char="-"/>
            </a:pPr>
            <a:r>
              <a:rPr lang="ru-RU" sz="2400" b="1" dirty="0"/>
              <a:t>Средства разработки функциональной реализации технологии.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AD9873-288A-463D-6848-127FC072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22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9393" y="389466"/>
            <a:ext cx="9854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Изучение рынка и существующих решений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5F6-C93B-C087-D639-1EFCEDC30717}"/>
              </a:ext>
            </a:extLst>
          </p:cNvPr>
          <p:cNvSpPr txBox="1"/>
          <p:nvPr/>
        </p:nvSpPr>
        <p:spPr>
          <a:xfrm>
            <a:off x="406401" y="1333500"/>
            <a:ext cx="4878832" cy="48013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Блокчейн</a:t>
            </a:r>
            <a:r>
              <a:rPr lang="ru-RU" dirty="0">
                <a:solidFill>
                  <a:schemeClr val="bg1"/>
                </a:solidFill>
              </a:rPr>
              <a:t> - технология, хранящая данные в цепочке блоков. 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децентрализованность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>безопасность </a:t>
            </a:r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>прозрачность операций </a:t>
            </a:r>
          </a:p>
          <a:p>
            <a:r>
              <a:rPr lang="ru-RU" dirty="0">
                <a:solidFill>
                  <a:schemeClr val="bg1"/>
                </a:solidFill>
              </a:rPr>
              <a:t>NFT - цифровые активы, подтверждающие права собственности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>монетизация </a:t>
            </a:r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уникальность_актива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Технология NFT находит применение в игровой индустрии и других областях.  На протяжении последних нескольких лет NFT развиваются, привлекая инвесторов и творческих людей. Несмотря на серьёзный спад в цене на данной ступени развития рынка, </a:t>
            </a:r>
            <a:r>
              <a:rPr lang="en-US" dirty="0">
                <a:solidFill>
                  <a:schemeClr val="bg1"/>
                </a:solidFill>
              </a:rPr>
              <a:t>NFT </a:t>
            </a:r>
            <a:r>
              <a:rPr lang="ru-RU" dirty="0">
                <a:solidFill>
                  <a:schemeClr val="bg1"/>
                </a:solidFill>
              </a:rPr>
              <a:t>всё так же остаются достаточно востребованным способом хранения и обмена цифровыми активами.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BB0E4A-9875-5E48-6320-F62C49D2F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34" y="1870392"/>
            <a:ext cx="5940425" cy="3117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2326F-7741-24C0-DB86-0341F649B08F}"/>
              </a:ext>
            </a:extLst>
          </p:cNvPr>
          <p:cNvSpPr txBox="1"/>
          <p:nvPr/>
        </p:nvSpPr>
        <p:spPr>
          <a:xfrm>
            <a:off x="6199860" y="5052060"/>
            <a:ext cx="477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График пиковых цен на популярные коллекции </a:t>
            </a:r>
            <a:r>
              <a:rPr lang="en-US" sz="1400" dirty="0">
                <a:solidFill>
                  <a:schemeClr val="bg1"/>
                </a:solidFill>
              </a:rPr>
              <a:t>NFT</a:t>
            </a:r>
            <a:r>
              <a:rPr lang="ru-RU" sz="1400" dirty="0">
                <a:solidFill>
                  <a:schemeClr val="bg1"/>
                </a:solidFill>
              </a:rPr>
              <a:t> на базе 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</a:rPr>
              <a:t>блокчейна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ETH</a:t>
            </a:r>
            <a:r>
              <a:rPr lang="ru-RU" sz="1400" dirty="0">
                <a:solidFill>
                  <a:schemeClr val="bg1"/>
                </a:solidFill>
              </a:rPr>
              <a:t> за 01.2022-06.2023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BAE12-DA9F-B95B-12AD-E108527D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95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0" y="389466"/>
            <a:ext cx="9854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Изучение рынка и существующих решений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5F6-C93B-C087-D639-1EFCEDC30717}"/>
              </a:ext>
            </a:extLst>
          </p:cNvPr>
          <p:cNvSpPr txBox="1"/>
          <p:nvPr/>
        </p:nvSpPr>
        <p:spPr>
          <a:xfrm>
            <a:off x="406400" y="1486818"/>
            <a:ext cx="10003367" cy="3693319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Популярные платформы для NFT: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1. </a:t>
            </a:r>
            <a:r>
              <a:rPr lang="ru-RU" dirty="0" err="1">
                <a:solidFill>
                  <a:schemeClr val="bg1"/>
                </a:solidFill>
              </a:rPr>
              <a:t>OpenSea</a:t>
            </a:r>
            <a:r>
              <a:rPr lang="ru-RU" dirty="0">
                <a:solidFill>
                  <a:schemeClr val="bg1"/>
                </a:solidFill>
              </a:rPr>
              <a:t> – крупнейшая площадка для покупки и продажи NFT на базе </a:t>
            </a:r>
            <a:r>
              <a:rPr lang="ru-RU" dirty="0" err="1">
                <a:solidFill>
                  <a:schemeClr val="bg1"/>
                </a:solidFill>
              </a:rPr>
              <a:t>Ethereum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2. </a:t>
            </a:r>
            <a:r>
              <a:rPr lang="ru-RU" dirty="0" err="1">
                <a:solidFill>
                  <a:schemeClr val="bg1"/>
                </a:solidFill>
              </a:rPr>
              <a:t>Rarible</a:t>
            </a:r>
            <a:r>
              <a:rPr lang="ru-RU" dirty="0">
                <a:solidFill>
                  <a:schemeClr val="bg1"/>
                </a:solidFill>
              </a:rPr>
              <a:t> – похожая площадка, позволяет создавать и обмениваться NFT на </a:t>
            </a:r>
            <a:r>
              <a:rPr lang="ru-RU" dirty="0" err="1">
                <a:solidFill>
                  <a:schemeClr val="bg1"/>
                </a:solidFill>
              </a:rPr>
              <a:t>Ethereum</a:t>
            </a:r>
            <a:r>
              <a:rPr lang="ru-RU" dirty="0">
                <a:solidFill>
                  <a:schemeClr val="bg1"/>
                </a:solidFill>
              </a:rPr>
              <a:t>, предлагая </a:t>
            </a:r>
            <a:r>
              <a:rPr lang="ru-RU" dirty="0" err="1">
                <a:solidFill>
                  <a:schemeClr val="bg1"/>
                </a:solidFill>
              </a:rPr>
              <a:t>DeFi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3. Foundation – площадка преимущественно для художников, работающих с </a:t>
            </a:r>
            <a:r>
              <a:rPr lang="ru-RU" dirty="0" err="1">
                <a:solidFill>
                  <a:schemeClr val="bg1"/>
                </a:solidFill>
              </a:rPr>
              <a:t>блокчейн</a:t>
            </a:r>
            <a:r>
              <a:rPr lang="ru-RU" dirty="0">
                <a:solidFill>
                  <a:schemeClr val="bg1"/>
                </a:solidFill>
              </a:rPr>
              <a:t>-технологиями, через приглашения принимающая новых участников.</a:t>
            </a:r>
          </a:p>
          <a:p>
            <a:r>
              <a:rPr lang="ru-RU" dirty="0">
                <a:solidFill>
                  <a:schemeClr val="bg1"/>
                </a:solidFill>
              </a:rPr>
              <a:t>4. </a:t>
            </a:r>
            <a:r>
              <a:rPr lang="ru-RU" dirty="0" err="1">
                <a:solidFill>
                  <a:schemeClr val="bg1"/>
                </a:solidFill>
              </a:rPr>
              <a:t>Nifty</a:t>
            </a:r>
            <a:r>
              <a:rPr lang="ru-RU" dirty="0">
                <a:solidFill>
                  <a:schemeClr val="bg1"/>
                </a:solidFill>
              </a:rPr>
              <a:t> Gateway – площадка, повышающая доступность </a:t>
            </a:r>
            <a:r>
              <a:rPr lang="en-US" dirty="0">
                <a:solidFill>
                  <a:schemeClr val="bg1"/>
                </a:solidFill>
              </a:rPr>
              <a:t>NFT</a:t>
            </a:r>
            <a:r>
              <a:rPr lang="ru-RU" dirty="0">
                <a:solidFill>
                  <a:schemeClr val="bg1"/>
                </a:solidFill>
              </a:rPr>
              <a:t> для всех, принимая традиционные валюты.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Блокчейн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Etherium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является одним из наиболее распространённых, но при этом также сложен в области разработки собственных решений. Куда более лояльным к разработчику решением является </a:t>
            </a:r>
            <a:r>
              <a:rPr lang="ru-RU" dirty="0" err="1">
                <a:solidFill>
                  <a:schemeClr val="bg1"/>
                </a:solidFill>
              </a:rPr>
              <a:t>блокчейн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TON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3A6D04-9B05-DAE4-D6A8-549454F1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81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FC02E-459D-3808-01D6-4EBABC707F13}"/>
              </a:ext>
            </a:extLst>
          </p:cNvPr>
          <p:cNvSpPr txBox="1"/>
          <p:nvPr/>
        </p:nvSpPr>
        <p:spPr>
          <a:xfrm>
            <a:off x="0" y="389466"/>
            <a:ext cx="9854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Изучение рынка и существующих решений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5F6-C93B-C087-D639-1EFCEDC30717}"/>
              </a:ext>
            </a:extLst>
          </p:cNvPr>
          <p:cNvSpPr txBox="1"/>
          <p:nvPr/>
        </p:nvSpPr>
        <p:spPr>
          <a:xfrm>
            <a:off x="6442825" y="1486818"/>
            <a:ext cx="4380484" cy="48013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Opensea</a:t>
            </a:r>
            <a:r>
              <a:rPr lang="ru-RU" dirty="0">
                <a:solidFill>
                  <a:schemeClr val="bg1"/>
                </a:solidFill>
              </a:rPr>
              <a:t> поддерживает два стандарта для NFT: ERC-721 и ERC-1155. </a:t>
            </a:r>
          </a:p>
          <a:p>
            <a:r>
              <a:rPr lang="ru-RU" dirty="0">
                <a:solidFill>
                  <a:schemeClr val="bg1"/>
                </a:solidFill>
              </a:rPr>
              <a:t>ERC-721 предназначен для уникальных токенов (искусство, музыка, видео и другие), каждый уникален и неизменен. </a:t>
            </a:r>
          </a:p>
          <a:p>
            <a:r>
              <a:rPr lang="ru-RU" dirty="0">
                <a:solidFill>
                  <a:schemeClr val="bg1"/>
                </a:solidFill>
              </a:rPr>
              <a:t>ERC-1155 представляет гибкость для уникальных и множественных токенов, полезен для коллекционных предметов различных редкостей и цифровых товаров.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Блокчейн</a:t>
            </a:r>
            <a:r>
              <a:rPr lang="en-US" dirty="0">
                <a:solidFill>
                  <a:schemeClr val="bg1"/>
                </a:solidFill>
              </a:rPr>
              <a:t> TON</a:t>
            </a:r>
            <a:r>
              <a:rPr lang="ru-RU" dirty="0">
                <a:solidFill>
                  <a:schemeClr val="bg1"/>
                </a:solidFill>
              </a:rPr>
              <a:t> же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использует различные смарт-контракты и по факту каждый контракт уникален для платформы, на которой он используется, но при этом имеет универсальную структуру и методы для работы в рамках </a:t>
            </a:r>
            <a:r>
              <a:rPr lang="ru-RU" dirty="0" err="1">
                <a:solidFill>
                  <a:schemeClr val="bg1"/>
                </a:solidFill>
              </a:rPr>
              <a:t>блокчейна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ERC 1155 Vs. ERC 721 – Key Differences - 101 Blockchains">
            <a:extLst>
              <a:ext uri="{FF2B5EF4-FFF2-40B4-BE49-F238E27FC236}">
                <a16:creationId xmlns:a16="http://schemas.microsoft.com/office/drawing/2014/main" id="{49DA3DD0-D65D-6A24-805D-64E873C4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7" b="5963"/>
          <a:stretch/>
        </p:blipFill>
        <p:spPr bwMode="auto">
          <a:xfrm>
            <a:off x="684346" y="1936506"/>
            <a:ext cx="5074134" cy="435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3746A-F537-9832-38B3-692B2A6841AD}"/>
              </a:ext>
            </a:extLst>
          </p:cNvPr>
          <p:cNvSpPr txBox="1"/>
          <p:nvPr/>
        </p:nvSpPr>
        <p:spPr>
          <a:xfrm>
            <a:off x="684346" y="1486818"/>
            <a:ext cx="507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Сравнение стандартов </a:t>
            </a:r>
            <a:r>
              <a:rPr lang="en-US" sz="1400" dirty="0">
                <a:solidFill>
                  <a:schemeClr val="bg1"/>
                </a:solidFill>
              </a:rPr>
              <a:t>ERC 721 </a:t>
            </a:r>
            <a:r>
              <a:rPr lang="ru-RU" sz="1400" dirty="0">
                <a:solidFill>
                  <a:schemeClr val="bg1"/>
                </a:solidFill>
              </a:rPr>
              <a:t>и </a:t>
            </a:r>
            <a:r>
              <a:rPr lang="en-US" sz="1400" dirty="0">
                <a:solidFill>
                  <a:schemeClr val="bg1"/>
                </a:solidFill>
              </a:rPr>
              <a:t>ERC 115</a:t>
            </a:r>
            <a:r>
              <a:rPr lang="ru-RU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A2596-3229-C696-5306-B7353E53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28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E3F5BF436A5B4EBA1FD64DBB9D17E7" ma:contentTypeVersion="14" ma:contentTypeDescription="Создание документа." ma:contentTypeScope="" ma:versionID="f23c350ba0cb079a863c09fda9e15603">
  <xsd:schema xmlns:xsd="http://www.w3.org/2001/XMLSchema" xmlns:xs="http://www.w3.org/2001/XMLSchema" xmlns:p="http://schemas.microsoft.com/office/2006/metadata/properties" xmlns:ns3="61182a35-a83b-4599-b421-38bedffaa9ec" xmlns:ns4="992505c2-ac7c-4764-a67c-20c913537c4d" targetNamespace="http://schemas.microsoft.com/office/2006/metadata/properties" ma:root="true" ma:fieldsID="ff06c45fd59c21d23182bbe6e3a65cc2" ns3:_="" ns4:_="">
    <xsd:import namespace="61182a35-a83b-4599-b421-38bedffaa9ec"/>
    <xsd:import namespace="992505c2-ac7c-4764-a67c-20c913537c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82a35-a83b-4599-b421-38bedffaa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505c2-ac7c-4764-a67c-20c913537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E2B8C9-0C3D-44EF-8820-9DC1FAA32F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97987-3EE6-49BA-A869-E93C6D16F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82a35-a83b-4599-b421-38bedffaa9ec"/>
    <ds:schemaRef ds:uri="992505c2-ac7c-4764-a67c-20c913537c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DADD2E-DC06-419B-8E05-BB3D0F695C21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992505c2-ac7c-4764-a67c-20c913537c4d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61182a35-a83b-4599-b421-38bedffaa9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1388</Words>
  <Application>Microsoft Office PowerPoint</Application>
  <PresentationFormat>Широкоэкранный</PresentationFormat>
  <Paragraphs>132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Небогина Алиса Олеговна</dc:creator>
  <cp:lastModifiedBy>Савин Алексей Васильевич</cp:lastModifiedBy>
  <cp:revision>17</cp:revision>
  <dcterms:created xsi:type="dcterms:W3CDTF">2022-09-16T12:05:44Z</dcterms:created>
  <dcterms:modified xsi:type="dcterms:W3CDTF">2024-05-12T17:06:27Z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0x01010040E3F5BF436A5B4EBA1FD64DBB9D17E7</vt:lpwstr>
  </property>
</Properties>
</file>