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45"/>
  </p:notesMasterIdLst>
  <p:sldIdLst>
    <p:sldId id="256" r:id="rId2"/>
    <p:sldId id="275" r:id="rId3"/>
    <p:sldId id="262" r:id="rId4"/>
    <p:sldId id="259" r:id="rId5"/>
    <p:sldId id="314" r:id="rId6"/>
    <p:sldId id="257" r:id="rId7"/>
    <p:sldId id="315" r:id="rId8"/>
    <p:sldId id="316" r:id="rId9"/>
    <p:sldId id="317" r:id="rId10"/>
    <p:sldId id="318" r:id="rId11"/>
    <p:sldId id="263" r:id="rId12"/>
    <p:sldId id="322" r:id="rId13"/>
    <p:sldId id="323" r:id="rId14"/>
    <p:sldId id="324" r:id="rId15"/>
    <p:sldId id="325" r:id="rId16"/>
    <p:sldId id="326" r:id="rId17"/>
    <p:sldId id="264" r:id="rId18"/>
    <p:sldId id="327" r:id="rId19"/>
    <p:sldId id="328" r:id="rId20"/>
    <p:sldId id="341" r:id="rId21"/>
    <p:sldId id="348" r:id="rId22"/>
    <p:sldId id="349" r:id="rId23"/>
    <p:sldId id="350" r:id="rId24"/>
    <p:sldId id="329" r:id="rId25"/>
    <p:sldId id="258" r:id="rId26"/>
    <p:sldId id="347" r:id="rId27"/>
    <p:sldId id="330" r:id="rId28"/>
    <p:sldId id="331" r:id="rId29"/>
    <p:sldId id="333" r:id="rId30"/>
    <p:sldId id="334" r:id="rId31"/>
    <p:sldId id="335" r:id="rId32"/>
    <p:sldId id="336" r:id="rId33"/>
    <p:sldId id="337" r:id="rId34"/>
    <p:sldId id="338" r:id="rId35"/>
    <p:sldId id="339" r:id="rId36"/>
    <p:sldId id="340" r:id="rId37"/>
    <p:sldId id="342" r:id="rId38"/>
    <p:sldId id="343" r:id="rId39"/>
    <p:sldId id="344" r:id="rId40"/>
    <p:sldId id="332" r:id="rId41"/>
    <p:sldId id="345" r:id="rId42"/>
    <p:sldId id="346" r:id="rId43"/>
    <p:sldId id="290"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59AD95-8DA2-4F10-B411-9693C459AA39}">
  <a:tblStyle styleId="{8259AD95-8DA2-4F10-B411-9693C459AA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5303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5298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0977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1122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61a32cb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f61a32cb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1585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057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f5e77e6543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f5e77e654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2642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236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61a32cbe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61a32cb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8975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9674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9762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7719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892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6319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6132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5307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0538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2792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847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2698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0496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8349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2860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47945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5569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46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092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9420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4695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4473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2"/>
        <p:cNvGrpSpPr/>
        <p:nvPr/>
      </p:nvGrpSpPr>
      <p:grpSpPr>
        <a:xfrm>
          <a:off x="0" y="0"/>
          <a:ext cx="0" cy="0"/>
          <a:chOff x="0" y="0"/>
          <a:chExt cx="0" cy="0"/>
        </a:xfrm>
      </p:grpSpPr>
      <p:sp>
        <p:nvSpPr>
          <p:cNvPr id="2263" name="Google Shape;2263;gf5e77e6543_0_1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4" name="Google Shape;2264;gf5e77e6543_0_1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203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137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1409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2851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8"/>
        <p:cNvGrpSpPr/>
        <p:nvPr/>
      </p:nvGrpSpPr>
      <p:grpSpPr>
        <a:xfrm>
          <a:off x="0" y="0"/>
          <a:ext cx="0" cy="0"/>
          <a:chOff x="0" y="0"/>
          <a:chExt cx="0" cy="0"/>
        </a:xfrm>
      </p:grpSpPr>
      <p:sp>
        <p:nvSpPr>
          <p:cNvPr id="189" name="Google Shape;189;p28"/>
          <p:cNvSpPr txBox="1">
            <a:spLocks noGrp="1"/>
          </p:cNvSpPr>
          <p:nvPr>
            <p:ph type="subTitle" idx="1"/>
          </p:nvPr>
        </p:nvSpPr>
        <p:spPr>
          <a:xfrm>
            <a:off x="714300" y="1656375"/>
            <a:ext cx="3361200" cy="138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8"/>
          <p:cNvSpPr txBox="1">
            <a:spLocks noGrp="1"/>
          </p:cNvSpPr>
          <p:nvPr>
            <p:ph type="title"/>
          </p:nvPr>
        </p:nvSpPr>
        <p:spPr>
          <a:xfrm>
            <a:off x="714300" y="490500"/>
            <a:ext cx="2828700" cy="9624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sz="68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91" name="Google Shape;191;p2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2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28"/>
          <p:cNvSpPr txBox="1"/>
          <p:nvPr/>
        </p:nvSpPr>
        <p:spPr>
          <a:xfrm>
            <a:off x="714300" y="3620145"/>
            <a:ext cx="4739400" cy="5643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lang="en" sz="1200" b="1">
                <a:solidFill>
                  <a:schemeClr val="dk1"/>
                </a:solidFill>
                <a:uFill>
                  <a:noFill/>
                </a:uFill>
                <a:latin typeface="Arimo"/>
                <a:ea typeface="Arimo"/>
                <a:cs typeface="Arimo"/>
                <a:sym typeface="Arimo"/>
                <a:hlinkClick r:id="rId2">
                  <a:extLst>
                    <a:ext uri="{A12FA001-AC4F-418D-AE19-62706E023703}">
                      <ahyp:hlinkClr xmlns:ahyp="http://schemas.microsoft.com/office/drawing/2018/hyperlinkcolor" val="tx"/>
                    </a:ext>
                  </a:extLst>
                </a:hlinkClick>
              </a:rPr>
              <a:t>Slidesgo</a:t>
            </a:r>
            <a:r>
              <a:rPr lang="en" sz="1200">
                <a:solidFill>
                  <a:schemeClr val="dk1"/>
                </a:solidFill>
                <a:latin typeface="Arimo"/>
                <a:ea typeface="Arimo"/>
                <a:cs typeface="Arimo"/>
                <a:sym typeface="Arimo"/>
              </a:rPr>
              <a:t>, including icons by </a:t>
            </a:r>
            <a:r>
              <a:rPr lang="en" sz="1200" b="1">
                <a:solidFill>
                  <a:schemeClr val="dk1"/>
                </a:solidFill>
                <a:uFill>
                  <a:noFill/>
                </a:u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en" sz="1200">
                <a:solidFill>
                  <a:schemeClr val="dk1"/>
                </a:solidFill>
                <a:latin typeface="Arimo"/>
                <a:ea typeface="Arimo"/>
                <a:cs typeface="Arimo"/>
                <a:sym typeface="Arimo"/>
              </a:rPr>
              <a:t> and infographics &amp; images by </a:t>
            </a:r>
            <a:r>
              <a:rPr lang="en" sz="1200" b="1">
                <a:solidFill>
                  <a:schemeClr val="dk1"/>
                </a:solidFill>
                <a:uFill>
                  <a:noFill/>
                </a:uFill>
                <a:latin typeface="Arimo"/>
                <a:ea typeface="Arimo"/>
                <a:cs typeface="Arimo"/>
                <a:sym typeface="Arimo"/>
                <a:hlinkClick r:id="rId4">
                  <a:extLst>
                    <a:ext uri="{A12FA001-AC4F-418D-AE19-62706E023703}">
                      <ahyp:hlinkClr xmlns:ahyp="http://schemas.microsoft.com/office/drawing/2018/hyperlinkcolor" val="tx"/>
                    </a:ext>
                  </a:extLst>
                </a:hlinkClick>
              </a:rPr>
              <a:t>Freepik</a:t>
            </a:r>
            <a:endParaRPr sz="1200" b="1" dirty="0">
              <a:solidFill>
                <a:schemeClr val="dk1"/>
              </a:solidFill>
              <a:latin typeface="Arimo"/>
              <a:ea typeface="Arimo"/>
              <a:cs typeface="Arimo"/>
              <a:sym typeface="Arim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1773725" y="1448288"/>
            <a:ext cx="22305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6" name="Google Shape;86;p15"/>
          <p:cNvSpPr txBox="1">
            <a:spLocks noGrp="1"/>
          </p:cNvSpPr>
          <p:nvPr>
            <p:ph type="subTitle" idx="1"/>
          </p:nvPr>
        </p:nvSpPr>
        <p:spPr>
          <a:xfrm>
            <a:off x="1773725" y="2095103"/>
            <a:ext cx="2230500" cy="7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7" name="Google Shape;87;p15"/>
          <p:cNvSpPr txBox="1">
            <a:spLocks noGrp="1"/>
          </p:cNvSpPr>
          <p:nvPr>
            <p:ph type="title" idx="2"/>
          </p:nvPr>
        </p:nvSpPr>
        <p:spPr>
          <a:xfrm>
            <a:off x="5144188" y="2484688"/>
            <a:ext cx="2230500" cy="44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5"/>
          <p:cNvSpPr txBox="1">
            <a:spLocks noGrp="1"/>
          </p:cNvSpPr>
          <p:nvPr>
            <p:ph type="subTitle" idx="3"/>
          </p:nvPr>
        </p:nvSpPr>
        <p:spPr>
          <a:xfrm>
            <a:off x="5144188" y="3131503"/>
            <a:ext cx="2230500" cy="7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9" name="Google Shape;89;p15"/>
          <p:cNvSpPr txBox="1">
            <a:spLocks noGrp="1"/>
          </p:cNvSpPr>
          <p:nvPr>
            <p:ph type="title" idx="4"/>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90" name="Google Shape;90;p1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1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1_1">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73635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2" name="Google Shape;102;p17"/>
          <p:cNvSpPr txBox="1">
            <a:spLocks noGrp="1"/>
          </p:cNvSpPr>
          <p:nvPr>
            <p:ph type="subTitle" idx="1"/>
          </p:nvPr>
        </p:nvSpPr>
        <p:spPr>
          <a:xfrm>
            <a:off x="73635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7"/>
          <p:cNvSpPr txBox="1">
            <a:spLocks noGrp="1"/>
          </p:cNvSpPr>
          <p:nvPr>
            <p:ph type="title" idx="2"/>
          </p:nvPr>
        </p:nvSpPr>
        <p:spPr>
          <a:xfrm>
            <a:off x="736350"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4" name="Google Shape;104;p17"/>
          <p:cNvSpPr txBox="1">
            <a:spLocks noGrp="1"/>
          </p:cNvSpPr>
          <p:nvPr>
            <p:ph type="subTitle" idx="3"/>
          </p:nvPr>
        </p:nvSpPr>
        <p:spPr>
          <a:xfrm>
            <a:off x="736350"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7"/>
          <p:cNvSpPr txBox="1">
            <a:spLocks noGrp="1"/>
          </p:cNvSpPr>
          <p:nvPr>
            <p:ph type="title" idx="4"/>
          </p:nvPr>
        </p:nvSpPr>
        <p:spPr>
          <a:xfrm>
            <a:off x="6199188"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6" name="Google Shape;106;p17"/>
          <p:cNvSpPr txBox="1">
            <a:spLocks noGrp="1"/>
          </p:cNvSpPr>
          <p:nvPr>
            <p:ph type="subTitle" idx="5"/>
          </p:nvPr>
        </p:nvSpPr>
        <p:spPr>
          <a:xfrm>
            <a:off x="6199200" y="2122312"/>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08" name="Google Shape;108;p17"/>
          <p:cNvSpPr txBox="1">
            <a:spLocks noGrp="1"/>
          </p:cNvSpPr>
          <p:nvPr>
            <p:ph type="title" idx="7"/>
          </p:nvPr>
        </p:nvSpPr>
        <p:spPr>
          <a:xfrm>
            <a:off x="6199200"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9" name="Google Shape;109;p17"/>
          <p:cNvSpPr txBox="1">
            <a:spLocks noGrp="1"/>
          </p:cNvSpPr>
          <p:nvPr>
            <p:ph type="subTitle" idx="8"/>
          </p:nvPr>
        </p:nvSpPr>
        <p:spPr>
          <a:xfrm>
            <a:off x="6199200"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7"/>
          <p:cNvSpPr txBox="1">
            <a:spLocks noGrp="1"/>
          </p:cNvSpPr>
          <p:nvPr>
            <p:ph type="title" idx="9"/>
          </p:nvPr>
        </p:nvSpPr>
        <p:spPr>
          <a:xfrm>
            <a:off x="3459563" y="303997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1" name="Google Shape;111;p17"/>
          <p:cNvSpPr txBox="1">
            <a:spLocks noGrp="1"/>
          </p:cNvSpPr>
          <p:nvPr>
            <p:ph type="subTitle" idx="13"/>
          </p:nvPr>
        </p:nvSpPr>
        <p:spPr>
          <a:xfrm>
            <a:off x="3459563" y="368678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2" name="Google Shape;112;p17"/>
          <p:cNvSpPr txBox="1">
            <a:spLocks noGrp="1"/>
          </p:cNvSpPr>
          <p:nvPr>
            <p:ph type="title" idx="14"/>
          </p:nvPr>
        </p:nvSpPr>
        <p:spPr>
          <a:xfrm>
            <a:off x="3459563" y="1475500"/>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3" name="Google Shape;113;p17"/>
          <p:cNvSpPr txBox="1">
            <a:spLocks noGrp="1"/>
          </p:cNvSpPr>
          <p:nvPr>
            <p:ph type="subTitle" idx="15"/>
          </p:nvPr>
        </p:nvSpPr>
        <p:spPr>
          <a:xfrm>
            <a:off x="3459563" y="2122313"/>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14" name="Google Shape;114;p1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8" r:id="rId5"/>
    <p:sldLayoutId id="2147483661" r:id="rId6"/>
    <p:sldLayoutId id="2147483663" r:id="rId7"/>
    <p:sldLayoutId id="2147483669" r:id="rId8"/>
    <p:sldLayoutId id="2147483672"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19.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5.xml"/><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 Id="rId9" Type="http://schemas.openxmlformats.org/officeDocument/2006/relationships/image" Target="../media/image13.sv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17.xml"/><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slide" Target="slide1.xml"/><Relationship Id="rId4" Type="http://schemas.openxmlformats.org/officeDocument/2006/relationships/slide" Target="slide24.xml"/><Relationship Id="rId9" Type="http://schemas.openxmlformats.org/officeDocument/2006/relationships/image" Target="../media/image13.sv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18.xml"/><Relationship Id="rId7" Type="http://schemas.openxmlformats.org/officeDocument/2006/relationships/image" Target="../media/image17.sv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slide" Target="slide1.xml"/><Relationship Id="rId4" Type="http://schemas.openxmlformats.org/officeDocument/2006/relationships/slide" Target="slide25.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slide" Target="slide19.xml"/><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slide" Target="slide1.xml"/><Relationship Id="rId4" Type="http://schemas.openxmlformats.org/officeDocument/2006/relationships/slide" Target="slide27.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 Target="slide20.xml"/><Relationship Id="rId7" Type="http://schemas.openxmlformats.org/officeDocument/2006/relationships/image" Target="../media/image24.sv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slide" Target="slide1.xml"/><Relationship Id="rId4" Type="http://schemas.openxmlformats.org/officeDocument/2006/relationships/slide" Target="slide28.xml"/></Relationships>
</file>

<file path=ppt/slides/_rels/slide1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9.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 Target="slide5.xml"/><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slide" Target="slide1.xml"/><Relationship Id="rId11" Type="http://schemas.openxmlformats.org/officeDocument/2006/relationships/image" Target="../media/image30.png"/><Relationship Id="rId5" Type="http://schemas.openxmlformats.org/officeDocument/2006/relationships/slide" Target="slide38.xml"/><Relationship Id="rId10" Type="http://schemas.openxmlformats.org/officeDocument/2006/relationships/image" Target="../media/image29.png"/><Relationship Id="rId4" Type="http://schemas.openxmlformats.org/officeDocument/2006/relationships/slide" Target="slide12.xml"/><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slide" Target="slide27.xml"/><Relationship Id="rId7"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slide" Target="slide1.xml"/><Relationship Id="rId4" Type="http://schemas.openxmlformats.org/officeDocument/2006/relationships/slide" Target="slide30.xml"/></Relationships>
</file>

<file path=ppt/slides/_rels/slide1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3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 Target="slide5.xml"/><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43.xml"/><Relationship Id="rId4" Type="http://schemas.openxmlformats.org/officeDocument/2006/relationships/slide" Target="slide12.xml"/><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 Target="slide5.xml"/><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43.xml"/><Relationship Id="rId4" Type="http://schemas.openxmlformats.org/officeDocument/2006/relationships/slide" Target="slide12.xml"/><Relationship Id="rId9"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slide" Target="slide5.xml"/><Relationship Id="rId7"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43.xml"/><Relationship Id="rId4" Type="http://schemas.openxmlformats.org/officeDocument/2006/relationships/slide" Target="slide12.xml"/></Relationships>
</file>

<file path=ppt/slides/_rels/slide2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43.xml"/><Relationship Id="rId4" Type="http://schemas.openxmlformats.org/officeDocument/2006/relationships/slide" Target="slide12.xml"/></Relationships>
</file>

<file path=ppt/slides/_rels/slide2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32.xml"/></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slide" Target="slide5.xml"/><Relationship Id="rId7"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 Id="rId9"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slide" Target="slide5.xml"/><Relationship Id="rId7"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 Id="rId9" Type="http://schemas.openxmlformats.org/officeDocument/2006/relationships/image" Target="../media/image47.png"/></Relationships>
</file>

<file path=ppt/slides/_rels/slide2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 Target="slide30.xml"/><Relationship Id="rId7"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slide" Target="slide1.xml"/><Relationship Id="rId4" Type="http://schemas.openxmlformats.org/officeDocument/2006/relationships/slide" Target="slide33.xml"/></Relationships>
</file>

<file path=ppt/slides/_rels/slide2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34.xml"/></Relationships>
</file>

<file path=ppt/slides/_rels/slide2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3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slide" Target="slide5.xml"/><Relationship Id="rId7"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3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 Target="slide5.xml"/><Relationship Id="rId7"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 Id="rId9" Type="http://schemas.openxmlformats.org/officeDocument/2006/relationships/image" Target="../media/image55.png"/></Relationships>
</file>

<file path=ppt/slides/_rels/slide3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slide" Target="slide5.xml"/><Relationship Id="rId7"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 Id="rId9"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3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slide" Target="slide5.xml"/><Relationship Id="rId7"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35.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62.png"/><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36.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3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slide" Target="slide5.xml"/><Relationship Id="rId7" Type="http://schemas.openxmlformats.org/officeDocument/2006/relationships/image" Target="../media/image64.png"/><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43.xml"/><Relationship Id="rId4" Type="http://schemas.openxmlformats.org/officeDocument/2006/relationships/slide" Target="slide12.xml"/><Relationship Id="rId9" Type="http://schemas.openxmlformats.org/officeDocument/2006/relationships/image" Target="../media/image66.png"/></Relationships>
</file>

<file path=ppt/slides/_rels/slide38.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slide" Target="slide5.xml"/><Relationship Id="rId7"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43.xml"/><Relationship Id="rId10" Type="http://schemas.openxmlformats.org/officeDocument/2006/relationships/image" Target="../media/image70.png"/><Relationship Id="rId4" Type="http://schemas.openxmlformats.org/officeDocument/2006/relationships/slide" Target="slide12.xml"/><Relationship Id="rId9" Type="http://schemas.openxmlformats.org/officeDocument/2006/relationships/image" Target="../media/image69.png"/></Relationships>
</file>

<file path=ppt/slides/_rels/slide3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slide" Target="slide5.xml"/><Relationship Id="rId7" Type="http://schemas.openxmlformats.org/officeDocument/2006/relationships/image" Target="../media/image71.png"/><Relationship Id="rId2" Type="http://schemas.openxmlformats.org/officeDocument/2006/relationships/notesSlide" Target="../notesSlides/notesSlide39.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43.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4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34.xml"/></Relationships>
</file>

<file path=ppt/slides/_rels/slide4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1.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43.xml"/><Relationship Id="rId4" Type="http://schemas.openxmlformats.org/officeDocument/2006/relationships/slide" Target="slide12.xml"/></Relationships>
</file>

<file path=ppt/slides/_rels/slide4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2.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slide" Target="slide43.xml"/><Relationship Id="rId4" Type="http://schemas.openxmlformats.org/officeDocument/2006/relationships/slide" Target="slide12.xml"/></Relationships>
</file>

<file path=ppt/slides/_rels/slide43.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43.xml"/><Relationship Id="rId1" Type="http://schemas.openxmlformats.org/officeDocument/2006/relationships/slideLayout" Target="../slideLayouts/slideLayout10.xml"/><Relationship Id="rId5" Type="http://schemas.openxmlformats.org/officeDocument/2006/relationships/slide" Target="slide1.xml"/><Relationship Id="rId4" Type="http://schemas.openxmlformats.org/officeDocument/2006/relationships/slide" Target="slide34.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40.xml"/><Relationship Id="rId4" Type="http://schemas.openxmlformats.org/officeDocument/2006/relationships/slide" Target="slide15.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5.xml"/><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slide" Target="slide1.xml"/><Relationship Id="rId5" Type="http://schemas.openxmlformats.org/officeDocument/2006/relationships/slide" Target="slide38.xml"/><Relationship Id="rId4" Type="http://schemas.openxmlformats.org/officeDocument/2006/relationships/slide" Target="slide1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10.xml"/><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slide" Target="slide1.xml"/><Relationship Id="rId11" Type="http://schemas.openxmlformats.org/officeDocument/2006/relationships/image" Target="../media/image8.png"/><Relationship Id="rId5" Type="http://schemas.openxmlformats.org/officeDocument/2006/relationships/slide" Target="slide41.xml"/><Relationship Id="rId10" Type="http://schemas.openxmlformats.org/officeDocument/2006/relationships/image" Target="../media/image7.png"/><Relationship Id="rId4" Type="http://schemas.openxmlformats.org/officeDocument/2006/relationships/slide" Target="slide16.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slide" Target="slide1.xml"/><Relationship Id="rId5" Type="http://schemas.openxmlformats.org/officeDocument/2006/relationships/slide" Target="slide42.xml"/><Relationship Id="rId4" Type="http://schemas.openxmlformats.org/officeDocument/2006/relationships/slide" Target="slide17.xml"/></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slide" Target="slide1.xml"/><Relationship Id="rId5" Type="http://schemas.openxmlformats.org/officeDocument/2006/relationships/slide" Target="slide43.xml"/><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65562" y="3571038"/>
            <a:ext cx="4061839"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34"/>
          <p:cNvSpPr txBox="1">
            <a:spLocks noGrp="1"/>
          </p:cNvSpPr>
          <p:nvPr>
            <p:ph type="ctrTitle"/>
          </p:nvPr>
        </p:nvSpPr>
        <p:spPr>
          <a:xfrm>
            <a:off x="714300" y="1079004"/>
            <a:ext cx="5597716" cy="24714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chemeClr val="accent3"/>
                </a:solidFill>
              </a:rPr>
              <a:t>                </a:t>
            </a:r>
            <a:r>
              <a:rPr lang="en-GB" dirty="0">
                <a:solidFill>
                  <a:schemeClr val="lt2"/>
                </a:solidFill>
              </a:rPr>
              <a:t>D</a:t>
            </a:r>
            <a:br>
              <a:rPr lang="en-GB" dirty="0">
                <a:solidFill>
                  <a:schemeClr val="lt2"/>
                </a:solidFill>
              </a:rPr>
            </a:br>
            <a:r>
              <a:rPr lang="en-GB" sz="4400" dirty="0"/>
              <a:t>ANTIBIOTICS ASSOCIATED DIARRHEA</a:t>
            </a:r>
            <a:endParaRPr lang="en-GB" dirty="0"/>
          </a:p>
        </p:txBody>
      </p:sp>
      <p:sp>
        <p:nvSpPr>
          <p:cNvPr id="240" name="Google Shape;240;p34"/>
          <p:cNvSpPr txBox="1">
            <a:spLocks noGrp="1"/>
          </p:cNvSpPr>
          <p:nvPr>
            <p:ph type="subTitle" idx="1"/>
          </p:nvPr>
        </p:nvSpPr>
        <p:spPr>
          <a:xfrm>
            <a:off x="846260" y="3692541"/>
            <a:ext cx="4039407" cy="19398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Presented By: Aya, Hazem, Dina &amp; Marvy</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34"/>
          <p:cNvSpPr/>
          <p:nvPr/>
        </p:nvSpPr>
        <p:spPr>
          <a:xfrm>
            <a:off x="882800" y="1241507"/>
            <a:ext cx="2017268" cy="629849"/>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PROJECT</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34"/>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48" name="Google Shape;248;p34">
            <a:hlinkClick r:id="rId5" action="ppaction://hlinksldjump"/>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22" name="Google Shape;322;p34">
            <a:hlinkClick r:id="rId6"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46129" y="184037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0"/>
          <p:cNvSpPr txBox="1">
            <a:spLocks noGrp="1"/>
          </p:cNvSpPr>
          <p:nvPr>
            <p:ph type="title"/>
          </p:nvPr>
        </p:nvSpPr>
        <p:spPr>
          <a:xfrm>
            <a:off x="3361695" y="2273047"/>
            <a:ext cx="1868066" cy="6478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sz="7200" dirty="0">
                <a:solidFill>
                  <a:schemeClr val="lt2"/>
                </a:solidFill>
              </a:rPr>
              <a:t>Phics</a:t>
            </a:r>
            <a:r>
              <a:rPr lang="en" dirty="0">
                <a:solidFill>
                  <a:schemeClr val="lt2"/>
                </a:solidFill>
              </a:rPr>
              <a:t> </a:t>
            </a:r>
          </a:p>
          <a:p>
            <a:pPr marL="0" lvl="0" indent="0" algn="l" rtl="0">
              <a:spcBef>
                <a:spcPts val="0"/>
              </a:spcBef>
              <a:spcAft>
                <a:spcPts val="0"/>
              </a:spcAft>
              <a:buNone/>
            </a:pPr>
            <a:r>
              <a:rPr lang="en-GB" dirty="0">
                <a:solidFill>
                  <a:schemeClr val="lt2"/>
                </a:solidFill>
              </a:rPr>
              <a:t> </a:t>
            </a:r>
            <a:endParaRPr lang="en-GB" dirty="0"/>
          </a:p>
        </p:txBody>
      </p:sp>
      <p:sp>
        <p:nvSpPr>
          <p:cNvPr id="648" name="Google Shape;648;p40"/>
          <p:cNvSpPr txBox="1">
            <a:spLocks noGrp="1"/>
          </p:cNvSpPr>
          <p:nvPr>
            <p:ph type="title" idx="2"/>
          </p:nvPr>
        </p:nvSpPr>
        <p:spPr>
          <a:xfrm>
            <a:off x="746071" y="214398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49" name="Google Shape;649;p40"/>
          <p:cNvSpPr/>
          <p:nvPr/>
        </p:nvSpPr>
        <p:spPr>
          <a:xfrm>
            <a:off x="2387165" y="2201927"/>
            <a:ext cx="1016435"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Gra</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0"/>
          <p:cNvSpPr/>
          <p:nvPr/>
        </p:nvSpPr>
        <p:spPr>
          <a:xfrm>
            <a:off x="8286684" y="2012760"/>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5;p34">
            <a:extLst>
              <a:ext uri="{FF2B5EF4-FFF2-40B4-BE49-F238E27FC236}">
                <a16:creationId xmlns:a16="http://schemas.microsoft.com/office/drawing/2014/main" id="{92AA396D-9132-4B85-E90D-755DD68F53E1}"/>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20" name="Google Shape;246;p34">
            <a:hlinkClick r:id="rId3" action="ppaction://hlinksldjump"/>
            <a:extLst>
              <a:ext uri="{FF2B5EF4-FFF2-40B4-BE49-F238E27FC236}">
                <a16:creationId xmlns:a16="http://schemas.microsoft.com/office/drawing/2014/main" id="{A905D27F-20B0-33A5-1463-05C2AFEB5DF7}"/>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21" name="Google Shape;247;p34">
            <a:hlinkClick r:id="rId4" action="ppaction://hlinksldjump"/>
            <a:extLst>
              <a:ext uri="{FF2B5EF4-FFF2-40B4-BE49-F238E27FC236}">
                <a16:creationId xmlns:a16="http://schemas.microsoft.com/office/drawing/2014/main" id="{33B07823-1C13-04BC-7D94-6E2CE1FD236D}"/>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2" name="Google Shape;248;p34">
            <a:hlinkClick r:id="" action="ppaction://noaction"/>
            <a:extLst>
              <a:ext uri="{FF2B5EF4-FFF2-40B4-BE49-F238E27FC236}">
                <a16:creationId xmlns:a16="http://schemas.microsoft.com/office/drawing/2014/main" id="{82E9CEE6-9BD6-6AAA-3613-2A07C4964C3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3" name="Google Shape;249;p34">
            <a:extLst>
              <a:ext uri="{FF2B5EF4-FFF2-40B4-BE49-F238E27FC236}">
                <a16:creationId xmlns:a16="http://schemas.microsoft.com/office/drawing/2014/main" id="{5CDBF79A-65E5-71F7-DDA2-D64B4DA82391}"/>
              </a:ext>
            </a:extLst>
          </p:cNvPr>
          <p:cNvGrpSpPr/>
          <p:nvPr/>
        </p:nvGrpSpPr>
        <p:grpSpPr>
          <a:xfrm>
            <a:off x="706038" y="312972"/>
            <a:ext cx="140222" cy="140409"/>
            <a:chOff x="2741000" y="199475"/>
            <a:chExt cx="191953" cy="192210"/>
          </a:xfrm>
        </p:grpSpPr>
        <p:sp>
          <p:nvSpPr>
            <p:cNvPr id="24" name="Google Shape;250;p34">
              <a:extLst>
                <a:ext uri="{FF2B5EF4-FFF2-40B4-BE49-F238E27FC236}">
                  <a16:creationId xmlns:a16="http://schemas.microsoft.com/office/drawing/2014/main" id="{65F411A9-903B-FC6C-76CA-5AB84C4CAA21}"/>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1;p34">
              <a:extLst>
                <a:ext uri="{FF2B5EF4-FFF2-40B4-BE49-F238E27FC236}">
                  <a16:creationId xmlns:a16="http://schemas.microsoft.com/office/drawing/2014/main" id="{188CD035-611A-AAFF-6DD5-4901E81CDCD5}"/>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2;p34">
              <a:extLst>
                <a:ext uri="{FF2B5EF4-FFF2-40B4-BE49-F238E27FC236}">
                  <a16:creationId xmlns:a16="http://schemas.microsoft.com/office/drawing/2014/main" id="{89B994C0-2C4C-F056-4117-A7C504404F87}"/>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3;p34">
              <a:extLst>
                <a:ext uri="{FF2B5EF4-FFF2-40B4-BE49-F238E27FC236}">
                  <a16:creationId xmlns:a16="http://schemas.microsoft.com/office/drawing/2014/main" id="{5CC3F727-4461-4475-C78F-F289496DB68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4;p34">
              <a:extLst>
                <a:ext uri="{FF2B5EF4-FFF2-40B4-BE49-F238E27FC236}">
                  <a16:creationId xmlns:a16="http://schemas.microsoft.com/office/drawing/2014/main" id="{6CBDF912-B550-E1D7-93D3-E570698035D1}"/>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5;p34">
              <a:extLst>
                <a:ext uri="{FF2B5EF4-FFF2-40B4-BE49-F238E27FC236}">
                  <a16:creationId xmlns:a16="http://schemas.microsoft.com/office/drawing/2014/main" id="{CE4CE213-9255-E728-360E-42C023ABD252}"/>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6;p34">
              <a:extLst>
                <a:ext uri="{FF2B5EF4-FFF2-40B4-BE49-F238E27FC236}">
                  <a16:creationId xmlns:a16="http://schemas.microsoft.com/office/drawing/2014/main" id="{F20D1C40-6DB6-42A6-8A74-BB45A250C315}"/>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7;p34">
              <a:extLst>
                <a:ext uri="{FF2B5EF4-FFF2-40B4-BE49-F238E27FC236}">
                  <a16:creationId xmlns:a16="http://schemas.microsoft.com/office/drawing/2014/main" id="{A0162DB1-0F4D-92A6-5995-2AEE654C416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58;p34">
              <a:extLst>
                <a:ext uri="{FF2B5EF4-FFF2-40B4-BE49-F238E27FC236}">
                  <a16:creationId xmlns:a16="http://schemas.microsoft.com/office/drawing/2014/main" id="{EDDC2A0D-524B-ED6A-70E5-69712105DA96}"/>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22;p34">
            <a:hlinkClick r:id="rId5" action="ppaction://hlinksldjump"/>
            <a:extLst>
              <a:ext uri="{FF2B5EF4-FFF2-40B4-BE49-F238E27FC236}">
                <a16:creationId xmlns:a16="http://schemas.microsoft.com/office/drawing/2014/main" id="{EBE76BA2-26AA-98E7-C7EE-FE5EADF07CAD}"/>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6243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433769" y="699492"/>
            <a:ext cx="5863890" cy="7171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bar chart of a categorical variable for the Outcome</a:t>
            </a:r>
            <a:endParaRPr dirty="0"/>
          </a:p>
        </p:txBody>
      </p:sp>
      <p:cxnSp>
        <p:nvCxnSpPr>
          <p:cNvPr id="692" name="Google Shape;692;p41"/>
          <p:cNvCxnSpPr/>
          <p:nvPr/>
        </p:nvCxnSpPr>
        <p:spPr>
          <a:xfrm>
            <a:off x="1565033" y="1654786"/>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472795" y="75690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453F42B8-F2A4-2BF9-546E-A1D00C6E89CA}"/>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6987D537-0330-95A3-C5BB-3B5C8245AE7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AF1C3079-711C-845C-272C-FDDED4EE0D4F}"/>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7C7C3545-4F45-0F92-D77B-B9BC0AF9E6F2}"/>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6A1015D5-9D1D-5C7D-4289-FD4978296134}"/>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C97025B9-EE34-EB91-E207-D13C87F05195}"/>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7D2CD8D9-9592-8827-2F46-C12F1E01F821}"/>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AC1A29AE-4C8A-2375-0A83-36530E08136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6B903CFA-F73F-2C4F-3234-DE58AB4D375B}"/>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06B0D030-0806-13B1-11A9-56FC6DCBC020}"/>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732D427F-325A-C09B-B9CC-9D2073FD438C}"/>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FD02C773-5086-2713-0DB7-E1415DDEFBC2}"/>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E085AA8F-F3E8-5B80-EA1E-237CD0B2DED9}"/>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7E4FE9B-EF9A-E054-9651-DD84E3F0DD88}"/>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1FFE62BF-B697-817A-FC32-6EC4FDF9DC11}"/>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7" name="Picture 26">
            <a:extLst>
              <a:ext uri="{FF2B5EF4-FFF2-40B4-BE49-F238E27FC236}">
                <a16:creationId xmlns:a16="http://schemas.microsoft.com/office/drawing/2014/main" id="{B70B5706-28E4-C23A-4A82-BD9309928A35}"/>
              </a:ext>
            </a:extLst>
          </p:cNvPr>
          <p:cNvPicPr>
            <a:picLocks noChangeAspect="1"/>
          </p:cNvPicPr>
          <p:nvPr/>
        </p:nvPicPr>
        <p:blipFill>
          <a:blip r:embed="rId7"/>
          <a:stretch>
            <a:fillRect/>
          </a:stretch>
        </p:blipFill>
        <p:spPr>
          <a:xfrm>
            <a:off x="1966179" y="1851172"/>
            <a:ext cx="5137896" cy="2383324"/>
          </a:xfrm>
          <a:prstGeom prst="rect">
            <a:avLst/>
          </a:prstGeom>
        </p:spPr>
      </p:pic>
      <p:pic>
        <p:nvPicPr>
          <p:cNvPr id="29" name="Graphic 28" descr="Signal with solid fill">
            <a:extLst>
              <a:ext uri="{FF2B5EF4-FFF2-40B4-BE49-F238E27FC236}">
                <a16:creationId xmlns:a16="http://schemas.microsoft.com/office/drawing/2014/main" id="{E6E6C831-8A5D-3D64-2460-4BF53FB243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6185" y="812300"/>
            <a:ext cx="673230" cy="6732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433769" y="699492"/>
            <a:ext cx="5863890" cy="7171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bar chart graph with mean Outcome in D1 and D6 Shannon</a:t>
            </a:r>
            <a:endParaRPr dirty="0"/>
          </a:p>
        </p:txBody>
      </p:sp>
      <p:cxnSp>
        <p:nvCxnSpPr>
          <p:cNvPr id="692" name="Google Shape;692;p41"/>
          <p:cNvCxnSpPr/>
          <p:nvPr/>
        </p:nvCxnSpPr>
        <p:spPr>
          <a:xfrm>
            <a:off x="1565033" y="1654786"/>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472795" y="75690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41"/>
          <p:cNvSpPr/>
          <p:nvPr/>
        </p:nvSpPr>
        <p:spPr>
          <a:xfrm>
            <a:off x="6757108" y="14059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453F42B8-F2A4-2BF9-546E-A1D00C6E89CA}"/>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6987D537-0330-95A3-C5BB-3B5C8245AE7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AF1C3079-711C-845C-272C-FDDED4EE0D4F}"/>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7C7C3545-4F45-0F92-D77B-B9BC0AF9E6F2}"/>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6A1015D5-9D1D-5C7D-4289-FD4978296134}"/>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C97025B9-EE34-EB91-E207-D13C87F05195}"/>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7D2CD8D9-9592-8827-2F46-C12F1E01F821}"/>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AC1A29AE-4C8A-2375-0A83-36530E08136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6B903CFA-F73F-2C4F-3234-DE58AB4D375B}"/>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06B0D030-0806-13B1-11A9-56FC6DCBC020}"/>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732D427F-325A-C09B-B9CC-9D2073FD438C}"/>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FD02C773-5086-2713-0DB7-E1415DDEFBC2}"/>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E085AA8F-F3E8-5B80-EA1E-237CD0B2DED9}"/>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7E4FE9B-EF9A-E054-9651-DD84E3F0DD88}"/>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5" action="ppaction://hlinksldjump"/>
            <a:extLst>
              <a:ext uri="{FF2B5EF4-FFF2-40B4-BE49-F238E27FC236}">
                <a16:creationId xmlns:a16="http://schemas.microsoft.com/office/drawing/2014/main" id="{1FFE62BF-B697-817A-FC32-6EC4FDF9DC11}"/>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Picture 16">
            <a:extLst>
              <a:ext uri="{FF2B5EF4-FFF2-40B4-BE49-F238E27FC236}">
                <a16:creationId xmlns:a16="http://schemas.microsoft.com/office/drawing/2014/main" id="{50EEB1D5-1996-CF2D-E188-80C09897C4CB}"/>
              </a:ext>
            </a:extLst>
          </p:cNvPr>
          <p:cNvPicPr>
            <a:picLocks noChangeAspect="1"/>
          </p:cNvPicPr>
          <p:nvPr/>
        </p:nvPicPr>
        <p:blipFill>
          <a:blip r:embed="rId6"/>
          <a:stretch>
            <a:fillRect/>
          </a:stretch>
        </p:blipFill>
        <p:spPr>
          <a:xfrm>
            <a:off x="605072" y="2437049"/>
            <a:ext cx="3851598" cy="1779551"/>
          </a:xfrm>
          <a:prstGeom prst="rect">
            <a:avLst/>
          </a:prstGeom>
        </p:spPr>
      </p:pic>
      <p:pic>
        <p:nvPicPr>
          <p:cNvPr id="18" name="Picture 17">
            <a:extLst>
              <a:ext uri="{FF2B5EF4-FFF2-40B4-BE49-F238E27FC236}">
                <a16:creationId xmlns:a16="http://schemas.microsoft.com/office/drawing/2014/main" id="{EFCB0E23-22CE-3728-481E-171F9C2671E2}"/>
              </a:ext>
            </a:extLst>
          </p:cNvPr>
          <p:cNvPicPr>
            <a:picLocks noChangeAspect="1"/>
          </p:cNvPicPr>
          <p:nvPr/>
        </p:nvPicPr>
        <p:blipFill>
          <a:blip r:embed="rId7"/>
          <a:stretch>
            <a:fillRect/>
          </a:stretch>
        </p:blipFill>
        <p:spPr>
          <a:xfrm>
            <a:off x="4633869" y="2428811"/>
            <a:ext cx="3905059" cy="1804845"/>
          </a:xfrm>
          <a:prstGeom prst="rect">
            <a:avLst/>
          </a:prstGeom>
        </p:spPr>
      </p:pic>
      <p:pic>
        <p:nvPicPr>
          <p:cNvPr id="19" name="Graphic 18" descr="Signal with solid fill">
            <a:extLst>
              <a:ext uri="{FF2B5EF4-FFF2-40B4-BE49-F238E27FC236}">
                <a16:creationId xmlns:a16="http://schemas.microsoft.com/office/drawing/2014/main" id="{57928D2A-FDFE-24CC-1E14-901EA24C470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6185" y="811830"/>
            <a:ext cx="673230" cy="673230"/>
          </a:xfrm>
          <a:prstGeom prst="rect">
            <a:avLst/>
          </a:prstGeom>
        </p:spPr>
      </p:pic>
    </p:spTree>
    <p:extLst>
      <p:ext uri="{BB962C8B-B14F-4D97-AF65-F5344CB8AC3E}">
        <p14:creationId xmlns:p14="http://schemas.microsoft.com/office/powerpoint/2010/main" val="3321179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413418" y="862855"/>
            <a:ext cx="5863890" cy="7171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histogram of “D1 Shannon” And “D6 Shannon”</a:t>
            </a:r>
          </a:p>
        </p:txBody>
      </p:sp>
      <p:cxnSp>
        <p:nvCxnSpPr>
          <p:cNvPr id="692" name="Google Shape;692;p41"/>
          <p:cNvCxnSpPr/>
          <p:nvPr/>
        </p:nvCxnSpPr>
        <p:spPr>
          <a:xfrm>
            <a:off x="1565033" y="1654786"/>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472795" y="75690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41"/>
          <p:cNvSpPr/>
          <p:nvPr/>
        </p:nvSpPr>
        <p:spPr>
          <a:xfrm>
            <a:off x="6836438" y="100637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453F42B8-F2A4-2BF9-546E-A1D00C6E89CA}"/>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6987D537-0330-95A3-C5BB-3B5C8245AE7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AF1C3079-711C-845C-272C-FDDED4EE0D4F}"/>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7C7C3545-4F45-0F92-D77B-B9BC0AF9E6F2}"/>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6A1015D5-9D1D-5C7D-4289-FD4978296134}"/>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C97025B9-EE34-EB91-E207-D13C87F05195}"/>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7D2CD8D9-9592-8827-2F46-C12F1E01F821}"/>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AC1A29AE-4C8A-2375-0A83-36530E08136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6B903CFA-F73F-2C4F-3234-DE58AB4D375B}"/>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06B0D030-0806-13B1-11A9-56FC6DCBC020}"/>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732D427F-325A-C09B-B9CC-9D2073FD438C}"/>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FD02C773-5086-2713-0DB7-E1415DDEFBC2}"/>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E085AA8F-F3E8-5B80-EA1E-237CD0B2DED9}"/>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7E4FE9B-EF9A-E054-9651-DD84E3F0DD88}"/>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5" action="ppaction://hlinksldjump"/>
            <a:extLst>
              <a:ext uri="{FF2B5EF4-FFF2-40B4-BE49-F238E27FC236}">
                <a16:creationId xmlns:a16="http://schemas.microsoft.com/office/drawing/2014/main" id="{1FFE62BF-B697-817A-FC32-6EC4FDF9DC11}"/>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4" name="Graphic 23" descr="Bar chart with solid fill">
            <a:extLst>
              <a:ext uri="{FF2B5EF4-FFF2-40B4-BE49-F238E27FC236}">
                <a16:creationId xmlns:a16="http://schemas.microsoft.com/office/drawing/2014/main" id="{02595AE6-3F44-EC77-AFA0-4B1EE004EE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5072" y="849956"/>
            <a:ext cx="626675" cy="626675"/>
          </a:xfrm>
          <a:prstGeom prst="rect">
            <a:avLst/>
          </a:prstGeom>
        </p:spPr>
      </p:pic>
      <p:pic>
        <p:nvPicPr>
          <p:cNvPr id="19" name="Picture 18" descr="A picture containing text, screenshot, diagram, line&#10;&#10;Description automatically generated">
            <a:extLst>
              <a:ext uri="{FF2B5EF4-FFF2-40B4-BE49-F238E27FC236}">
                <a16:creationId xmlns:a16="http://schemas.microsoft.com/office/drawing/2014/main" id="{555EDF52-22DE-DB8A-BE33-10E212A5D0CA}"/>
              </a:ext>
            </a:extLst>
          </p:cNvPr>
          <p:cNvPicPr>
            <a:picLocks noChangeAspect="1"/>
          </p:cNvPicPr>
          <p:nvPr/>
        </p:nvPicPr>
        <p:blipFill rotWithShape="1">
          <a:blip r:embed="rId8"/>
          <a:srcRect t="3585"/>
          <a:stretch/>
        </p:blipFill>
        <p:spPr bwMode="auto">
          <a:xfrm>
            <a:off x="669501" y="2406129"/>
            <a:ext cx="3871832" cy="1744704"/>
          </a:xfrm>
          <a:prstGeom prst="rect">
            <a:avLst/>
          </a:prstGeom>
          <a:ln>
            <a:noFill/>
          </a:ln>
          <a:extLst>
            <a:ext uri="{53640926-AAD7-44D8-BBD7-CCE9431645EC}">
              <a14:shadowObscured xmlns:a14="http://schemas.microsoft.com/office/drawing/2010/main"/>
            </a:ext>
          </a:extLst>
        </p:spPr>
      </p:pic>
      <p:pic>
        <p:nvPicPr>
          <p:cNvPr id="20" name="Picture 19" descr="A picture containing text, screenshot, diagram, line&#10;&#10;Description automatically generated">
            <a:extLst>
              <a:ext uri="{FF2B5EF4-FFF2-40B4-BE49-F238E27FC236}">
                <a16:creationId xmlns:a16="http://schemas.microsoft.com/office/drawing/2014/main" id="{0BFE4A4F-B984-6EC7-3E52-AC1134038F33}"/>
              </a:ext>
            </a:extLst>
          </p:cNvPr>
          <p:cNvPicPr>
            <a:picLocks noChangeAspect="1"/>
          </p:cNvPicPr>
          <p:nvPr/>
        </p:nvPicPr>
        <p:blipFill rotWithShape="1">
          <a:blip r:embed="rId9"/>
          <a:srcRect l="-769" r="1"/>
          <a:stretch/>
        </p:blipFill>
        <p:spPr bwMode="auto">
          <a:xfrm>
            <a:off x="4602668" y="2406129"/>
            <a:ext cx="3973655" cy="17763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405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410164" y="747565"/>
            <a:ext cx="5863890" cy="7171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scatterplot of D1 Shannon and D6 Shannon, and add the regression lines for each antibiotic</a:t>
            </a:r>
          </a:p>
        </p:txBody>
      </p:sp>
      <p:cxnSp>
        <p:nvCxnSpPr>
          <p:cNvPr id="692" name="Google Shape;692;p41"/>
          <p:cNvCxnSpPr/>
          <p:nvPr/>
        </p:nvCxnSpPr>
        <p:spPr>
          <a:xfrm>
            <a:off x="1565033" y="1654786"/>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472795" y="75690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1"/>
          <p:cNvSpPr/>
          <p:nvPr/>
        </p:nvSpPr>
        <p:spPr>
          <a:xfrm rot="7198710">
            <a:off x="6958595" y="2938725"/>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41"/>
          <p:cNvSpPr/>
          <p:nvPr/>
        </p:nvSpPr>
        <p:spPr>
          <a:xfrm>
            <a:off x="6444421" y="220243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453F42B8-F2A4-2BF9-546E-A1D00C6E89CA}"/>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6987D537-0330-95A3-C5BB-3B5C8245AE7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AF1C3079-711C-845C-272C-FDDED4EE0D4F}"/>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7C7C3545-4F45-0F92-D77B-B9BC0AF9E6F2}"/>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6A1015D5-9D1D-5C7D-4289-FD4978296134}"/>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C97025B9-EE34-EB91-E207-D13C87F05195}"/>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7D2CD8D9-9592-8827-2F46-C12F1E01F821}"/>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AC1A29AE-4C8A-2375-0A83-36530E08136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6B903CFA-F73F-2C4F-3234-DE58AB4D375B}"/>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06B0D030-0806-13B1-11A9-56FC6DCBC020}"/>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732D427F-325A-C09B-B9CC-9D2073FD438C}"/>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FD02C773-5086-2713-0DB7-E1415DDEFBC2}"/>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E085AA8F-F3E8-5B80-EA1E-237CD0B2DED9}"/>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7E4FE9B-EF9A-E054-9651-DD84E3F0DD88}"/>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5" action="ppaction://hlinksldjump"/>
            <a:extLst>
              <a:ext uri="{FF2B5EF4-FFF2-40B4-BE49-F238E27FC236}">
                <a16:creationId xmlns:a16="http://schemas.microsoft.com/office/drawing/2014/main" id="{1FFE62BF-B697-817A-FC32-6EC4FDF9DC11}"/>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Picture 16" descr="A picture containing text, screenshot, diagram, line&#10;&#10;Description automatically generated">
            <a:extLst>
              <a:ext uri="{FF2B5EF4-FFF2-40B4-BE49-F238E27FC236}">
                <a16:creationId xmlns:a16="http://schemas.microsoft.com/office/drawing/2014/main" id="{FB6BE207-95E2-7D17-64DE-D77E6ABB930E}"/>
              </a:ext>
            </a:extLst>
          </p:cNvPr>
          <p:cNvPicPr>
            <a:picLocks noChangeAspect="1"/>
          </p:cNvPicPr>
          <p:nvPr/>
        </p:nvPicPr>
        <p:blipFill rotWithShape="1">
          <a:blip r:embed="rId6"/>
          <a:srcRect l="549"/>
          <a:stretch/>
        </p:blipFill>
        <p:spPr bwMode="auto">
          <a:xfrm>
            <a:off x="2103992" y="1721689"/>
            <a:ext cx="4936015" cy="2849983"/>
          </a:xfrm>
          <a:prstGeom prst="rect">
            <a:avLst/>
          </a:prstGeom>
          <a:ln>
            <a:noFill/>
          </a:ln>
          <a:extLst>
            <a:ext uri="{53640926-AAD7-44D8-BBD7-CCE9431645EC}">
              <a14:shadowObscured xmlns:a14="http://schemas.microsoft.com/office/drawing/2010/main"/>
            </a:ext>
          </a:extLst>
        </p:spPr>
      </p:pic>
      <p:pic>
        <p:nvPicPr>
          <p:cNvPr id="21" name="Graphic 20" descr="Scatterplot with solid fill">
            <a:extLst>
              <a:ext uri="{FF2B5EF4-FFF2-40B4-BE49-F238E27FC236}">
                <a16:creationId xmlns:a16="http://schemas.microsoft.com/office/drawing/2014/main" id="{2CA0B916-80C3-5755-FAE9-9743C3D292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9866" y="877841"/>
            <a:ext cx="602402" cy="602402"/>
          </a:xfrm>
          <a:prstGeom prst="rect">
            <a:avLst/>
          </a:prstGeom>
        </p:spPr>
      </p:pic>
    </p:spTree>
    <p:extLst>
      <p:ext uri="{BB962C8B-B14F-4D97-AF65-F5344CB8AC3E}">
        <p14:creationId xmlns:p14="http://schemas.microsoft.com/office/powerpoint/2010/main" val="1153375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1"/>
          <p:cNvSpPr txBox="1">
            <a:spLocks noGrp="1"/>
          </p:cNvSpPr>
          <p:nvPr>
            <p:ph type="title"/>
          </p:nvPr>
        </p:nvSpPr>
        <p:spPr>
          <a:xfrm>
            <a:off x="1410164" y="747565"/>
            <a:ext cx="5863890" cy="7171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boxplot of Jaccard distance and a separate boxplots per Antibiotics</a:t>
            </a:r>
          </a:p>
        </p:txBody>
      </p:sp>
      <p:cxnSp>
        <p:nvCxnSpPr>
          <p:cNvPr id="692" name="Google Shape;692;p41"/>
          <p:cNvCxnSpPr/>
          <p:nvPr/>
        </p:nvCxnSpPr>
        <p:spPr>
          <a:xfrm>
            <a:off x="1565033" y="1654786"/>
            <a:ext cx="2051100" cy="0"/>
          </a:xfrm>
          <a:prstGeom prst="straightConnector1">
            <a:avLst/>
          </a:prstGeom>
          <a:noFill/>
          <a:ln w="9525" cap="flat" cmpd="sng">
            <a:solidFill>
              <a:schemeClr val="dk1"/>
            </a:solidFill>
            <a:prstDash val="solid"/>
            <a:round/>
            <a:headEnd type="none" w="med" len="med"/>
            <a:tailEnd type="none" w="med" len="med"/>
          </a:ln>
        </p:spPr>
      </p:cxnSp>
      <p:sp>
        <p:nvSpPr>
          <p:cNvPr id="693" name="Google Shape;693;p41"/>
          <p:cNvSpPr/>
          <p:nvPr/>
        </p:nvSpPr>
        <p:spPr>
          <a:xfrm>
            <a:off x="472795" y="756901"/>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1"/>
          <p:cNvSpPr/>
          <p:nvPr/>
        </p:nvSpPr>
        <p:spPr>
          <a:xfrm rot="7198710">
            <a:off x="820086" y="336881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8" name="Google Shape;698;p41"/>
          <p:cNvGrpSpPr/>
          <p:nvPr/>
        </p:nvGrpSpPr>
        <p:grpSpPr>
          <a:xfrm>
            <a:off x="7466519" y="1006366"/>
            <a:ext cx="953591" cy="334099"/>
            <a:chOff x="2271950" y="2722775"/>
            <a:chExt cx="575875" cy="201775"/>
          </a:xfrm>
        </p:grpSpPr>
        <p:sp>
          <p:nvSpPr>
            <p:cNvPr id="699" name="Google Shape;699;p41"/>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1"/>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1"/>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1"/>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1"/>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04" name="Google Shape;704;p41"/>
          <p:cNvSpPr/>
          <p:nvPr/>
        </p:nvSpPr>
        <p:spPr>
          <a:xfrm>
            <a:off x="2039925" y="32525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1"/>
          <p:cNvSpPr/>
          <p:nvPr/>
        </p:nvSpPr>
        <p:spPr>
          <a:xfrm>
            <a:off x="2842313" y="3913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1"/>
          <p:cNvSpPr/>
          <p:nvPr/>
        </p:nvSpPr>
        <p:spPr>
          <a:xfrm>
            <a:off x="5239075" y="15438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41"/>
          <p:cNvSpPr/>
          <p:nvPr/>
        </p:nvSpPr>
        <p:spPr>
          <a:xfrm>
            <a:off x="7873188" y="1652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41"/>
          <p:cNvSpPr/>
          <p:nvPr/>
        </p:nvSpPr>
        <p:spPr>
          <a:xfrm>
            <a:off x="6935568" y="128962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41"/>
          <p:cNvSpPr/>
          <p:nvPr/>
        </p:nvSpPr>
        <p:spPr>
          <a:xfrm>
            <a:off x="8084327" y="19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41"/>
          <p:cNvSpPr/>
          <p:nvPr/>
        </p:nvSpPr>
        <p:spPr>
          <a:xfrm>
            <a:off x="4261262" y="3832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41"/>
          <p:cNvSpPr/>
          <p:nvPr/>
        </p:nvSpPr>
        <p:spPr>
          <a:xfrm rot="-1685758">
            <a:off x="2484228" y="37617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41"/>
          <p:cNvSpPr/>
          <p:nvPr/>
        </p:nvSpPr>
        <p:spPr>
          <a:xfrm>
            <a:off x="7253088" y="7068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41"/>
          <p:cNvSpPr/>
          <p:nvPr/>
        </p:nvSpPr>
        <p:spPr>
          <a:xfrm rot="-1685758">
            <a:off x="5822966" y="826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41"/>
          <p:cNvSpPr/>
          <p:nvPr/>
        </p:nvSpPr>
        <p:spPr>
          <a:xfrm>
            <a:off x="6236062" y="1367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41"/>
          <p:cNvSpPr/>
          <p:nvPr/>
        </p:nvSpPr>
        <p:spPr>
          <a:xfrm>
            <a:off x="3526488" y="4290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41"/>
          <p:cNvSpPr/>
          <p:nvPr/>
        </p:nvSpPr>
        <p:spPr>
          <a:xfrm rot="7201932">
            <a:off x="1199737" y="40517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41"/>
          <p:cNvSpPr/>
          <p:nvPr/>
        </p:nvSpPr>
        <p:spPr>
          <a:xfrm>
            <a:off x="2057089" y="418249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41">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41">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453F42B8-F2A4-2BF9-546E-A1D00C6E89CA}"/>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6987D537-0330-95A3-C5BB-3B5C8245AE7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AF1C3079-711C-845C-272C-FDDED4EE0D4F}"/>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7C7C3545-4F45-0F92-D77B-B9BC0AF9E6F2}"/>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6A1015D5-9D1D-5C7D-4289-FD4978296134}"/>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C97025B9-EE34-EB91-E207-D13C87F05195}"/>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7D2CD8D9-9592-8827-2F46-C12F1E01F821}"/>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AC1A29AE-4C8A-2375-0A83-36530E08136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6B903CFA-F73F-2C4F-3234-DE58AB4D375B}"/>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06B0D030-0806-13B1-11A9-56FC6DCBC020}"/>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732D427F-325A-C09B-B9CC-9D2073FD438C}"/>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FD02C773-5086-2713-0DB7-E1415DDEFBC2}"/>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E085AA8F-F3E8-5B80-EA1E-237CD0B2DED9}"/>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7E4FE9B-EF9A-E054-9651-DD84E3F0DD88}"/>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5" action="ppaction://hlinksldjump"/>
            <a:extLst>
              <a:ext uri="{FF2B5EF4-FFF2-40B4-BE49-F238E27FC236}">
                <a16:creationId xmlns:a16="http://schemas.microsoft.com/office/drawing/2014/main" id="{1FFE62BF-B697-817A-FC32-6EC4FDF9DC11}"/>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9" name="Graphic 18" descr="Logarithmic Graph with solid fill">
            <a:extLst>
              <a:ext uri="{FF2B5EF4-FFF2-40B4-BE49-F238E27FC236}">
                <a16:creationId xmlns:a16="http://schemas.microsoft.com/office/drawing/2014/main" id="{54DEED95-6F14-95F1-A1C5-D5F92C47AA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8124" y="887349"/>
            <a:ext cx="609713" cy="609713"/>
          </a:xfrm>
          <a:prstGeom prst="rect">
            <a:avLst/>
          </a:prstGeom>
        </p:spPr>
      </p:pic>
      <p:pic>
        <p:nvPicPr>
          <p:cNvPr id="20" name="Picture 19" descr="A picture containing text, screenshot, diagram, rectangle&#10;&#10;Description automatically generated">
            <a:extLst>
              <a:ext uri="{FF2B5EF4-FFF2-40B4-BE49-F238E27FC236}">
                <a16:creationId xmlns:a16="http://schemas.microsoft.com/office/drawing/2014/main" id="{24EE7498-A537-C1FC-4BB4-418B9B479465}"/>
              </a:ext>
            </a:extLst>
          </p:cNvPr>
          <p:cNvPicPr>
            <a:picLocks noChangeAspect="1"/>
          </p:cNvPicPr>
          <p:nvPr/>
        </p:nvPicPr>
        <p:blipFill>
          <a:blip r:embed="rId8"/>
          <a:stretch>
            <a:fillRect/>
          </a:stretch>
        </p:blipFill>
        <p:spPr>
          <a:xfrm>
            <a:off x="2605442" y="1676427"/>
            <a:ext cx="3933116" cy="2905018"/>
          </a:xfrm>
          <a:prstGeom prst="rect">
            <a:avLst/>
          </a:prstGeom>
        </p:spPr>
      </p:pic>
    </p:spTree>
    <p:extLst>
      <p:ext uri="{BB962C8B-B14F-4D97-AF65-F5344CB8AC3E}">
        <p14:creationId xmlns:p14="http://schemas.microsoft.com/office/powerpoint/2010/main" val="2969920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46129" y="184037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0"/>
          <p:cNvSpPr txBox="1">
            <a:spLocks noGrp="1"/>
          </p:cNvSpPr>
          <p:nvPr>
            <p:ph type="title"/>
          </p:nvPr>
        </p:nvSpPr>
        <p:spPr>
          <a:xfrm>
            <a:off x="2393793" y="2242567"/>
            <a:ext cx="5803953"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sz="7200" dirty="0">
                <a:solidFill>
                  <a:schemeClr val="lt2"/>
                </a:solidFill>
              </a:rPr>
              <a:t>Detection</a:t>
            </a:r>
            <a:r>
              <a:rPr lang="en" dirty="0">
                <a:solidFill>
                  <a:schemeClr val="lt2"/>
                </a:solidFill>
              </a:rPr>
              <a:t> </a:t>
            </a:r>
          </a:p>
          <a:p>
            <a:pPr marL="0" lvl="0" indent="0" algn="l" rtl="0">
              <a:spcBef>
                <a:spcPts val="0"/>
              </a:spcBef>
              <a:spcAft>
                <a:spcPts val="0"/>
              </a:spcAft>
              <a:buNone/>
            </a:pPr>
            <a:r>
              <a:rPr lang="en-GB" dirty="0">
                <a:solidFill>
                  <a:schemeClr val="lt2"/>
                </a:solidFill>
              </a:rPr>
              <a:t> </a:t>
            </a:r>
            <a:endParaRPr lang="en-GB" dirty="0"/>
          </a:p>
        </p:txBody>
      </p:sp>
      <p:sp>
        <p:nvSpPr>
          <p:cNvPr id="648" name="Google Shape;648;p40"/>
          <p:cNvSpPr txBox="1">
            <a:spLocks noGrp="1"/>
          </p:cNvSpPr>
          <p:nvPr>
            <p:ph type="title" idx="2"/>
          </p:nvPr>
        </p:nvSpPr>
        <p:spPr>
          <a:xfrm>
            <a:off x="746071" y="214398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49" name="Google Shape;649;p40"/>
          <p:cNvSpPr/>
          <p:nvPr/>
        </p:nvSpPr>
        <p:spPr>
          <a:xfrm>
            <a:off x="2387165" y="2201927"/>
            <a:ext cx="2428675"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Outlier</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0"/>
          <p:cNvSpPr/>
          <p:nvPr/>
        </p:nvSpPr>
        <p:spPr>
          <a:xfrm>
            <a:off x="8286684" y="2012760"/>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5;p34">
            <a:extLst>
              <a:ext uri="{FF2B5EF4-FFF2-40B4-BE49-F238E27FC236}">
                <a16:creationId xmlns:a16="http://schemas.microsoft.com/office/drawing/2014/main" id="{92AA396D-9132-4B85-E90D-755DD68F53E1}"/>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20" name="Google Shape;246;p34">
            <a:hlinkClick r:id="rId3" action="ppaction://hlinksldjump"/>
            <a:extLst>
              <a:ext uri="{FF2B5EF4-FFF2-40B4-BE49-F238E27FC236}">
                <a16:creationId xmlns:a16="http://schemas.microsoft.com/office/drawing/2014/main" id="{A905D27F-20B0-33A5-1463-05C2AFEB5DF7}"/>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21" name="Google Shape;247;p34">
            <a:hlinkClick r:id="rId4" action="ppaction://hlinksldjump"/>
            <a:extLst>
              <a:ext uri="{FF2B5EF4-FFF2-40B4-BE49-F238E27FC236}">
                <a16:creationId xmlns:a16="http://schemas.microsoft.com/office/drawing/2014/main" id="{33B07823-1C13-04BC-7D94-6E2CE1FD236D}"/>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2" name="Google Shape;248;p34">
            <a:hlinkClick r:id="" action="ppaction://noaction"/>
            <a:extLst>
              <a:ext uri="{FF2B5EF4-FFF2-40B4-BE49-F238E27FC236}">
                <a16:creationId xmlns:a16="http://schemas.microsoft.com/office/drawing/2014/main" id="{82E9CEE6-9BD6-6AAA-3613-2A07C4964C3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3" name="Google Shape;249;p34">
            <a:extLst>
              <a:ext uri="{FF2B5EF4-FFF2-40B4-BE49-F238E27FC236}">
                <a16:creationId xmlns:a16="http://schemas.microsoft.com/office/drawing/2014/main" id="{5CDBF79A-65E5-71F7-DDA2-D64B4DA82391}"/>
              </a:ext>
            </a:extLst>
          </p:cNvPr>
          <p:cNvGrpSpPr/>
          <p:nvPr/>
        </p:nvGrpSpPr>
        <p:grpSpPr>
          <a:xfrm>
            <a:off x="706038" y="312972"/>
            <a:ext cx="140222" cy="140409"/>
            <a:chOff x="2741000" y="199475"/>
            <a:chExt cx="191953" cy="192210"/>
          </a:xfrm>
        </p:grpSpPr>
        <p:sp>
          <p:nvSpPr>
            <p:cNvPr id="24" name="Google Shape;250;p34">
              <a:extLst>
                <a:ext uri="{FF2B5EF4-FFF2-40B4-BE49-F238E27FC236}">
                  <a16:creationId xmlns:a16="http://schemas.microsoft.com/office/drawing/2014/main" id="{65F411A9-903B-FC6C-76CA-5AB84C4CAA21}"/>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1;p34">
              <a:extLst>
                <a:ext uri="{FF2B5EF4-FFF2-40B4-BE49-F238E27FC236}">
                  <a16:creationId xmlns:a16="http://schemas.microsoft.com/office/drawing/2014/main" id="{188CD035-611A-AAFF-6DD5-4901E81CDCD5}"/>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2;p34">
              <a:extLst>
                <a:ext uri="{FF2B5EF4-FFF2-40B4-BE49-F238E27FC236}">
                  <a16:creationId xmlns:a16="http://schemas.microsoft.com/office/drawing/2014/main" id="{89B994C0-2C4C-F056-4117-A7C504404F87}"/>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3;p34">
              <a:extLst>
                <a:ext uri="{FF2B5EF4-FFF2-40B4-BE49-F238E27FC236}">
                  <a16:creationId xmlns:a16="http://schemas.microsoft.com/office/drawing/2014/main" id="{5CC3F727-4461-4475-C78F-F289496DB68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4;p34">
              <a:extLst>
                <a:ext uri="{FF2B5EF4-FFF2-40B4-BE49-F238E27FC236}">
                  <a16:creationId xmlns:a16="http://schemas.microsoft.com/office/drawing/2014/main" id="{6CBDF912-B550-E1D7-93D3-E570698035D1}"/>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5;p34">
              <a:extLst>
                <a:ext uri="{FF2B5EF4-FFF2-40B4-BE49-F238E27FC236}">
                  <a16:creationId xmlns:a16="http://schemas.microsoft.com/office/drawing/2014/main" id="{CE4CE213-9255-E728-360E-42C023ABD252}"/>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6;p34">
              <a:extLst>
                <a:ext uri="{FF2B5EF4-FFF2-40B4-BE49-F238E27FC236}">
                  <a16:creationId xmlns:a16="http://schemas.microsoft.com/office/drawing/2014/main" id="{F20D1C40-6DB6-42A6-8A74-BB45A250C315}"/>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7;p34">
              <a:extLst>
                <a:ext uri="{FF2B5EF4-FFF2-40B4-BE49-F238E27FC236}">
                  <a16:creationId xmlns:a16="http://schemas.microsoft.com/office/drawing/2014/main" id="{A0162DB1-0F4D-92A6-5995-2AEE654C416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58;p34">
              <a:extLst>
                <a:ext uri="{FF2B5EF4-FFF2-40B4-BE49-F238E27FC236}">
                  <a16:creationId xmlns:a16="http://schemas.microsoft.com/office/drawing/2014/main" id="{EDDC2A0D-524B-ED6A-70E5-69712105DA96}"/>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22;p34">
            <a:hlinkClick r:id="rId5" action="ppaction://hlinksldjump"/>
            <a:extLst>
              <a:ext uri="{FF2B5EF4-FFF2-40B4-BE49-F238E27FC236}">
                <a16:creationId xmlns:a16="http://schemas.microsoft.com/office/drawing/2014/main" id="{EBE76BA2-26AA-98E7-C7EE-FE5EADF07CAD}"/>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048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2" name="Google Shape;752;p42"/>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2"/>
                </a:solidFill>
              </a:rPr>
              <a:t>1. </a:t>
            </a:r>
            <a:r>
              <a:rPr lang="en-GB" dirty="0"/>
              <a:t>Detect Outliers Visually using Boxplot</a:t>
            </a:r>
          </a:p>
        </p:txBody>
      </p: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42"/>
          <p:cNvSpPr/>
          <p:nvPr/>
        </p:nvSpPr>
        <p:spPr>
          <a:xfrm>
            <a:off x="7666572" y="1805869"/>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42"/>
          <p:cNvSpPr/>
          <p:nvPr/>
        </p:nvSpPr>
        <p:spPr>
          <a:xfrm>
            <a:off x="3327443" y="185898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42"/>
          <p:cNvSpPr/>
          <p:nvPr/>
        </p:nvSpPr>
        <p:spPr>
          <a:xfrm>
            <a:off x="1039287" y="2531326"/>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3ADCE902-CF37-8DD2-AA1C-ECBB53680E8E}"/>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36556E2-0C4D-E540-D779-E3F0C1B10A97}"/>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5DAB7CB8-54D4-540C-DAE5-6C5AF7DA2184}"/>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AC69EDA5-61EB-0676-3D08-0226DDB46C1D}"/>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345D8838-5054-10DF-3D56-9833D9739175}"/>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DAEB0A21-C7CA-9DF4-E7D9-B412A9DE218B}"/>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27E962B9-FCD3-B873-ED26-5F5B6F03D629}"/>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214A2126-C0E2-7C9C-79E6-603C94B22F40}"/>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3738736A-4809-5DE4-8B0F-84CEDFAF35D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1181D7A2-5AFD-D5CA-D490-46C7DB7F6C93}"/>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27241BBE-3EFE-4715-8FC3-7DA5D1B0236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94709BD1-D4A9-2C02-00B8-4EA1BFAE8E3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B7097F9B-71F8-DA4C-8791-985ACBC3BCF7}"/>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11520903-7B66-1D3D-8344-37336EE9EDF5}"/>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B9EB8658-E45F-4531-B0DE-30BB766BBFFD}"/>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29" name="Picture 5" descr="A picture containing text, screenshot, diagram, rectangle&#10;&#10;Description automatically generated">
            <a:extLst>
              <a:ext uri="{FF2B5EF4-FFF2-40B4-BE49-F238E27FC236}">
                <a16:creationId xmlns:a16="http://schemas.microsoft.com/office/drawing/2014/main" id="{05F3C7D6-49CE-E238-FDCE-AC5157ACA7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2342" y="1410370"/>
            <a:ext cx="2000598" cy="16429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picture containing text, screenshot, diagram, rectangle&#10;&#10;Description automatically generated">
            <a:extLst>
              <a:ext uri="{FF2B5EF4-FFF2-40B4-BE49-F238E27FC236}">
                <a16:creationId xmlns:a16="http://schemas.microsoft.com/office/drawing/2014/main" id="{C58656B7-5073-6F54-5C3C-BA580283ED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7592" y="3180486"/>
            <a:ext cx="2000598" cy="172936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64EB7FED-A44D-4A7D-4788-E569D91F18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7291" y="1403801"/>
            <a:ext cx="2010899" cy="16740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913DF5E-7FBC-84AF-BC83-6B8B64BE60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2342" y="3182846"/>
            <a:ext cx="2000598" cy="169243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A picture containing text, screenshot, diagram, rectangle&#10;&#10;Description automatically generated">
            <a:extLst>
              <a:ext uri="{FF2B5EF4-FFF2-40B4-BE49-F238E27FC236}">
                <a16:creationId xmlns:a16="http://schemas.microsoft.com/office/drawing/2014/main" id="{5BB13166-2B83-5413-FF76-2ABA02BEC63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45570" y="2190934"/>
            <a:ext cx="2089391" cy="1724845"/>
          </a:xfrm>
          <a:prstGeom prst="rect">
            <a:avLst/>
          </a:prstGeom>
          <a:noFill/>
          <a:extLst>
            <a:ext uri="{909E8E84-426E-40DD-AFC4-6F175D3DCCD1}">
              <a14:hiddenFill xmlns:a14="http://schemas.microsoft.com/office/drawing/2010/main">
                <a:solidFill>
                  <a:srgbClr val="FFFFFF"/>
                </a:solidFill>
              </a14:hiddenFill>
            </a:ext>
          </a:extLst>
        </p:spPr>
      </p:pic>
      <p:sp>
        <p:nvSpPr>
          <p:cNvPr id="705" name="Rectangle 6">
            <a:extLst>
              <a:ext uri="{FF2B5EF4-FFF2-40B4-BE49-F238E27FC236}">
                <a16:creationId xmlns:a16="http://schemas.microsoft.com/office/drawing/2014/main" id="{E42FED7A-A47D-293A-7963-C7EC112A72B0}"/>
              </a:ext>
            </a:extLst>
          </p:cNvPr>
          <p:cNvSpPr>
            <a:spLocks noChangeArrowheads="1"/>
          </p:cNvSpPr>
          <p:nvPr/>
        </p:nvSpPr>
        <p:spPr bwMode="auto">
          <a:xfrm>
            <a:off x="576542" y="74175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706" name="Rectangle 7">
            <a:extLst>
              <a:ext uri="{FF2B5EF4-FFF2-40B4-BE49-F238E27FC236}">
                <a16:creationId xmlns:a16="http://schemas.microsoft.com/office/drawing/2014/main" id="{F755091E-6AE9-32EC-8C5E-99F84BEBB221}"/>
              </a:ext>
            </a:extLst>
          </p:cNvPr>
          <p:cNvSpPr>
            <a:spLocks noChangeArrowheads="1"/>
          </p:cNvSpPr>
          <p:nvPr/>
        </p:nvSpPr>
        <p:spPr bwMode="auto">
          <a:xfrm>
            <a:off x="1262342" y="274517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7" name="Rectangle 8">
            <a:extLst>
              <a:ext uri="{FF2B5EF4-FFF2-40B4-BE49-F238E27FC236}">
                <a16:creationId xmlns:a16="http://schemas.microsoft.com/office/drawing/2014/main" id="{8B5624DF-80F2-58C2-FD9B-9F485534C500}"/>
              </a:ext>
            </a:extLst>
          </p:cNvPr>
          <p:cNvSpPr>
            <a:spLocks noChangeArrowheads="1"/>
          </p:cNvSpPr>
          <p:nvPr/>
        </p:nvSpPr>
        <p:spPr bwMode="auto">
          <a:xfrm>
            <a:off x="1262342" y="42533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8" name="Rectangle 9">
            <a:extLst>
              <a:ext uri="{FF2B5EF4-FFF2-40B4-BE49-F238E27FC236}">
                <a16:creationId xmlns:a16="http://schemas.microsoft.com/office/drawing/2014/main" id="{F3033FF7-D695-5CAB-9324-A93AD67306AF}"/>
              </a:ext>
            </a:extLst>
          </p:cNvPr>
          <p:cNvSpPr>
            <a:spLocks noChangeArrowheads="1"/>
          </p:cNvSpPr>
          <p:nvPr/>
        </p:nvSpPr>
        <p:spPr bwMode="auto">
          <a:xfrm>
            <a:off x="1262342" y="58074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9" name="Rectangle 10">
            <a:extLst>
              <a:ext uri="{FF2B5EF4-FFF2-40B4-BE49-F238E27FC236}">
                <a16:creationId xmlns:a16="http://schemas.microsoft.com/office/drawing/2014/main" id="{912887D9-F724-B8A0-3351-460DA8E8F9ED}"/>
              </a:ext>
            </a:extLst>
          </p:cNvPr>
          <p:cNvSpPr>
            <a:spLocks noChangeArrowheads="1"/>
          </p:cNvSpPr>
          <p:nvPr/>
        </p:nvSpPr>
        <p:spPr bwMode="auto">
          <a:xfrm>
            <a:off x="1262342" y="74378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0" name="Rectangle 11">
            <a:extLst>
              <a:ext uri="{FF2B5EF4-FFF2-40B4-BE49-F238E27FC236}">
                <a16:creationId xmlns:a16="http://schemas.microsoft.com/office/drawing/2014/main" id="{06F159A3-A30B-0531-C83C-E9CFB8DEBBCC}"/>
              </a:ext>
            </a:extLst>
          </p:cNvPr>
          <p:cNvSpPr>
            <a:spLocks noChangeArrowheads="1"/>
          </p:cNvSpPr>
          <p:nvPr/>
        </p:nvSpPr>
        <p:spPr bwMode="auto">
          <a:xfrm>
            <a:off x="1262342" y="906025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0" name="Google Shape;750;p42"/>
          <p:cNvSpPr txBox="1">
            <a:spLocks noGrp="1"/>
          </p:cNvSpPr>
          <p:nvPr>
            <p:ph type="subTitle" idx="1"/>
          </p:nvPr>
        </p:nvSpPr>
        <p:spPr>
          <a:xfrm>
            <a:off x="816896" y="2954318"/>
            <a:ext cx="7414913"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Then extracting outliers in each continuous columns and detecting their length.</a:t>
            </a:r>
          </a:p>
        </p:txBody>
      </p:sp>
      <p:sp>
        <p:nvSpPr>
          <p:cNvPr id="752" name="Google Shape;752;p42"/>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2"/>
                </a:solidFill>
              </a:rPr>
              <a:t>2.</a:t>
            </a:r>
            <a:r>
              <a:rPr lang="en-GB" dirty="0"/>
              <a:t> Detect Outliers Statistically</a:t>
            </a:r>
          </a:p>
        </p:txBody>
      </p:sp>
      <p:sp>
        <p:nvSpPr>
          <p:cNvPr id="754" name="Google Shape;754;p42"/>
          <p:cNvSpPr txBox="1">
            <a:spLocks noGrp="1"/>
          </p:cNvSpPr>
          <p:nvPr>
            <p:ph type="subTitle" idx="3"/>
          </p:nvPr>
        </p:nvSpPr>
        <p:spPr>
          <a:xfrm>
            <a:off x="792028" y="1221360"/>
            <a:ext cx="5287495"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displayed all the outliers in the data using $out</a:t>
            </a:r>
          </a:p>
        </p:txBody>
      </p:sp>
      <p:sp>
        <p:nvSpPr>
          <p:cNvPr id="769" name="Google Shape;769;p4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4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42"/>
          <p:cNvSpPr/>
          <p:nvPr/>
        </p:nvSpPr>
        <p:spPr>
          <a:xfrm>
            <a:off x="6997163" y="100667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42"/>
          <p:cNvSpPr/>
          <p:nvPr/>
        </p:nvSpPr>
        <p:spPr>
          <a:xfrm>
            <a:off x="7855677" y="76303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42"/>
          <p:cNvSpPr/>
          <p:nvPr/>
        </p:nvSpPr>
        <p:spPr>
          <a:xfrm>
            <a:off x="6424164" y="80207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42"/>
          <p:cNvSpPr/>
          <p:nvPr/>
        </p:nvSpPr>
        <p:spPr>
          <a:xfrm rot="-1685758">
            <a:off x="1455528" y="2290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42"/>
          <p:cNvSpPr/>
          <p:nvPr/>
        </p:nvSpPr>
        <p:spPr>
          <a:xfrm>
            <a:off x="7556037" y="7229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42"/>
          <p:cNvSpPr/>
          <p:nvPr/>
        </p:nvSpPr>
        <p:spPr>
          <a:xfrm>
            <a:off x="8297713" y="13352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3ADCE902-CF37-8DD2-AA1C-ECBB53680E8E}"/>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36556E2-0C4D-E540-D779-E3F0C1B10A97}"/>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5DAB7CB8-54D4-540C-DAE5-6C5AF7DA2184}"/>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AC69EDA5-61EB-0676-3D08-0226DDB46C1D}"/>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345D8838-5054-10DF-3D56-9833D9739175}"/>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DAEB0A21-C7CA-9DF4-E7D9-B412A9DE218B}"/>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27E962B9-FCD3-B873-ED26-5F5B6F03D629}"/>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214A2126-C0E2-7C9C-79E6-603C94B22F40}"/>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3738736A-4809-5DE4-8B0F-84CEDFAF35D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1181D7A2-5AFD-D5CA-D490-46C7DB7F6C93}"/>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27241BBE-3EFE-4715-8FC3-7DA5D1B0236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94709BD1-D4A9-2C02-00B8-4EA1BFAE8E3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B7097F9B-71F8-DA4C-8791-985ACBC3BCF7}"/>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11520903-7B66-1D3D-8344-37336EE9EDF5}"/>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5" action="ppaction://hlinksldjump"/>
            <a:extLst>
              <a:ext uri="{FF2B5EF4-FFF2-40B4-BE49-F238E27FC236}">
                <a16:creationId xmlns:a16="http://schemas.microsoft.com/office/drawing/2014/main" id="{B9EB8658-E45F-4531-B0DE-30BB766BBFFD}"/>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7" name="Picture 36">
            <a:extLst>
              <a:ext uri="{FF2B5EF4-FFF2-40B4-BE49-F238E27FC236}">
                <a16:creationId xmlns:a16="http://schemas.microsoft.com/office/drawing/2014/main" id="{36152599-17EB-C215-A603-0BCE565A0ADA}"/>
              </a:ext>
            </a:extLst>
          </p:cNvPr>
          <p:cNvPicPr>
            <a:picLocks noChangeAspect="1"/>
          </p:cNvPicPr>
          <p:nvPr/>
        </p:nvPicPr>
        <p:blipFill>
          <a:blip r:embed="rId6"/>
          <a:stretch>
            <a:fillRect/>
          </a:stretch>
        </p:blipFill>
        <p:spPr>
          <a:xfrm>
            <a:off x="882800" y="1628873"/>
            <a:ext cx="4629150" cy="1259840"/>
          </a:xfrm>
          <a:prstGeom prst="rect">
            <a:avLst/>
          </a:prstGeom>
        </p:spPr>
      </p:pic>
      <p:pic>
        <p:nvPicPr>
          <p:cNvPr id="38" name="Picture 37">
            <a:extLst>
              <a:ext uri="{FF2B5EF4-FFF2-40B4-BE49-F238E27FC236}">
                <a16:creationId xmlns:a16="http://schemas.microsoft.com/office/drawing/2014/main" id="{68B146BF-1EF5-6460-28A5-9C8F36E9D5E1}"/>
              </a:ext>
            </a:extLst>
          </p:cNvPr>
          <p:cNvPicPr>
            <a:picLocks noChangeAspect="1"/>
          </p:cNvPicPr>
          <p:nvPr/>
        </p:nvPicPr>
        <p:blipFill>
          <a:blip r:embed="rId7"/>
          <a:stretch>
            <a:fillRect/>
          </a:stretch>
        </p:blipFill>
        <p:spPr>
          <a:xfrm>
            <a:off x="922450" y="3341259"/>
            <a:ext cx="3653046" cy="1252394"/>
          </a:xfrm>
          <a:prstGeom prst="rect">
            <a:avLst/>
          </a:prstGeom>
        </p:spPr>
      </p:pic>
    </p:spTree>
    <p:extLst>
      <p:ext uri="{BB962C8B-B14F-4D97-AF65-F5344CB8AC3E}">
        <p14:creationId xmlns:p14="http://schemas.microsoft.com/office/powerpoint/2010/main" val="406277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46129" y="184037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0"/>
          <p:cNvSpPr txBox="1">
            <a:spLocks noGrp="1"/>
          </p:cNvSpPr>
          <p:nvPr>
            <p:ph type="title"/>
          </p:nvPr>
        </p:nvSpPr>
        <p:spPr>
          <a:xfrm>
            <a:off x="2393793" y="2242567"/>
            <a:ext cx="6035906"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sz="7200" dirty="0">
                <a:solidFill>
                  <a:schemeClr val="lt2"/>
                </a:solidFill>
              </a:rPr>
              <a:t>normality</a:t>
            </a:r>
            <a:r>
              <a:rPr lang="en" dirty="0">
                <a:solidFill>
                  <a:schemeClr val="lt2"/>
                </a:solidFill>
              </a:rPr>
              <a:t> </a:t>
            </a:r>
          </a:p>
          <a:p>
            <a:pPr marL="0" lvl="0" indent="0" algn="l" rtl="0">
              <a:spcBef>
                <a:spcPts val="0"/>
              </a:spcBef>
              <a:spcAft>
                <a:spcPts val="0"/>
              </a:spcAft>
              <a:buNone/>
            </a:pPr>
            <a:r>
              <a:rPr lang="en-GB" dirty="0">
                <a:solidFill>
                  <a:schemeClr val="lt2"/>
                </a:solidFill>
              </a:rPr>
              <a:t> </a:t>
            </a:r>
            <a:endParaRPr lang="en-GB" dirty="0"/>
          </a:p>
        </p:txBody>
      </p:sp>
      <p:sp>
        <p:nvSpPr>
          <p:cNvPr id="648" name="Google Shape;648;p40"/>
          <p:cNvSpPr txBox="1">
            <a:spLocks noGrp="1"/>
          </p:cNvSpPr>
          <p:nvPr>
            <p:ph type="title" idx="2"/>
          </p:nvPr>
        </p:nvSpPr>
        <p:spPr>
          <a:xfrm>
            <a:off x="746071" y="214398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649" name="Google Shape;649;p40"/>
          <p:cNvSpPr/>
          <p:nvPr/>
        </p:nvSpPr>
        <p:spPr>
          <a:xfrm>
            <a:off x="2387165" y="2201927"/>
            <a:ext cx="2428675"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Testing</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0"/>
          <p:cNvSpPr/>
          <p:nvPr/>
        </p:nvSpPr>
        <p:spPr>
          <a:xfrm>
            <a:off x="8286684" y="2012760"/>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5;p34">
            <a:extLst>
              <a:ext uri="{FF2B5EF4-FFF2-40B4-BE49-F238E27FC236}">
                <a16:creationId xmlns:a16="http://schemas.microsoft.com/office/drawing/2014/main" id="{92AA396D-9132-4B85-E90D-755DD68F53E1}"/>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20" name="Google Shape;246;p34">
            <a:hlinkClick r:id="rId3" action="ppaction://hlinksldjump"/>
            <a:extLst>
              <a:ext uri="{FF2B5EF4-FFF2-40B4-BE49-F238E27FC236}">
                <a16:creationId xmlns:a16="http://schemas.microsoft.com/office/drawing/2014/main" id="{A905D27F-20B0-33A5-1463-05C2AFEB5DF7}"/>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21" name="Google Shape;247;p34">
            <a:hlinkClick r:id="rId4" action="ppaction://hlinksldjump"/>
            <a:extLst>
              <a:ext uri="{FF2B5EF4-FFF2-40B4-BE49-F238E27FC236}">
                <a16:creationId xmlns:a16="http://schemas.microsoft.com/office/drawing/2014/main" id="{33B07823-1C13-04BC-7D94-6E2CE1FD236D}"/>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2" name="Google Shape;248;p34">
            <a:hlinkClick r:id="" action="ppaction://noaction"/>
            <a:extLst>
              <a:ext uri="{FF2B5EF4-FFF2-40B4-BE49-F238E27FC236}">
                <a16:creationId xmlns:a16="http://schemas.microsoft.com/office/drawing/2014/main" id="{82E9CEE6-9BD6-6AAA-3613-2A07C4964C3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3" name="Google Shape;249;p34">
            <a:extLst>
              <a:ext uri="{FF2B5EF4-FFF2-40B4-BE49-F238E27FC236}">
                <a16:creationId xmlns:a16="http://schemas.microsoft.com/office/drawing/2014/main" id="{5CDBF79A-65E5-71F7-DDA2-D64B4DA82391}"/>
              </a:ext>
            </a:extLst>
          </p:cNvPr>
          <p:cNvGrpSpPr/>
          <p:nvPr/>
        </p:nvGrpSpPr>
        <p:grpSpPr>
          <a:xfrm>
            <a:off x="706038" y="312972"/>
            <a:ext cx="140222" cy="140409"/>
            <a:chOff x="2741000" y="199475"/>
            <a:chExt cx="191953" cy="192210"/>
          </a:xfrm>
        </p:grpSpPr>
        <p:sp>
          <p:nvSpPr>
            <p:cNvPr id="24" name="Google Shape;250;p34">
              <a:extLst>
                <a:ext uri="{FF2B5EF4-FFF2-40B4-BE49-F238E27FC236}">
                  <a16:creationId xmlns:a16="http://schemas.microsoft.com/office/drawing/2014/main" id="{65F411A9-903B-FC6C-76CA-5AB84C4CAA21}"/>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1;p34">
              <a:extLst>
                <a:ext uri="{FF2B5EF4-FFF2-40B4-BE49-F238E27FC236}">
                  <a16:creationId xmlns:a16="http://schemas.microsoft.com/office/drawing/2014/main" id="{188CD035-611A-AAFF-6DD5-4901E81CDCD5}"/>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2;p34">
              <a:extLst>
                <a:ext uri="{FF2B5EF4-FFF2-40B4-BE49-F238E27FC236}">
                  <a16:creationId xmlns:a16="http://schemas.microsoft.com/office/drawing/2014/main" id="{89B994C0-2C4C-F056-4117-A7C504404F87}"/>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3;p34">
              <a:extLst>
                <a:ext uri="{FF2B5EF4-FFF2-40B4-BE49-F238E27FC236}">
                  <a16:creationId xmlns:a16="http://schemas.microsoft.com/office/drawing/2014/main" id="{5CC3F727-4461-4475-C78F-F289496DB68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4;p34">
              <a:extLst>
                <a:ext uri="{FF2B5EF4-FFF2-40B4-BE49-F238E27FC236}">
                  <a16:creationId xmlns:a16="http://schemas.microsoft.com/office/drawing/2014/main" id="{6CBDF912-B550-E1D7-93D3-E570698035D1}"/>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5;p34">
              <a:extLst>
                <a:ext uri="{FF2B5EF4-FFF2-40B4-BE49-F238E27FC236}">
                  <a16:creationId xmlns:a16="http://schemas.microsoft.com/office/drawing/2014/main" id="{CE4CE213-9255-E728-360E-42C023ABD252}"/>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6;p34">
              <a:extLst>
                <a:ext uri="{FF2B5EF4-FFF2-40B4-BE49-F238E27FC236}">
                  <a16:creationId xmlns:a16="http://schemas.microsoft.com/office/drawing/2014/main" id="{F20D1C40-6DB6-42A6-8A74-BB45A250C315}"/>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7;p34">
              <a:extLst>
                <a:ext uri="{FF2B5EF4-FFF2-40B4-BE49-F238E27FC236}">
                  <a16:creationId xmlns:a16="http://schemas.microsoft.com/office/drawing/2014/main" id="{A0162DB1-0F4D-92A6-5995-2AEE654C416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58;p34">
              <a:extLst>
                <a:ext uri="{FF2B5EF4-FFF2-40B4-BE49-F238E27FC236}">
                  <a16:creationId xmlns:a16="http://schemas.microsoft.com/office/drawing/2014/main" id="{EDDC2A0D-524B-ED6A-70E5-69712105DA96}"/>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22;p34">
            <a:hlinkClick r:id="rId5" action="ppaction://hlinksldjump"/>
            <a:extLst>
              <a:ext uri="{FF2B5EF4-FFF2-40B4-BE49-F238E27FC236}">
                <a16:creationId xmlns:a16="http://schemas.microsoft.com/office/drawing/2014/main" id="{EBE76BA2-26AA-98E7-C7EE-FE5EADF07CAD}"/>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70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5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Table of Content</a:t>
            </a:r>
            <a:endParaRPr dirty="0"/>
          </a:p>
        </p:txBody>
      </p:sp>
      <p:sp>
        <p:nvSpPr>
          <p:cNvPr id="1393" name="Google Shape;1393;p53"/>
          <p:cNvSpPr/>
          <p:nvPr/>
        </p:nvSpPr>
        <p:spPr>
          <a:xfrm rot="7201932">
            <a:off x="7983100" y="9000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53"/>
          <p:cNvSpPr/>
          <p:nvPr/>
        </p:nvSpPr>
        <p:spPr>
          <a:xfrm>
            <a:off x="7511800" y="12215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53"/>
          <p:cNvSpPr/>
          <p:nvPr/>
        </p:nvSpPr>
        <p:spPr>
          <a:xfrm>
            <a:off x="425551" y="34681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53"/>
          <p:cNvSpPr/>
          <p:nvPr/>
        </p:nvSpPr>
        <p:spPr>
          <a:xfrm rot="-1685758">
            <a:off x="644091" y="394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53"/>
          <p:cNvSpPr/>
          <p:nvPr/>
        </p:nvSpPr>
        <p:spPr>
          <a:xfrm>
            <a:off x="317714" y="41854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53"/>
          <p:cNvSpPr/>
          <p:nvPr/>
        </p:nvSpPr>
        <p:spPr>
          <a:xfrm>
            <a:off x="6719976" y="7495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53"/>
          <p:cNvSpPr/>
          <p:nvPr/>
        </p:nvSpPr>
        <p:spPr>
          <a:xfrm>
            <a:off x="457963" y="2829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53"/>
          <p:cNvSpPr/>
          <p:nvPr/>
        </p:nvSpPr>
        <p:spPr>
          <a:xfrm>
            <a:off x="8579737" y="1921547"/>
            <a:ext cx="80874" cy="81760"/>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53"/>
          <p:cNvSpPr/>
          <p:nvPr/>
        </p:nvSpPr>
        <p:spPr>
          <a:xfrm>
            <a:off x="8550051" y="1330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53"/>
          <p:cNvSpPr/>
          <p:nvPr/>
        </p:nvSpPr>
        <p:spPr>
          <a:xfrm rot="-1685758">
            <a:off x="8399928" y="774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53"/>
          <p:cNvSpPr/>
          <p:nvPr/>
        </p:nvSpPr>
        <p:spPr>
          <a:xfrm rot="5400000">
            <a:off x="4439605" y="1376495"/>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53"/>
          <p:cNvSpPr txBox="1"/>
          <p:nvPr/>
        </p:nvSpPr>
        <p:spPr>
          <a:xfrm>
            <a:off x="1277075" y="1341509"/>
            <a:ext cx="2076600"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solidFill>
                  <a:schemeClr val="dk1"/>
                </a:solidFill>
                <a:latin typeface="Bebas Neue"/>
                <a:ea typeface="Bebas Neue"/>
                <a:cs typeface="Bebas Neue"/>
                <a:sym typeface="Bebas Neue"/>
              </a:rPr>
              <a:t>Data reading</a:t>
            </a:r>
            <a:endParaRPr sz="2700" dirty="0">
              <a:solidFill>
                <a:schemeClr val="dk1"/>
              </a:solidFill>
              <a:latin typeface="Bebas Neue"/>
              <a:ea typeface="Bebas Neue"/>
              <a:cs typeface="Bebas Neue"/>
              <a:sym typeface="Bebas Neue"/>
            </a:endParaRPr>
          </a:p>
        </p:txBody>
      </p:sp>
      <p:sp>
        <p:nvSpPr>
          <p:cNvPr id="1406" name="Google Shape;1406;p53"/>
          <p:cNvSpPr/>
          <p:nvPr/>
        </p:nvSpPr>
        <p:spPr>
          <a:xfrm>
            <a:off x="3582264" y="1192219"/>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01</a:t>
            </a:r>
            <a:endParaRPr sz="2600" dirty="0">
              <a:solidFill>
                <a:schemeClr val="lt1"/>
              </a:solidFill>
              <a:latin typeface="Bebas Neue"/>
              <a:ea typeface="Bebas Neue"/>
              <a:cs typeface="Bebas Neue"/>
              <a:sym typeface="Bebas Neue"/>
            </a:endParaRPr>
          </a:p>
        </p:txBody>
      </p:sp>
      <p:sp>
        <p:nvSpPr>
          <p:cNvPr id="1407" name="Google Shape;1407;p53"/>
          <p:cNvSpPr/>
          <p:nvPr/>
        </p:nvSpPr>
        <p:spPr>
          <a:xfrm>
            <a:off x="4925589" y="11694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dirty="0">
              <a:solidFill>
                <a:schemeClr val="lt1"/>
              </a:solidFill>
              <a:latin typeface="Bebas Neue"/>
              <a:ea typeface="Bebas Neue"/>
              <a:cs typeface="Bebas Neue"/>
              <a:sym typeface="Bebas Neue"/>
            </a:endParaRPr>
          </a:p>
        </p:txBody>
      </p:sp>
      <p:sp>
        <p:nvSpPr>
          <p:cNvPr id="1408" name="Google Shape;1408;p53"/>
          <p:cNvSpPr/>
          <p:nvPr/>
        </p:nvSpPr>
        <p:spPr>
          <a:xfrm>
            <a:off x="3582264" y="2192244"/>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04</a:t>
            </a:r>
            <a:endParaRPr sz="2600" dirty="0">
              <a:solidFill>
                <a:schemeClr val="lt1"/>
              </a:solidFill>
              <a:latin typeface="Bebas Neue"/>
              <a:ea typeface="Bebas Neue"/>
              <a:cs typeface="Bebas Neue"/>
              <a:sym typeface="Bebas Neue"/>
            </a:endParaRPr>
          </a:p>
        </p:txBody>
      </p:sp>
      <p:sp>
        <p:nvSpPr>
          <p:cNvPr id="1409" name="Google Shape;1409;p53"/>
          <p:cNvSpPr/>
          <p:nvPr/>
        </p:nvSpPr>
        <p:spPr>
          <a:xfrm>
            <a:off x="4925589" y="2186999"/>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03</a:t>
            </a:r>
            <a:endParaRPr sz="2600" dirty="0">
              <a:solidFill>
                <a:schemeClr val="lt1"/>
              </a:solidFill>
              <a:latin typeface="Bebas Neue"/>
              <a:ea typeface="Bebas Neue"/>
              <a:cs typeface="Bebas Neue"/>
              <a:sym typeface="Bebas Neue"/>
            </a:endParaRPr>
          </a:p>
        </p:txBody>
      </p:sp>
      <p:sp>
        <p:nvSpPr>
          <p:cNvPr id="1410" name="Google Shape;1410;p53"/>
          <p:cNvSpPr/>
          <p:nvPr/>
        </p:nvSpPr>
        <p:spPr>
          <a:xfrm>
            <a:off x="3582264" y="3249457"/>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05</a:t>
            </a:r>
            <a:endParaRPr sz="2600" dirty="0">
              <a:solidFill>
                <a:schemeClr val="lt1"/>
              </a:solidFill>
              <a:latin typeface="Bebas Neue"/>
              <a:ea typeface="Bebas Neue"/>
              <a:cs typeface="Bebas Neue"/>
              <a:sym typeface="Bebas Neue"/>
            </a:endParaRPr>
          </a:p>
        </p:txBody>
      </p:sp>
      <p:sp>
        <p:nvSpPr>
          <p:cNvPr id="1411" name="Google Shape;1411;p53"/>
          <p:cNvSpPr/>
          <p:nvPr/>
        </p:nvSpPr>
        <p:spPr>
          <a:xfrm>
            <a:off x="4925589" y="3249457"/>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06</a:t>
            </a:r>
            <a:endParaRPr sz="2600" dirty="0">
              <a:solidFill>
                <a:schemeClr val="lt1"/>
              </a:solidFill>
              <a:latin typeface="Bebas Neue"/>
              <a:ea typeface="Bebas Neue"/>
              <a:cs typeface="Bebas Neue"/>
              <a:sym typeface="Bebas Neue"/>
            </a:endParaRPr>
          </a:p>
        </p:txBody>
      </p:sp>
      <p:sp>
        <p:nvSpPr>
          <p:cNvPr id="1412" name="Google Shape;1412;p53"/>
          <p:cNvSpPr txBox="1"/>
          <p:nvPr/>
        </p:nvSpPr>
        <p:spPr>
          <a:xfrm>
            <a:off x="1079050" y="2348790"/>
            <a:ext cx="2268009"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700" dirty="0">
                <a:solidFill>
                  <a:schemeClr val="dk1"/>
                </a:solidFill>
                <a:latin typeface="Bebas Neue"/>
                <a:ea typeface="Bebas Neue"/>
                <a:cs typeface="Bebas Neue"/>
                <a:sym typeface="Bebas Neue"/>
              </a:rPr>
              <a:t>Outlier detection</a:t>
            </a:r>
            <a:endParaRPr sz="2700" dirty="0">
              <a:solidFill>
                <a:schemeClr val="dk1"/>
              </a:solidFill>
              <a:latin typeface="Bebas Neue"/>
              <a:ea typeface="Bebas Neue"/>
              <a:cs typeface="Bebas Neue"/>
              <a:sym typeface="Bebas Neue"/>
            </a:endParaRPr>
          </a:p>
        </p:txBody>
      </p:sp>
      <p:sp>
        <p:nvSpPr>
          <p:cNvPr id="1414" name="Google Shape;1414;p53"/>
          <p:cNvSpPr txBox="1"/>
          <p:nvPr/>
        </p:nvSpPr>
        <p:spPr>
          <a:xfrm>
            <a:off x="882800" y="3405168"/>
            <a:ext cx="2464259"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solidFill>
                  <a:schemeClr val="dk1"/>
                </a:solidFill>
                <a:latin typeface="Bebas Neue"/>
                <a:ea typeface="Bebas Neue"/>
                <a:cs typeface="Bebas Neue"/>
                <a:sym typeface="Bebas Neue"/>
              </a:rPr>
              <a:t>Testing normality</a:t>
            </a:r>
            <a:endParaRPr sz="2700" dirty="0">
              <a:solidFill>
                <a:schemeClr val="dk1"/>
              </a:solidFill>
              <a:latin typeface="Bebas Neue"/>
              <a:ea typeface="Bebas Neue"/>
              <a:cs typeface="Bebas Neue"/>
              <a:sym typeface="Bebas Neue"/>
            </a:endParaRPr>
          </a:p>
        </p:txBody>
      </p:sp>
      <p:sp>
        <p:nvSpPr>
          <p:cNvPr id="1416" name="Google Shape;1416;p53"/>
          <p:cNvSpPr txBox="1"/>
          <p:nvPr/>
        </p:nvSpPr>
        <p:spPr>
          <a:xfrm>
            <a:off x="5788399" y="1338867"/>
            <a:ext cx="2872211"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Descriptive </a:t>
            </a:r>
            <a:r>
              <a:rPr lang="en-GB" sz="2700" dirty="0">
                <a:solidFill>
                  <a:schemeClr val="dk1"/>
                </a:solidFill>
                <a:latin typeface="Bebas Neue"/>
                <a:ea typeface="Bebas Neue"/>
                <a:cs typeface="Bebas Neue"/>
                <a:sym typeface="Bebas Neue"/>
              </a:rPr>
              <a:t>statistics </a:t>
            </a:r>
            <a:endParaRPr sz="2700" dirty="0">
              <a:solidFill>
                <a:schemeClr val="dk1"/>
              </a:solidFill>
              <a:latin typeface="Bebas Neue"/>
              <a:ea typeface="Bebas Neue"/>
              <a:cs typeface="Bebas Neue"/>
              <a:sym typeface="Bebas Neue"/>
            </a:endParaRPr>
          </a:p>
        </p:txBody>
      </p:sp>
      <p:sp>
        <p:nvSpPr>
          <p:cNvPr id="1418" name="Google Shape;1418;p53"/>
          <p:cNvSpPr txBox="1"/>
          <p:nvPr/>
        </p:nvSpPr>
        <p:spPr>
          <a:xfrm>
            <a:off x="5788609" y="2349957"/>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graphics</a:t>
            </a:r>
            <a:endParaRPr sz="2700" dirty="0">
              <a:solidFill>
                <a:schemeClr val="dk1"/>
              </a:solidFill>
              <a:latin typeface="Bebas Neue"/>
              <a:ea typeface="Bebas Neue"/>
              <a:cs typeface="Bebas Neue"/>
              <a:sym typeface="Bebas Neue"/>
            </a:endParaRPr>
          </a:p>
        </p:txBody>
      </p:sp>
      <p:sp>
        <p:nvSpPr>
          <p:cNvPr id="1420" name="Google Shape;1420;p53"/>
          <p:cNvSpPr txBox="1"/>
          <p:nvPr/>
        </p:nvSpPr>
        <p:spPr>
          <a:xfrm>
            <a:off x="5788399" y="3410505"/>
            <a:ext cx="2722169"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700" dirty="0">
                <a:solidFill>
                  <a:schemeClr val="dk1"/>
                </a:solidFill>
                <a:latin typeface="Bebas Neue"/>
                <a:ea typeface="Bebas Neue"/>
                <a:cs typeface="Bebas Neue"/>
                <a:sym typeface="Bebas Neue"/>
              </a:rPr>
              <a:t>Statistical inference </a:t>
            </a:r>
            <a:endParaRPr sz="2700" dirty="0">
              <a:solidFill>
                <a:schemeClr val="dk1"/>
              </a:solidFill>
              <a:latin typeface="Bebas Neue"/>
              <a:ea typeface="Bebas Neue"/>
              <a:cs typeface="Bebas Neue"/>
              <a:sym typeface="Bebas Neue"/>
            </a:endParaRPr>
          </a:p>
        </p:txBody>
      </p:sp>
      <p:sp>
        <p:nvSpPr>
          <p:cNvPr id="1422" name="Google Shape;1422;p53"/>
          <p:cNvSpPr/>
          <p:nvPr/>
        </p:nvSpPr>
        <p:spPr>
          <a:xfrm rot="10800000">
            <a:off x="5122716" y="1843419"/>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53"/>
          <p:cNvSpPr/>
          <p:nvPr/>
        </p:nvSpPr>
        <p:spPr>
          <a:xfrm rot="5400000">
            <a:off x="4451053" y="3405647"/>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53"/>
          <p:cNvSpPr/>
          <p:nvPr/>
        </p:nvSpPr>
        <p:spPr>
          <a:xfrm rot="10800000">
            <a:off x="3767933" y="2882897"/>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53"/>
          <p:cNvSpPr/>
          <p:nvPr/>
        </p:nvSpPr>
        <p:spPr>
          <a:xfrm rot="-5400000">
            <a:off x="4451054" y="2338634"/>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5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5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6A37A67C-BCAF-4028-6A8F-3DF3612A1159}"/>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924744DA-80BE-0286-1168-D6BBAF462002}"/>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04ADFD9F-3258-00C0-D275-006048E8EC61}"/>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2201DAC8-1175-563C-A920-A7FAD3E9CFB7}"/>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4AB6132B-89C1-6D2A-F23C-AE59C48D3B61}"/>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62A03B48-1A3F-47C1-37F0-C84CEA5EC087}"/>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7210B636-3692-20D1-9DB2-3F27EF36395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9E5FE140-3535-CD9E-EDF2-B50B6B0613D4}"/>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D3CB59D3-E866-AD66-A1AB-E1BF4B5CC31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2DFC2AD6-8744-BFFA-D35D-759C6767CA41}"/>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07ED12F-3A23-09BC-BF53-D22C66D365F4}"/>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61731222-2A3B-A30F-AF5B-A831A2AC6AD6}"/>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1AB18DB-D47E-3525-9210-3FAC6D30211D}"/>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BBB60E9C-1B19-CF4B-177E-D3940EDBF5E3}"/>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E18AB0E-4380-D82C-4591-20D2F5A2C67A}"/>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08;p53">
            <a:extLst>
              <a:ext uri="{FF2B5EF4-FFF2-40B4-BE49-F238E27FC236}">
                <a16:creationId xmlns:a16="http://schemas.microsoft.com/office/drawing/2014/main" id="{019004EA-F873-6817-5400-627E23E78EC7}"/>
              </a:ext>
            </a:extLst>
          </p:cNvPr>
          <p:cNvSpPr/>
          <p:nvPr/>
        </p:nvSpPr>
        <p:spPr>
          <a:xfrm>
            <a:off x="3604841" y="4311915"/>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08</a:t>
            </a:r>
            <a:endParaRPr sz="2600" dirty="0">
              <a:solidFill>
                <a:schemeClr val="lt1"/>
              </a:solidFill>
              <a:latin typeface="Bebas Neue"/>
              <a:ea typeface="Bebas Neue"/>
              <a:cs typeface="Bebas Neue"/>
              <a:sym typeface="Bebas Neue"/>
            </a:endParaRPr>
          </a:p>
        </p:txBody>
      </p:sp>
      <p:sp>
        <p:nvSpPr>
          <p:cNvPr id="18" name="Google Shape;1409;p53">
            <a:extLst>
              <a:ext uri="{FF2B5EF4-FFF2-40B4-BE49-F238E27FC236}">
                <a16:creationId xmlns:a16="http://schemas.microsoft.com/office/drawing/2014/main" id="{79F79121-048E-E2D4-A13F-EB6F0BC34431}"/>
              </a:ext>
            </a:extLst>
          </p:cNvPr>
          <p:cNvSpPr/>
          <p:nvPr/>
        </p:nvSpPr>
        <p:spPr>
          <a:xfrm>
            <a:off x="4937046" y="4311915"/>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07</a:t>
            </a:r>
            <a:endParaRPr sz="2600" dirty="0">
              <a:solidFill>
                <a:schemeClr val="lt1"/>
              </a:solidFill>
              <a:latin typeface="Bebas Neue"/>
              <a:ea typeface="Bebas Neue"/>
              <a:cs typeface="Bebas Neue"/>
              <a:sym typeface="Bebas Neue"/>
            </a:endParaRPr>
          </a:p>
        </p:txBody>
      </p:sp>
      <p:sp>
        <p:nvSpPr>
          <p:cNvPr id="19" name="Google Shape;1412;p53">
            <a:extLst>
              <a:ext uri="{FF2B5EF4-FFF2-40B4-BE49-F238E27FC236}">
                <a16:creationId xmlns:a16="http://schemas.microsoft.com/office/drawing/2014/main" id="{79D5F6B6-3064-F87A-9B1B-C4AD442C820C}"/>
              </a:ext>
            </a:extLst>
          </p:cNvPr>
          <p:cNvSpPr txBox="1"/>
          <p:nvPr/>
        </p:nvSpPr>
        <p:spPr>
          <a:xfrm>
            <a:off x="1099115" y="4431614"/>
            <a:ext cx="2268009"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700" dirty="0">
                <a:solidFill>
                  <a:schemeClr val="dk1"/>
                </a:solidFill>
                <a:latin typeface="Bebas Neue"/>
                <a:ea typeface="Bebas Neue"/>
                <a:cs typeface="Bebas Neue"/>
                <a:sym typeface="Bebas Neue"/>
              </a:rPr>
              <a:t>Linear regression </a:t>
            </a:r>
            <a:endParaRPr sz="2700" dirty="0">
              <a:solidFill>
                <a:schemeClr val="dk1"/>
              </a:solidFill>
              <a:latin typeface="Bebas Neue"/>
              <a:ea typeface="Bebas Neue"/>
              <a:cs typeface="Bebas Neue"/>
              <a:sym typeface="Bebas Neue"/>
            </a:endParaRPr>
          </a:p>
        </p:txBody>
      </p:sp>
      <p:sp>
        <p:nvSpPr>
          <p:cNvPr id="20" name="Google Shape;1422;p53">
            <a:extLst>
              <a:ext uri="{FF2B5EF4-FFF2-40B4-BE49-F238E27FC236}">
                <a16:creationId xmlns:a16="http://schemas.microsoft.com/office/drawing/2014/main" id="{A7303DF2-56B3-1114-078F-28A68B33E2EF}"/>
              </a:ext>
            </a:extLst>
          </p:cNvPr>
          <p:cNvSpPr/>
          <p:nvPr/>
        </p:nvSpPr>
        <p:spPr>
          <a:xfrm rot="10800000">
            <a:off x="5122716" y="3933231"/>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425;p53">
            <a:extLst>
              <a:ext uri="{FF2B5EF4-FFF2-40B4-BE49-F238E27FC236}">
                <a16:creationId xmlns:a16="http://schemas.microsoft.com/office/drawing/2014/main" id="{51A32567-F630-BCCF-08AE-A5A0FEE742AC}"/>
              </a:ext>
            </a:extLst>
          </p:cNvPr>
          <p:cNvSpPr/>
          <p:nvPr/>
        </p:nvSpPr>
        <p:spPr>
          <a:xfrm rot="16200000">
            <a:off x="4439605" y="4473961"/>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416;p53">
            <a:extLst>
              <a:ext uri="{FF2B5EF4-FFF2-40B4-BE49-F238E27FC236}">
                <a16:creationId xmlns:a16="http://schemas.microsoft.com/office/drawing/2014/main" id="{73DA86FE-62EB-C7E2-9A5D-03105B69A566}"/>
              </a:ext>
            </a:extLst>
          </p:cNvPr>
          <p:cNvSpPr txBox="1"/>
          <p:nvPr/>
        </p:nvSpPr>
        <p:spPr>
          <a:xfrm>
            <a:off x="5788399" y="4478621"/>
            <a:ext cx="2872211"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700" dirty="0">
                <a:solidFill>
                  <a:schemeClr val="dk1"/>
                </a:solidFill>
                <a:latin typeface="Bebas Neue"/>
                <a:ea typeface="Bebas Neue"/>
                <a:cs typeface="Bebas Neue"/>
                <a:sym typeface="Bebas Neue"/>
              </a:rPr>
              <a:t>Hypothesis testing</a:t>
            </a:r>
            <a:endParaRPr sz="2700" dirty="0">
              <a:solidFill>
                <a:schemeClr val="dk1"/>
              </a:solidFill>
              <a:latin typeface="Bebas Neue"/>
              <a:ea typeface="Bebas Neue"/>
              <a:cs typeface="Bebas Neue"/>
              <a:sym typeface="Bebas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392"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Checking Normality using Q-Q plot, Histogram &amp; Shapiro:</a:t>
            </a:r>
          </a:p>
        </p:txBody>
      </p:sp>
      <p:sp>
        <p:nvSpPr>
          <p:cNvPr id="355" name="Google Shape;355;p36"/>
          <p:cNvSpPr txBox="1">
            <a:spLocks noGrp="1"/>
          </p:cNvSpPr>
          <p:nvPr>
            <p:ph type="subTitle" idx="1"/>
          </p:nvPr>
        </p:nvSpPr>
        <p:spPr>
          <a:xfrm>
            <a:off x="1054915" y="3600737"/>
            <a:ext cx="1964260" cy="9665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GB" dirty="0">
                <a:highlight>
                  <a:srgbClr val="800080"/>
                </a:highlight>
              </a:rPr>
              <a:t>D1.Shannon.diversity</a:t>
            </a:r>
            <a:endParaRPr lang="en-GB" dirty="0"/>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8148700" y="802750"/>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23496" y="406315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5141747" y="1230248"/>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783133" y="394270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7" name="Picture 26">
            <a:extLst>
              <a:ext uri="{FF2B5EF4-FFF2-40B4-BE49-F238E27FC236}">
                <a16:creationId xmlns:a16="http://schemas.microsoft.com/office/drawing/2014/main" id="{49C8F531-5B12-CCD7-19D3-9486725E9CD3}"/>
              </a:ext>
            </a:extLst>
          </p:cNvPr>
          <p:cNvPicPr>
            <a:picLocks noChangeAspect="1"/>
          </p:cNvPicPr>
          <p:nvPr/>
        </p:nvPicPr>
        <p:blipFill>
          <a:blip r:embed="rId7"/>
          <a:stretch>
            <a:fillRect/>
          </a:stretch>
        </p:blipFill>
        <p:spPr>
          <a:xfrm>
            <a:off x="6452250" y="1369058"/>
            <a:ext cx="1923547" cy="2164496"/>
          </a:xfrm>
          <a:prstGeom prst="rect">
            <a:avLst/>
          </a:prstGeom>
        </p:spPr>
      </p:pic>
      <p:pic>
        <p:nvPicPr>
          <p:cNvPr id="32" name="Picture 31">
            <a:extLst>
              <a:ext uri="{FF2B5EF4-FFF2-40B4-BE49-F238E27FC236}">
                <a16:creationId xmlns:a16="http://schemas.microsoft.com/office/drawing/2014/main" id="{60E88DCD-E389-77CA-D91A-1DCEB47AA116}"/>
              </a:ext>
            </a:extLst>
          </p:cNvPr>
          <p:cNvPicPr>
            <a:picLocks noChangeAspect="1"/>
          </p:cNvPicPr>
          <p:nvPr/>
        </p:nvPicPr>
        <p:blipFill rotWithShape="1">
          <a:blip r:embed="rId8"/>
          <a:srcRect t="2069"/>
          <a:stretch/>
        </p:blipFill>
        <p:spPr>
          <a:xfrm>
            <a:off x="3700875" y="2594812"/>
            <a:ext cx="1923547" cy="2001428"/>
          </a:xfrm>
          <a:prstGeom prst="rect">
            <a:avLst/>
          </a:prstGeom>
        </p:spPr>
      </p:pic>
      <p:pic>
        <p:nvPicPr>
          <p:cNvPr id="33" name="Picture 32">
            <a:extLst>
              <a:ext uri="{FF2B5EF4-FFF2-40B4-BE49-F238E27FC236}">
                <a16:creationId xmlns:a16="http://schemas.microsoft.com/office/drawing/2014/main" id="{871D2CCA-1A56-BE21-F453-CA05D79CEC2A}"/>
              </a:ext>
            </a:extLst>
          </p:cNvPr>
          <p:cNvPicPr>
            <a:picLocks noChangeAspect="1"/>
          </p:cNvPicPr>
          <p:nvPr/>
        </p:nvPicPr>
        <p:blipFill>
          <a:blip r:embed="rId9"/>
          <a:stretch>
            <a:fillRect/>
          </a:stretch>
        </p:blipFill>
        <p:spPr>
          <a:xfrm>
            <a:off x="946249" y="1369058"/>
            <a:ext cx="1865864" cy="2164495"/>
          </a:xfrm>
          <a:prstGeom prst="rect">
            <a:avLst/>
          </a:prstGeom>
        </p:spPr>
      </p:pic>
      <p:sp>
        <p:nvSpPr>
          <p:cNvPr id="35" name="Google Shape;355;p36">
            <a:extLst>
              <a:ext uri="{FF2B5EF4-FFF2-40B4-BE49-F238E27FC236}">
                <a16:creationId xmlns:a16="http://schemas.microsoft.com/office/drawing/2014/main" id="{03174FCD-5C43-66D9-2289-65B3AC6370B4}"/>
              </a:ext>
            </a:extLst>
          </p:cNvPr>
          <p:cNvSpPr txBox="1">
            <a:spLocks/>
          </p:cNvSpPr>
          <p:nvPr/>
        </p:nvSpPr>
        <p:spPr>
          <a:xfrm>
            <a:off x="6635195" y="3525282"/>
            <a:ext cx="1562552" cy="330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marL="0" indent="0">
              <a:buClr>
                <a:schemeClr val="hlink"/>
              </a:buClr>
              <a:buSzPts val="1100"/>
              <a:buFont typeface="Arial"/>
              <a:buNone/>
            </a:pPr>
            <a:r>
              <a:rPr lang="en-GB" dirty="0">
                <a:highlight>
                  <a:srgbClr val="800080"/>
                </a:highlight>
              </a:rPr>
              <a:t>D1.Chao1.diversity</a:t>
            </a:r>
            <a:endParaRPr lang="en-GB" dirty="0"/>
          </a:p>
        </p:txBody>
      </p:sp>
      <p:sp>
        <p:nvSpPr>
          <p:cNvPr id="36" name="Google Shape;355;p36">
            <a:extLst>
              <a:ext uri="{FF2B5EF4-FFF2-40B4-BE49-F238E27FC236}">
                <a16:creationId xmlns:a16="http://schemas.microsoft.com/office/drawing/2014/main" id="{13A0EED3-A137-8D70-7E5B-AB20C4B37725}"/>
              </a:ext>
            </a:extLst>
          </p:cNvPr>
          <p:cNvSpPr txBox="1">
            <a:spLocks/>
          </p:cNvSpPr>
          <p:nvPr/>
        </p:nvSpPr>
        <p:spPr>
          <a:xfrm>
            <a:off x="3733152" y="4625177"/>
            <a:ext cx="1964260" cy="9665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marL="0" indent="0">
              <a:buClr>
                <a:schemeClr val="hlink"/>
              </a:buClr>
              <a:buSzPts val="1100"/>
              <a:buFont typeface="Arial"/>
              <a:buNone/>
            </a:pPr>
            <a:r>
              <a:rPr lang="en-GB" dirty="0">
                <a:highlight>
                  <a:srgbClr val="800080"/>
                </a:highlight>
              </a:rPr>
              <a:t>D1.D6.Jaccard.distance</a:t>
            </a:r>
            <a:endParaRPr lang="en-GB" dirty="0"/>
          </a:p>
        </p:txBody>
      </p:sp>
    </p:spTree>
    <p:extLst>
      <p:ext uri="{BB962C8B-B14F-4D97-AF65-F5344CB8AC3E}">
        <p14:creationId xmlns:p14="http://schemas.microsoft.com/office/powerpoint/2010/main" val="412457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392"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Checking Normality using Q-Q plot, Histogram &amp; Shapiro:</a:t>
            </a:r>
          </a:p>
        </p:txBody>
      </p:sp>
      <p:sp>
        <p:nvSpPr>
          <p:cNvPr id="355" name="Google Shape;355;p36"/>
          <p:cNvSpPr txBox="1">
            <a:spLocks noGrp="1"/>
          </p:cNvSpPr>
          <p:nvPr>
            <p:ph type="subTitle" idx="1"/>
          </p:nvPr>
        </p:nvSpPr>
        <p:spPr>
          <a:xfrm>
            <a:off x="1054915" y="3600737"/>
            <a:ext cx="1964260" cy="9665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GB" dirty="0">
                <a:highlight>
                  <a:srgbClr val="800080"/>
                </a:highlight>
              </a:rPr>
              <a:t>D1.Shannon.diversity</a:t>
            </a:r>
            <a:endParaRPr lang="en-GB" dirty="0"/>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8249261" y="818143"/>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40946" y="399691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5208186" y="118102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5;p36">
            <a:extLst>
              <a:ext uri="{FF2B5EF4-FFF2-40B4-BE49-F238E27FC236}">
                <a16:creationId xmlns:a16="http://schemas.microsoft.com/office/drawing/2014/main" id="{03174FCD-5C43-66D9-2289-65B3AC6370B4}"/>
              </a:ext>
            </a:extLst>
          </p:cNvPr>
          <p:cNvSpPr txBox="1">
            <a:spLocks/>
          </p:cNvSpPr>
          <p:nvPr/>
        </p:nvSpPr>
        <p:spPr>
          <a:xfrm>
            <a:off x="6632916" y="3553436"/>
            <a:ext cx="1964260" cy="331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marL="0" indent="0">
              <a:buClr>
                <a:schemeClr val="hlink"/>
              </a:buClr>
              <a:buSzPts val="1100"/>
              <a:buFont typeface="Arial"/>
              <a:buNone/>
            </a:pPr>
            <a:r>
              <a:rPr lang="en-GB" dirty="0">
                <a:highlight>
                  <a:srgbClr val="800080"/>
                </a:highlight>
              </a:rPr>
              <a:t>D1.Chao1.diversity</a:t>
            </a:r>
            <a:endParaRPr lang="en-GB" dirty="0"/>
          </a:p>
        </p:txBody>
      </p:sp>
      <p:sp>
        <p:nvSpPr>
          <p:cNvPr id="36" name="Google Shape;355;p36">
            <a:extLst>
              <a:ext uri="{FF2B5EF4-FFF2-40B4-BE49-F238E27FC236}">
                <a16:creationId xmlns:a16="http://schemas.microsoft.com/office/drawing/2014/main" id="{13A0EED3-A137-8D70-7E5B-AB20C4B37725}"/>
              </a:ext>
            </a:extLst>
          </p:cNvPr>
          <p:cNvSpPr txBox="1">
            <a:spLocks/>
          </p:cNvSpPr>
          <p:nvPr/>
        </p:nvSpPr>
        <p:spPr>
          <a:xfrm>
            <a:off x="3733152" y="4625177"/>
            <a:ext cx="1964260" cy="9665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marL="0" indent="0">
              <a:buClr>
                <a:schemeClr val="hlink"/>
              </a:buClr>
              <a:buSzPts val="1100"/>
              <a:buFont typeface="Arial"/>
              <a:buNone/>
            </a:pPr>
            <a:r>
              <a:rPr lang="en-GB" dirty="0">
                <a:highlight>
                  <a:srgbClr val="800080"/>
                </a:highlight>
              </a:rPr>
              <a:t>D1.D6.Jaccard.distance</a:t>
            </a:r>
            <a:endParaRPr lang="en-GB" dirty="0"/>
          </a:p>
        </p:txBody>
      </p:sp>
      <p:pic>
        <p:nvPicPr>
          <p:cNvPr id="18" name="Picture 17">
            <a:extLst>
              <a:ext uri="{FF2B5EF4-FFF2-40B4-BE49-F238E27FC236}">
                <a16:creationId xmlns:a16="http://schemas.microsoft.com/office/drawing/2014/main" id="{9C0111D1-E65C-9348-D136-8AB105D05576}"/>
              </a:ext>
            </a:extLst>
          </p:cNvPr>
          <p:cNvPicPr>
            <a:picLocks noChangeAspect="1"/>
          </p:cNvPicPr>
          <p:nvPr/>
        </p:nvPicPr>
        <p:blipFill>
          <a:blip r:embed="rId7"/>
          <a:stretch>
            <a:fillRect/>
          </a:stretch>
        </p:blipFill>
        <p:spPr>
          <a:xfrm>
            <a:off x="1027025" y="1376877"/>
            <a:ext cx="1826332" cy="2180141"/>
          </a:xfrm>
          <a:prstGeom prst="rect">
            <a:avLst/>
          </a:prstGeom>
        </p:spPr>
      </p:pic>
      <p:pic>
        <p:nvPicPr>
          <p:cNvPr id="20" name="Picture 19">
            <a:extLst>
              <a:ext uri="{FF2B5EF4-FFF2-40B4-BE49-F238E27FC236}">
                <a16:creationId xmlns:a16="http://schemas.microsoft.com/office/drawing/2014/main" id="{74E0C3E5-D9BC-AFF1-2B18-63FA1196CEEC}"/>
              </a:ext>
            </a:extLst>
          </p:cNvPr>
          <p:cNvPicPr>
            <a:picLocks noChangeAspect="1"/>
          </p:cNvPicPr>
          <p:nvPr/>
        </p:nvPicPr>
        <p:blipFill>
          <a:blip r:embed="rId8"/>
          <a:stretch>
            <a:fillRect/>
          </a:stretch>
        </p:blipFill>
        <p:spPr>
          <a:xfrm>
            <a:off x="3768031" y="2440752"/>
            <a:ext cx="1812000" cy="2169060"/>
          </a:xfrm>
          <a:prstGeom prst="rect">
            <a:avLst/>
          </a:prstGeom>
        </p:spPr>
      </p:pic>
      <p:pic>
        <p:nvPicPr>
          <p:cNvPr id="22" name="Picture 21">
            <a:extLst>
              <a:ext uri="{FF2B5EF4-FFF2-40B4-BE49-F238E27FC236}">
                <a16:creationId xmlns:a16="http://schemas.microsoft.com/office/drawing/2014/main" id="{1AF0614D-7D04-85DA-DCE4-A549E29A8704}"/>
              </a:ext>
            </a:extLst>
          </p:cNvPr>
          <p:cNvPicPr>
            <a:picLocks noChangeAspect="1"/>
          </p:cNvPicPr>
          <p:nvPr/>
        </p:nvPicPr>
        <p:blipFill>
          <a:blip r:embed="rId9"/>
          <a:stretch>
            <a:fillRect/>
          </a:stretch>
        </p:blipFill>
        <p:spPr>
          <a:xfrm>
            <a:off x="6490275" y="1353551"/>
            <a:ext cx="1850212" cy="2199885"/>
          </a:xfrm>
          <a:prstGeom prst="rect">
            <a:avLst/>
          </a:prstGeom>
        </p:spPr>
      </p:pic>
    </p:spTree>
    <p:extLst>
      <p:ext uri="{BB962C8B-B14F-4D97-AF65-F5344CB8AC3E}">
        <p14:creationId xmlns:p14="http://schemas.microsoft.com/office/powerpoint/2010/main" val="2156211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297" y="553450"/>
            <a:ext cx="7715392"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Checking Normality using Q-Q plot, Histogram &amp; Shapiro:</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8260875" y="653236"/>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40946" y="399691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Subtitle 18">
            <a:extLst>
              <a:ext uri="{FF2B5EF4-FFF2-40B4-BE49-F238E27FC236}">
                <a16:creationId xmlns:a16="http://schemas.microsoft.com/office/drawing/2014/main" id="{654E5F78-4A68-3FC4-E21C-90AB4D223F8F}"/>
              </a:ext>
            </a:extLst>
          </p:cNvPr>
          <p:cNvSpPr>
            <a:spLocks noGrp="1"/>
          </p:cNvSpPr>
          <p:nvPr>
            <p:ph type="subTitle" idx="1"/>
          </p:nvPr>
        </p:nvSpPr>
        <p:spPr>
          <a:xfrm>
            <a:off x="917300" y="1538417"/>
            <a:ext cx="3436219" cy="2458500"/>
          </a:xfrm>
        </p:spPr>
        <p:txBody>
          <a:bodyPr/>
          <a:lstStyle/>
          <a:p>
            <a:pPr algn="ctr"/>
            <a:r>
              <a:rPr lang="en-US" dirty="0"/>
              <a:t>According to the 3 tests done on the numerical variables, data are found to be not normal, where according to </a:t>
            </a:r>
            <a:r>
              <a:rPr lang="en-US" dirty="0" err="1"/>
              <a:t>shapiro</a:t>
            </a:r>
            <a:r>
              <a:rPr lang="en-US" dirty="0"/>
              <a:t>-test, the p-value of all of them are less than 0.05 so there is a significant difference, and we have enough evidence to reject the null hypothesis (normality). </a:t>
            </a:r>
          </a:p>
        </p:txBody>
      </p:sp>
      <p:pic>
        <p:nvPicPr>
          <p:cNvPr id="23" name="Picture 22">
            <a:extLst>
              <a:ext uri="{FF2B5EF4-FFF2-40B4-BE49-F238E27FC236}">
                <a16:creationId xmlns:a16="http://schemas.microsoft.com/office/drawing/2014/main" id="{D152BA8C-E616-03E2-2065-151D0C670E33}"/>
              </a:ext>
            </a:extLst>
          </p:cNvPr>
          <p:cNvPicPr>
            <a:picLocks noChangeAspect="1"/>
          </p:cNvPicPr>
          <p:nvPr/>
        </p:nvPicPr>
        <p:blipFill>
          <a:blip r:embed="rId7"/>
          <a:stretch>
            <a:fillRect/>
          </a:stretch>
        </p:blipFill>
        <p:spPr>
          <a:xfrm>
            <a:off x="5068080" y="1609823"/>
            <a:ext cx="3217450" cy="2980227"/>
          </a:xfrm>
          <a:prstGeom prst="rect">
            <a:avLst/>
          </a:prstGeom>
        </p:spPr>
      </p:pic>
      <p:pic>
        <p:nvPicPr>
          <p:cNvPr id="25" name="Picture 24">
            <a:extLst>
              <a:ext uri="{FF2B5EF4-FFF2-40B4-BE49-F238E27FC236}">
                <a16:creationId xmlns:a16="http://schemas.microsoft.com/office/drawing/2014/main" id="{A4588FD7-E53F-DDA9-163E-32D42C60BBCF}"/>
              </a:ext>
            </a:extLst>
          </p:cNvPr>
          <p:cNvPicPr>
            <a:picLocks noChangeAspect="1"/>
          </p:cNvPicPr>
          <p:nvPr/>
        </p:nvPicPr>
        <p:blipFill>
          <a:blip r:embed="rId8"/>
          <a:stretch>
            <a:fillRect/>
          </a:stretch>
        </p:blipFill>
        <p:spPr>
          <a:xfrm>
            <a:off x="1389623" y="3542654"/>
            <a:ext cx="3217450" cy="1047396"/>
          </a:xfrm>
          <a:prstGeom prst="rect">
            <a:avLst/>
          </a:prstGeom>
        </p:spPr>
      </p:pic>
    </p:spTree>
    <p:extLst>
      <p:ext uri="{BB962C8B-B14F-4D97-AF65-F5344CB8AC3E}">
        <p14:creationId xmlns:p14="http://schemas.microsoft.com/office/powerpoint/2010/main" val="3925739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297" y="624828"/>
            <a:ext cx="7715392"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Checking Homoscedasticity using Bartlett test &amp; F-test</a:t>
            </a:r>
            <a:endParaRPr lang="en-GB" sz="2400" dirty="0"/>
          </a:p>
        </p:txBody>
      </p:sp>
      <p:grpSp>
        <p:nvGrpSpPr>
          <p:cNvPr id="359" name="Google Shape;359;p36"/>
          <p:cNvGrpSpPr/>
          <p:nvPr/>
        </p:nvGrpSpPr>
        <p:grpSpPr>
          <a:xfrm>
            <a:off x="8260875" y="653236"/>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40946" y="399691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607581" y="4062014"/>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 name="Picture 17">
            <a:extLst>
              <a:ext uri="{FF2B5EF4-FFF2-40B4-BE49-F238E27FC236}">
                <a16:creationId xmlns:a16="http://schemas.microsoft.com/office/drawing/2014/main" id="{B4191DD3-1A18-6B2B-EE8A-C3D094B8DAC4}"/>
              </a:ext>
            </a:extLst>
          </p:cNvPr>
          <p:cNvPicPr>
            <a:picLocks noChangeAspect="1"/>
          </p:cNvPicPr>
          <p:nvPr/>
        </p:nvPicPr>
        <p:blipFill rotWithShape="1">
          <a:blip r:embed="rId7"/>
          <a:srcRect t="1" b="2101"/>
          <a:stretch/>
        </p:blipFill>
        <p:spPr>
          <a:xfrm>
            <a:off x="4594609" y="1375247"/>
            <a:ext cx="4189611" cy="2907312"/>
          </a:xfrm>
          <a:prstGeom prst="rect">
            <a:avLst/>
          </a:prstGeom>
        </p:spPr>
      </p:pic>
      <p:sp>
        <p:nvSpPr>
          <p:cNvPr id="22" name="Subtitle 18">
            <a:extLst>
              <a:ext uri="{FF2B5EF4-FFF2-40B4-BE49-F238E27FC236}">
                <a16:creationId xmlns:a16="http://schemas.microsoft.com/office/drawing/2014/main" id="{520AC979-C2CA-1654-9EDB-F6CC973A1862}"/>
              </a:ext>
            </a:extLst>
          </p:cNvPr>
          <p:cNvSpPr>
            <a:spLocks noGrp="1"/>
          </p:cNvSpPr>
          <p:nvPr>
            <p:ph type="subTitle" idx="1"/>
          </p:nvPr>
        </p:nvSpPr>
        <p:spPr>
          <a:xfrm>
            <a:off x="625422" y="1345390"/>
            <a:ext cx="3436219" cy="2458500"/>
          </a:xfrm>
        </p:spPr>
        <p:txBody>
          <a:bodyPr/>
          <a:lstStyle/>
          <a:p>
            <a:pPr algn="ctr"/>
            <a:r>
              <a:rPr lang="en-US" sz="1800" dirty="0"/>
              <a:t>According to the bartlett and F tests between D1 and D6 Shannon, the p-value = 2.533e-06, which means that there is a significant difference, so we have enough evidence to reject the null hypothesis, where the variance of both of them are not similar.</a:t>
            </a:r>
            <a:endParaRPr lang="en-US" dirty="0"/>
          </a:p>
        </p:txBody>
      </p:sp>
    </p:spTree>
    <p:extLst>
      <p:ext uri="{BB962C8B-B14F-4D97-AF65-F5344CB8AC3E}">
        <p14:creationId xmlns:p14="http://schemas.microsoft.com/office/powerpoint/2010/main" val="371924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46129" y="184037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0"/>
          <p:cNvSpPr txBox="1">
            <a:spLocks noGrp="1"/>
          </p:cNvSpPr>
          <p:nvPr>
            <p:ph type="title"/>
          </p:nvPr>
        </p:nvSpPr>
        <p:spPr>
          <a:xfrm>
            <a:off x="2480305" y="2252919"/>
            <a:ext cx="6035906"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sz="7000" dirty="0">
                <a:solidFill>
                  <a:schemeClr val="lt2"/>
                </a:solidFill>
              </a:rPr>
              <a:t>inference</a:t>
            </a:r>
            <a:r>
              <a:rPr lang="en" dirty="0">
                <a:solidFill>
                  <a:schemeClr val="lt2"/>
                </a:solidFill>
              </a:rPr>
              <a:t> </a:t>
            </a:r>
          </a:p>
          <a:p>
            <a:pPr marL="0" lvl="0" indent="0" algn="l" rtl="0">
              <a:spcBef>
                <a:spcPts val="0"/>
              </a:spcBef>
              <a:spcAft>
                <a:spcPts val="0"/>
              </a:spcAft>
              <a:buNone/>
            </a:pPr>
            <a:r>
              <a:rPr lang="en-GB" dirty="0">
                <a:solidFill>
                  <a:schemeClr val="lt2"/>
                </a:solidFill>
              </a:rPr>
              <a:t> </a:t>
            </a:r>
            <a:endParaRPr lang="en-GB" dirty="0"/>
          </a:p>
        </p:txBody>
      </p:sp>
      <p:sp>
        <p:nvSpPr>
          <p:cNvPr id="648" name="Google Shape;648;p40"/>
          <p:cNvSpPr txBox="1">
            <a:spLocks noGrp="1"/>
          </p:cNvSpPr>
          <p:nvPr>
            <p:ph type="title" idx="2"/>
          </p:nvPr>
        </p:nvSpPr>
        <p:spPr>
          <a:xfrm>
            <a:off x="746071" y="214398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649" name="Google Shape;649;p40"/>
          <p:cNvSpPr/>
          <p:nvPr/>
        </p:nvSpPr>
        <p:spPr>
          <a:xfrm>
            <a:off x="2387165" y="2201927"/>
            <a:ext cx="2563776"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Statistical </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0"/>
          <p:cNvSpPr/>
          <p:nvPr/>
        </p:nvSpPr>
        <p:spPr>
          <a:xfrm>
            <a:off x="8286684" y="2012760"/>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5;p34">
            <a:extLst>
              <a:ext uri="{FF2B5EF4-FFF2-40B4-BE49-F238E27FC236}">
                <a16:creationId xmlns:a16="http://schemas.microsoft.com/office/drawing/2014/main" id="{92AA396D-9132-4B85-E90D-755DD68F53E1}"/>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20" name="Google Shape;246;p34">
            <a:hlinkClick r:id="rId3" action="ppaction://hlinksldjump"/>
            <a:extLst>
              <a:ext uri="{FF2B5EF4-FFF2-40B4-BE49-F238E27FC236}">
                <a16:creationId xmlns:a16="http://schemas.microsoft.com/office/drawing/2014/main" id="{A905D27F-20B0-33A5-1463-05C2AFEB5DF7}"/>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21" name="Google Shape;247;p34">
            <a:hlinkClick r:id="rId4" action="ppaction://hlinksldjump"/>
            <a:extLst>
              <a:ext uri="{FF2B5EF4-FFF2-40B4-BE49-F238E27FC236}">
                <a16:creationId xmlns:a16="http://schemas.microsoft.com/office/drawing/2014/main" id="{33B07823-1C13-04BC-7D94-6E2CE1FD236D}"/>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2" name="Google Shape;248;p34">
            <a:hlinkClick r:id="" action="ppaction://noaction"/>
            <a:extLst>
              <a:ext uri="{FF2B5EF4-FFF2-40B4-BE49-F238E27FC236}">
                <a16:creationId xmlns:a16="http://schemas.microsoft.com/office/drawing/2014/main" id="{82E9CEE6-9BD6-6AAA-3613-2A07C4964C3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3" name="Google Shape;249;p34">
            <a:extLst>
              <a:ext uri="{FF2B5EF4-FFF2-40B4-BE49-F238E27FC236}">
                <a16:creationId xmlns:a16="http://schemas.microsoft.com/office/drawing/2014/main" id="{5CDBF79A-65E5-71F7-DDA2-D64B4DA82391}"/>
              </a:ext>
            </a:extLst>
          </p:cNvPr>
          <p:cNvGrpSpPr/>
          <p:nvPr/>
        </p:nvGrpSpPr>
        <p:grpSpPr>
          <a:xfrm>
            <a:off x="706038" y="312972"/>
            <a:ext cx="140222" cy="140409"/>
            <a:chOff x="2741000" y="199475"/>
            <a:chExt cx="191953" cy="192210"/>
          </a:xfrm>
        </p:grpSpPr>
        <p:sp>
          <p:nvSpPr>
            <p:cNvPr id="24" name="Google Shape;250;p34">
              <a:extLst>
                <a:ext uri="{FF2B5EF4-FFF2-40B4-BE49-F238E27FC236}">
                  <a16:creationId xmlns:a16="http://schemas.microsoft.com/office/drawing/2014/main" id="{65F411A9-903B-FC6C-76CA-5AB84C4CAA21}"/>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1;p34">
              <a:extLst>
                <a:ext uri="{FF2B5EF4-FFF2-40B4-BE49-F238E27FC236}">
                  <a16:creationId xmlns:a16="http://schemas.microsoft.com/office/drawing/2014/main" id="{188CD035-611A-AAFF-6DD5-4901E81CDCD5}"/>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2;p34">
              <a:extLst>
                <a:ext uri="{FF2B5EF4-FFF2-40B4-BE49-F238E27FC236}">
                  <a16:creationId xmlns:a16="http://schemas.microsoft.com/office/drawing/2014/main" id="{89B994C0-2C4C-F056-4117-A7C504404F87}"/>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3;p34">
              <a:extLst>
                <a:ext uri="{FF2B5EF4-FFF2-40B4-BE49-F238E27FC236}">
                  <a16:creationId xmlns:a16="http://schemas.microsoft.com/office/drawing/2014/main" id="{5CC3F727-4461-4475-C78F-F289496DB68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4;p34">
              <a:extLst>
                <a:ext uri="{FF2B5EF4-FFF2-40B4-BE49-F238E27FC236}">
                  <a16:creationId xmlns:a16="http://schemas.microsoft.com/office/drawing/2014/main" id="{6CBDF912-B550-E1D7-93D3-E570698035D1}"/>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5;p34">
              <a:extLst>
                <a:ext uri="{FF2B5EF4-FFF2-40B4-BE49-F238E27FC236}">
                  <a16:creationId xmlns:a16="http://schemas.microsoft.com/office/drawing/2014/main" id="{CE4CE213-9255-E728-360E-42C023ABD252}"/>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6;p34">
              <a:extLst>
                <a:ext uri="{FF2B5EF4-FFF2-40B4-BE49-F238E27FC236}">
                  <a16:creationId xmlns:a16="http://schemas.microsoft.com/office/drawing/2014/main" id="{F20D1C40-6DB6-42A6-8A74-BB45A250C315}"/>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7;p34">
              <a:extLst>
                <a:ext uri="{FF2B5EF4-FFF2-40B4-BE49-F238E27FC236}">
                  <a16:creationId xmlns:a16="http://schemas.microsoft.com/office/drawing/2014/main" id="{A0162DB1-0F4D-92A6-5995-2AEE654C416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58;p34">
              <a:extLst>
                <a:ext uri="{FF2B5EF4-FFF2-40B4-BE49-F238E27FC236}">
                  <a16:creationId xmlns:a16="http://schemas.microsoft.com/office/drawing/2014/main" id="{EDDC2A0D-524B-ED6A-70E5-69712105DA96}"/>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22;p34">
            <a:hlinkClick r:id="rId5" action="ppaction://hlinksldjump"/>
            <a:extLst>
              <a:ext uri="{FF2B5EF4-FFF2-40B4-BE49-F238E27FC236}">
                <a16:creationId xmlns:a16="http://schemas.microsoft.com/office/drawing/2014/main" id="{EBE76BA2-26AA-98E7-C7EE-FE5EADF07CAD}"/>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662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392"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Calculate the 90%, 95%, 99% confidence interval for the means of Jaccard distance each Antibiotic</a:t>
            </a:r>
            <a:endParaRPr sz="2400" dirty="0"/>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946249" y="3215273"/>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014320" y="1396177"/>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7267134" y="1029471"/>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Subtitle 20">
            <a:extLst>
              <a:ext uri="{FF2B5EF4-FFF2-40B4-BE49-F238E27FC236}">
                <a16:creationId xmlns:a16="http://schemas.microsoft.com/office/drawing/2014/main" id="{291CD07E-2B5F-D091-5745-F37E75DC943F}"/>
              </a:ext>
            </a:extLst>
          </p:cNvPr>
          <p:cNvSpPr>
            <a:spLocks noGrp="1"/>
          </p:cNvSpPr>
          <p:nvPr>
            <p:ph type="subTitle" idx="1"/>
          </p:nvPr>
        </p:nvSpPr>
        <p:spPr>
          <a:xfrm>
            <a:off x="1331044" y="1476254"/>
            <a:ext cx="1417772" cy="507191"/>
          </a:xfrm>
        </p:spPr>
        <p:txBody>
          <a:bodyPr/>
          <a:lstStyle/>
          <a:p>
            <a:r>
              <a:rPr lang="en-US" b="1" dirty="0">
                <a:highlight>
                  <a:srgbClr val="800080"/>
                </a:highlight>
              </a:rPr>
              <a:t>90% C.I.</a:t>
            </a:r>
          </a:p>
        </p:txBody>
      </p:sp>
      <p:pic>
        <p:nvPicPr>
          <p:cNvPr id="23" name="Picture 22">
            <a:extLst>
              <a:ext uri="{FF2B5EF4-FFF2-40B4-BE49-F238E27FC236}">
                <a16:creationId xmlns:a16="http://schemas.microsoft.com/office/drawing/2014/main" id="{C3243AB3-5B9C-E4F3-7B26-E6891AE8251D}"/>
              </a:ext>
            </a:extLst>
          </p:cNvPr>
          <p:cNvPicPr>
            <a:picLocks noChangeAspect="1"/>
          </p:cNvPicPr>
          <p:nvPr/>
        </p:nvPicPr>
        <p:blipFill>
          <a:blip r:embed="rId7"/>
          <a:stretch>
            <a:fillRect/>
          </a:stretch>
        </p:blipFill>
        <p:spPr>
          <a:xfrm>
            <a:off x="286893" y="1889912"/>
            <a:ext cx="3952222" cy="893478"/>
          </a:xfrm>
          <a:prstGeom prst="rect">
            <a:avLst/>
          </a:prstGeom>
        </p:spPr>
      </p:pic>
      <p:pic>
        <p:nvPicPr>
          <p:cNvPr id="27" name="Picture 26">
            <a:extLst>
              <a:ext uri="{FF2B5EF4-FFF2-40B4-BE49-F238E27FC236}">
                <a16:creationId xmlns:a16="http://schemas.microsoft.com/office/drawing/2014/main" id="{3B248178-5DF5-8E32-33B9-AFB731109BC9}"/>
              </a:ext>
            </a:extLst>
          </p:cNvPr>
          <p:cNvPicPr>
            <a:picLocks noChangeAspect="1"/>
          </p:cNvPicPr>
          <p:nvPr/>
        </p:nvPicPr>
        <p:blipFill rotWithShape="1">
          <a:blip r:embed="rId8"/>
          <a:srcRect t="2640"/>
          <a:stretch/>
        </p:blipFill>
        <p:spPr>
          <a:xfrm>
            <a:off x="4964478" y="1889912"/>
            <a:ext cx="3892629" cy="898444"/>
          </a:xfrm>
          <a:prstGeom prst="rect">
            <a:avLst/>
          </a:prstGeom>
        </p:spPr>
      </p:pic>
      <p:pic>
        <p:nvPicPr>
          <p:cNvPr id="29" name="Picture 28">
            <a:extLst>
              <a:ext uri="{FF2B5EF4-FFF2-40B4-BE49-F238E27FC236}">
                <a16:creationId xmlns:a16="http://schemas.microsoft.com/office/drawing/2014/main" id="{0830C70C-3C21-5A34-C6BA-1B816FBC4DE8}"/>
              </a:ext>
            </a:extLst>
          </p:cNvPr>
          <p:cNvPicPr>
            <a:picLocks noChangeAspect="1"/>
          </p:cNvPicPr>
          <p:nvPr/>
        </p:nvPicPr>
        <p:blipFill>
          <a:blip r:embed="rId9"/>
          <a:stretch>
            <a:fillRect/>
          </a:stretch>
        </p:blipFill>
        <p:spPr>
          <a:xfrm>
            <a:off x="2472612" y="3288315"/>
            <a:ext cx="4190863" cy="893478"/>
          </a:xfrm>
          <a:prstGeom prst="rect">
            <a:avLst/>
          </a:prstGeom>
        </p:spPr>
      </p:pic>
      <p:sp>
        <p:nvSpPr>
          <p:cNvPr id="32" name="Subtitle 20">
            <a:extLst>
              <a:ext uri="{FF2B5EF4-FFF2-40B4-BE49-F238E27FC236}">
                <a16:creationId xmlns:a16="http://schemas.microsoft.com/office/drawing/2014/main" id="{4AF41C88-F097-05BF-F3C2-1B051838771F}"/>
              </a:ext>
            </a:extLst>
          </p:cNvPr>
          <p:cNvSpPr txBox="1">
            <a:spLocks/>
          </p:cNvSpPr>
          <p:nvPr/>
        </p:nvSpPr>
        <p:spPr>
          <a:xfrm>
            <a:off x="3810483" y="2869326"/>
            <a:ext cx="1417772" cy="507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r>
              <a:rPr lang="en-US" b="1" dirty="0">
                <a:highlight>
                  <a:srgbClr val="800080"/>
                </a:highlight>
              </a:rPr>
              <a:t>99% C.I.</a:t>
            </a:r>
          </a:p>
        </p:txBody>
      </p:sp>
      <p:sp>
        <p:nvSpPr>
          <p:cNvPr id="33" name="Subtitle 20">
            <a:extLst>
              <a:ext uri="{FF2B5EF4-FFF2-40B4-BE49-F238E27FC236}">
                <a16:creationId xmlns:a16="http://schemas.microsoft.com/office/drawing/2014/main" id="{6937220E-B40A-DE4D-B426-99B06746F485}"/>
              </a:ext>
            </a:extLst>
          </p:cNvPr>
          <p:cNvSpPr txBox="1">
            <a:spLocks/>
          </p:cNvSpPr>
          <p:nvPr/>
        </p:nvSpPr>
        <p:spPr>
          <a:xfrm>
            <a:off x="6046518" y="1485610"/>
            <a:ext cx="1417772" cy="507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r>
              <a:rPr lang="en-US" b="1" dirty="0">
                <a:highlight>
                  <a:srgbClr val="800080"/>
                </a:highlight>
              </a:rPr>
              <a:t>95% C.I.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392"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Calculate the 90%, 95%, 99% confidence interval for the means of Jaccard distance each Antibiotic</a:t>
            </a:r>
            <a:endParaRPr sz="2400" dirty="0"/>
          </a:p>
        </p:txBody>
      </p:sp>
      <p:sp>
        <p:nvSpPr>
          <p:cNvPr id="355" name="Google Shape;355;p36"/>
          <p:cNvSpPr txBox="1">
            <a:spLocks noGrp="1"/>
          </p:cNvSpPr>
          <p:nvPr>
            <p:ph type="subTitle" idx="1"/>
          </p:nvPr>
        </p:nvSpPr>
        <p:spPr>
          <a:xfrm>
            <a:off x="714300" y="1259225"/>
            <a:ext cx="4014592"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GB" dirty="0">
                <a:highlight>
                  <a:srgbClr val="800080"/>
                </a:highlight>
              </a:rPr>
              <a:t>C.I = mean ± SE × Z score</a:t>
            </a:r>
          </a:p>
          <a:p>
            <a:pPr marL="0" lvl="0" indent="0" algn="l" rtl="0">
              <a:spcBef>
                <a:spcPts val="0"/>
              </a:spcBef>
              <a:spcAft>
                <a:spcPts val="0"/>
              </a:spcAft>
              <a:buClr>
                <a:schemeClr val="hlink"/>
              </a:buClr>
              <a:buSzPts val="1100"/>
              <a:buFont typeface="Arial"/>
              <a:buNone/>
            </a:pPr>
            <a:endParaRPr lang="en-GB" dirty="0">
              <a:highlight>
                <a:srgbClr val="800080"/>
              </a:highlight>
            </a:endParaRPr>
          </a:p>
          <a:p>
            <a:pPr marL="457200" lvl="0" indent="-317500" algn="l" rtl="0">
              <a:spcBef>
                <a:spcPts val="0"/>
              </a:spcBef>
              <a:spcAft>
                <a:spcPts val="0"/>
              </a:spcAft>
              <a:buSzPts val="1400"/>
              <a:buChar char="●"/>
            </a:pPr>
            <a:r>
              <a:rPr lang="en-GB" dirty="0"/>
              <a:t>We calculated the means of Jaccard distance for each Antibiotic.</a:t>
            </a:r>
          </a:p>
          <a:p>
            <a:pPr marL="139700" lvl="0" indent="0" algn="l" rtl="0">
              <a:spcBef>
                <a:spcPts val="0"/>
              </a:spcBef>
              <a:spcAft>
                <a:spcPts val="0"/>
              </a:spcAft>
              <a:buSzPts val="1400"/>
              <a:buNone/>
            </a:pPr>
            <a:endParaRPr lang="en-GB" dirty="0"/>
          </a:p>
          <a:p>
            <a:pPr marL="457200" lvl="0" indent="-317500" algn="l" rtl="0">
              <a:spcBef>
                <a:spcPts val="0"/>
              </a:spcBef>
              <a:spcAft>
                <a:spcPts val="0"/>
              </a:spcAft>
              <a:buSzPts val="1400"/>
              <a:buChar char="●"/>
            </a:pPr>
            <a:r>
              <a:rPr lang="en-GB" dirty="0"/>
              <a:t>We computed the standard error to calculate the confidence interval: </a:t>
            </a:r>
            <a:r>
              <a:rPr lang="en-GB" dirty="0">
                <a:highlight>
                  <a:srgbClr val="800080"/>
                </a:highlight>
              </a:rPr>
              <a:t>SE=σ/√N</a:t>
            </a:r>
          </a:p>
          <a:p>
            <a:pPr marL="139700" lvl="0" indent="0" algn="l" rtl="0">
              <a:spcBef>
                <a:spcPts val="0"/>
              </a:spcBef>
              <a:spcAft>
                <a:spcPts val="0"/>
              </a:spcAft>
              <a:buSzPts val="1400"/>
              <a:buNone/>
            </a:pPr>
            <a:endParaRPr lang="en-GB" dirty="0">
              <a:highlight>
                <a:srgbClr val="800080"/>
              </a:highlight>
            </a:endParaRPr>
          </a:p>
          <a:p>
            <a:pPr marL="457200" lvl="0" indent="-317500" algn="l" rtl="0">
              <a:spcBef>
                <a:spcPts val="0"/>
              </a:spcBef>
              <a:spcAft>
                <a:spcPts val="0"/>
              </a:spcAft>
              <a:buSzPts val="1400"/>
              <a:buChar char="●"/>
            </a:pPr>
            <a:r>
              <a:rPr lang="en-GB" dirty="0"/>
              <a:t>We used the Zscore method for each interval 90%, 95%, 99% which equals to 1.645, 1.96, 2.576 respectively. Then to calculate each margin error, we multiplied it by the standard error.</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7573985" y="3526725"/>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604537" y="142429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8638863" y="3907881"/>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7963534" y="642678"/>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8243728" y="1968556"/>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8167971" y="153757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537252" y="3207569"/>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8050595" y="421960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Picture 16">
            <a:extLst>
              <a:ext uri="{FF2B5EF4-FFF2-40B4-BE49-F238E27FC236}">
                <a16:creationId xmlns:a16="http://schemas.microsoft.com/office/drawing/2014/main" id="{4F52FDBD-6674-9BBE-6A28-F6C6EB71A11B}"/>
              </a:ext>
            </a:extLst>
          </p:cNvPr>
          <p:cNvPicPr>
            <a:picLocks noChangeAspect="1"/>
          </p:cNvPicPr>
          <p:nvPr/>
        </p:nvPicPr>
        <p:blipFill rotWithShape="1">
          <a:blip r:embed="rId7"/>
          <a:srcRect t="20382" r="64353"/>
          <a:stretch/>
        </p:blipFill>
        <p:spPr>
          <a:xfrm>
            <a:off x="4822251" y="1527099"/>
            <a:ext cx="1787770" cy="511049"/>
          </a:xfrm>
          <a:prstGeom prst="rect">
            <a:avLst/>
          </a:prstGeom>
        </p:spPr>
      </p:pic>
      <p:pic>
        <p:nvPicPr>
          <p:cNvPr id="18" name="Picture 17">
            <a:extLst>
              <a:ext uri="{FF2B5EF4-FFF2-40B4-BE49-F238E27FC236}">
                <a16:creationId xmlns:a16="http://schemas.microsoft.com/office/drawing/2014/main" id="{93DB3682-36C6-C7E3-FCC0-82BCBA41621B}"/>
              </a:ext>
            </a:extLst>
          </p:cNvPr>
          <p:cNvPicPr>
            <a:picLocks noChangeAspect="1"/>
          </p:cNvPicPr>
          <p:nvPr/>
        </p:nvPicPr>
        <p:blipFill>
          <a:blip r:embed="rId8"/>
          <a:stretch>
            <a:fillRect/>
          </a:stretch>
        </p:blipFill>
        <p:spPr>
          <a:xfrm>
            <a:off x="4822251" y="2091600"/>
            <a:ext cx="2719997" cy="853397"/>
          </a:xfrm>
          <a:prstGeom prst="rect">
            <a:avLst/>
          </a:prstGeom>
        </p:spPr>
      </p:pic>
      <p:pic>
        <p:nvPicPr>
          <p:cNvPr id="19" name="Picture 18">
            <a:extLst>
              <a:ext uri="{FF2B5EF4-FFF2-40B4-BE49-F238E27FC236}">
                <a16:creationId xmlns:a16="http://schemas.microsoft.com/office/drawing/2014/main" id="{7FAFF9C6-87CF-ED80-71A5-9D4C63519349}"/>
              </a:ext>
            </a:extLst>
          </p:cNvPr>
          <p:cNvPicPr>
            <a:picLocks noChangeAspect="1"/>
          </p:cNvPicPr>
          <p:nvPr/>
        </p:nvPicPr>
        <p:blipFill>
          <a:blip r:embed="rId9"/>
          <a:stretch>
            <a:fillRect/>
          </a:stretch>
        </p:blipFill>
        <p:spPr>
          <a:xfrm>
            <a:off x="4822251" y="3051900"/>
            <a:ext cx="1453181" cy="1548930"/>
          </a:xfrm>
          <a:prstGeom prst="rect">
            <a:avLst/>
          </a:prstGeom>
        </p:spPr>
      </p:pic>
    </p:spTree>
    <p:extLst>
      <p:ext uri="{BB962C8B-B14F-4D97-AF65-F5344CB8AC3E}">
        <p14:creationId xmlns:p14="http://schemas.microsoft.com/office/powerpoint/2010/main" val="4206993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881422" y="2489209"/>
            <a:ext cx="7715392"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How would you describe those inferences and what do you observe in terms of the interval width when request higher confidence</a:t>
            </a:r>
          </a:p>
        </p:txBody>
      </p:sp>
      <p:sp>
        <p:nvSpPr>
          <p:cNvPr id="355" name="Google Shape;355;p36"/>
          <p:cNvSpPr txBox="1">
            <a:spLocks noGrp="1"/>
          </p:cNvSpPr>
          <p:nvPr>
            <p:ph type="subTitle" idx="1"/>
          </p:nvPr>
        </p:nvSpPr>
        <p:spPr>
          <a:xfrm>
            <a:off x="706037" y="692020"/>
            <a:ext cx="5675803" cy="756895"/>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dirty="0"/>
              <a:t>We calculated lower and upper bound that represents the interval for each confidence interval.</a:t>
            </a:r>
          </a:p>
        </p:txBody>
      </p:sp>
      <p:grpSp>
        <p:nvGrpSpPr>
          <p:cNvPr id="356" name="Google Shape;356;p36"/>
          <p:cNvGrpSpPr/>
          <p:nvPr/>
        </p:nvGrpSpPr>
        <p:grpSpPr>
          <a:xfrm rot="5400000">
            <a:off x="268457" y="349329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4811140" y="1249972"/>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6930332" y="669736"/>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8503501" y="290989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6156558" y="1109015"/>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724943" y="1428769"/>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2972416" y="1320784"/>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2885620" y="240091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7317668" y="3031709"/>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 action="ppaction://noaction"/>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5"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2" name="Picture 21">
            <a:extLst>
              <a:ext uri="{FF2B5EF4-FFF2-40B4-BE49-F238E27FC236}">
                <a16:creationId xmlns:a16="http://schemas.microsoft.com/office/drawing/2014/main" id="{4737CEA6-24C9-37F6-65F7-972EA86688B4}"/>
              </a:ext>
            </a:extLst>
          </p:cNvPr>
          <p:cNvPicPr>
            <a:picLocks noChangeAspect="1"/>
          </p:cNvPicPr>
          <p:nvPr/>
        </p:nvPicPr>
        <p:blipFill>
          <a:blip r:embed="rId6"/>
          <a:stretch>
            <a:fillRect/>
          </a:stretch>
        </p:blipFill>
        <p:spPr>
          <a:xfrm>
            <a:off x="5660204" y="1418286"/>
            <a:ext cx="1739900" cy="960755"/>
          </a:xfrm>
          <a:prstGeom prst="rect">
            <a:avLst/>
          </a:prstGeom>
        </p:spPr>
      </p:pic>
      <p:sp>
        <p:nvSpPr>
          <p:cNvPr id="23" name="Google Shape;355;p36">
            <a:extLst>
              <a:ext uri="{FF2B5EF4-FFF2-40B4-BE49-F238E27FC236}">
                <a16:creationId xmlns:a16="http://schemas.microsoft.com/office/drawing/2014/main" id="{451F3989-6B78-2B5F-8B28-E973290F8D5F}"/>
              </a:ext>
            </a:extLst>
          </p:cNvPr>
          <p:cNvSpPr txBox="1">
            <a:spLocks/>
          </p:cNvSpPr>
          <p:nvPr/>
        </p:nvSpPr>
        <p:spPr>
          <a:xfrm>
            <a:off x="774787" y="3298500"/>
            <a:ext cx="7281175" cy="756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marL="139700" indent="0">
              <a:buNone/>
            </a:pPr>
            <a:r>
              <a:rPr lang="en-GB" dirty="0"/>
              <a:t>We can see that all the antibiotics have narrow confidence intervals which means that we are confident that our estimate is close to our true population value. By increasing our C.I, the width increases due to the process of achieving high degree of certainty. So, we know that the resulting intervals will be wider and less precise.</a:t>
            </a:r>
          </a:p>
        </p:txBody>
      </p:sp>
      <p:pic>
        <p:nvPicPr>
          <p:cNvPr id="17" name="Picture 16">
            <a:extLst>
              <a:ext uri="{FF2B5EF4-FFF2-40B4-BE49-F238E27FC236}">
                <a16:creationId xmlns:a16="http://schemas.microsoft.com/office/drawing/2014/main" id="{A7D465EA-ED94-1714-8EAF-03228B2789E1}"/>
              </a:ext>
            </a:extLst>
          </p:cNvPr>
          <p:cNvPicPr>
            <a:picLocks noChangeAspect="1"/>
          </p:cNvPicPr>
          <p:nvPr/>
        </p:nvPicPr>
        <p:blipFill>
          <a:blip r:embed="rId7"/>
          <a:stretch>
            <a:fillRect/>
          </a:stretch>
        </p:blipFill>
        <p:spPr>
          <a:xfrm>
            <a:off x="1724301" y="1425577"/>
            <a:ext cx="1795145" cy="955040"/>
          </a:xfrm>
          <a:prstGeom prst="rect">
            <a:avLst/>
          </a:prstGeom>
        </p:spPr>
      </p:pic>
      <p:pic>
        <p:nvPicPr>
          <p:cNvPr id="18" name="Picture 17">
            <a:extLst>
              <a:ext uri="{FF2B5EF4-FFF2-40B4-BE49-F238E27FC236}">
                <a16:creationId xmlns:a16="http://schemas.microsoft.com/office/drawing/2014/main" id="{50DFDA22-4905-9FC4-C666-2F263531F8F9}"/>
              </a:ext>
            </a:extLst>
          </p:cNvPr>
          <p:cNvPicPr>
            <a:picLocks noChangeAspect="1"/>
          </p:cNvPicPr>
          <p:nvPr/>
        </p:nvPicPr>
        <p:blipFill>
          <a:blip r:embed="rId8"/>
          <a:stretch>
            <a:fillRect/>
          </a:stretch>
        </p:blipFill>
        <p:spPr>
          <a:xfrm>
            <a:off x="3718973" y="1431292"/>
            <a:ext cx="1719580" cy="949325"/>
          </a:xfrm>
          <a:prstGeom prst="rect">
            <a:avLst/>
          </a:prstGeom>
        </p:spPr>
      </p:pic>
    </p:spTree>
    <p:extLst>
      <p:ext uri="{BB962C8B-B14F-4D97-AF65-F5344CB8AC3E}">
        <p14:creationId xmlns:p14="http://schemas.microsoft.com/office/powerpoint/2010/main" val="233820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46129" y="184037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0"/>
          <p:cNvSpPr txBox="1">
            <a:spLocks noGrp="1"/>
          </p:cNvSpPr>
          <p:nvPr>
            <p:ph type="title"/>
          </p:nvPr>
        </p:nvSpPr>
        <p:spPr>
          <a:xfrm>
            <a:off x="2635410" y="2245660"/>
            <a:ext cx="6035906"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sz="7200" dirty="0">
                <a:solidFill>
                  <a:schemeClr val="lt2"/>
                </a:solidFill>
              </a:rPr>
              <a:t>Testing</a:t>
            </a:r>
            <a:r>
              <a:rPr lang="en" dirty="0">
                <a:solidFill>
                  <a:schemeClr val="lt2"/>
                </a:solidFill>
              </a:rPr>
              <a:t> </a:t>
            </a:r>
          </a:p>
          <a:p>
            <a:pPr marL="0" lvl="0" indent="0" algn="l" rtl="0">
              <a:spcBef>
                <a:spcPts val="0"/>
              </a:spcBef>
              <a:spcAft>
                <a:spcPts val="0"/>
              </a:spcAft>
              <a:buNone/>
            </a:pPr>
            <a:r>
              <a:rPr lang="en-GB" dirty="0">
                <a:solidFill>
                  <a:schemeClr val="lt2"/>
                </a:solidFill>
              </a:rPr>
              <a:t> </a:t>
            </a:r>
            <a:endParaRPr lang="en-GB" dirty="0"/>
          </a:p>
        </p:txBody>
      </p:sp>
      <p:sp>
        <p:nvSpPr>
          <p:cNvPr id="648" name="Google Shape;648;p40"/>
          <p:cNvSpPr txBox="1">
            <a:spLocks noGrp="1"/>
          </p:cNvSpPr>
          <p:nvPr>
            <p:ph type="title" idx="2"/>
          </p:nvPr>
        </p:nvSpPr>
        <p:spPr>
          <a:xfrm>
            <a:off x="746071" y="214398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649" name="Google Shape;649;p40"/>
          <p:cNvSpPr/>
          <p:nvPr/>
        </p:nvSpPr>
        <p:spPr>
          <a:xfrm>
            <a:off x="2387165" y="2201927"/>
            <a:ext cx="2712057"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Hypothesis</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0"/>
          <p:cNvSpPr/>
          <p:nvPr/>
        </p:nvSpPr>
        <p:spPr>
          <a:xfrm>
            <a:off x="8286684" y="2012760"/>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5;p34">
            <a:extLst>
              <a:ext uri="{FF2B5EF4-FFF2-40B4-BE49-F238E27FC236}">
                <a16:creationId xmlns:a16="http://schemas.microsoft.com/office/drawing/2014/main" id="{92AA396D-9132-4B85-E90D-755DD68F53E1}"/>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20" name="Google Shape;246;p34">
            <a:hlinkClick r:id="rId3" action="ppaction://hlinksldjump"/>
            <a:extLst>
              <a:ext uri="{FF2B5EF4-FFF2-40B4-BE49-F238E27FC236}">
                <a16:creationId xmlns:a16="http://schemas.microsoft.com/office/drawing/2014/main" id="{A905D27F-20B0-33A5-1463-05C2AFEB5DF7}"/>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21" name="Google Shape;247;p34">
            <a:hlinkClick r:id="rId4" action="ppaction://hlinksldjump"/>
            <a:extLst>
              <a:ext uri="{FF2B5EF4-FFF2-40B4-BE49-F238E27FC236}">
                <a16:creationId xmlns:a16="http://schemas.microsoft.com/office/drawing/2014/main" id="{33B07823-1C13-04BC-7D94-6E2CE1FD236D}"/>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2" name="Google Shape;248;p34">
            <a:hlinkClick r:id="" action="ppaction://noaction"/>
            <a:extLst>
              <a:ext uri="{FF2B5EF4-FFF2-40B4-BE49-F238E27FC236}">
                <a16:creationId xmlns:a16="http://schemas.microsoft.com/office/drawing/2014/main" id="{82E9CEE6-9BD6-6AAA-3613-2A07C4964C3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3" name="Google Shape;249;p34">
            <a:extLst>
              <a:ext uri="{FF2B5EF4-FFF2-40B4-BE49-F238E27FC236}">
                <a16:creationId xmlns:a16="http://schemas.microsoft.com/office/drawing/2014/main" id="{5CDBF79A-65E5-71F7-DDA2-D64B4DA82391}"/>
              </a:ext>
            </a:extLst>
          </p:cNvPr>
          <p:cNvGrpSpPr/>
          <p:nvPr/>
        </p:nvGrpSpPr>
        <p:grpSpPr>
          <a:xfrm>
            <a:off x="706038" y="312972"/>
            <a:ext cx="140222" cy="140409"/>
            <a:chOff x="2741000" y="199475"/>
            <a:chExt cx="191953" cy="192210"/>
          </a:xfrm>
        </p:grpSpPr>
        <p:sp>
          <p:nvSpPr>
            <p:cNvPr id="24" name="Google Shape;250;p34">
              <a:extLst>
                <a:ext uri="{FF2B5EF4-FFF2-40B4-BE49-F238E27FC236}">
                  <a16:creationId xmlns:a16="http://schemas.microsoft.com/office/drawing/2014/main" id="{65F411A9-903B-FC6C-76CA-5AB84C4CAA21}"/>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1;p34">
              <a:extLst>
                <a:ext uri="{FF2B5EF4-FFF2-40B4-BE49-F238E27FC236}">
                  <a16:creationId xmlns:a16="http://schemas.microsoft.com/office/drawing/2014/main" id="{188CD035-611A-AAFF-6DD5-4901E81CDCD5}"/>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2;p34">
              <a:extLst>
                <a:ext uri="{FF2B5EF4-FFF2-40B4-BE49-F238E27FC236}">
                  <a16:creationId xmlns:a16="http://schemas.microsoft.com/office/drawing/2014/main" id="{89B994C0-2C4C-F056-4117-A7C504404F87}"/>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3;p34">
              <a:extLst>
                <a:ext uri="{FF2B5EF4-FFF2-40B4-BE49-F238E27FC236}">
                  <a16:creationId xmlns:a16="http://schemas.microsoft.com/office/drawing/2014/main" id="{5CC3F727-4461-4475-C78F-F289496DB68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4;p34">
              <a:extLst>
                <a:ext uri="{FF2B5EF4-FFF2-40B4-BE49-F238E27FC236}">
                  <a16:creationId xmlns:a16="http://schemas.microsoft.com/office/drawing/2014/main" id="{6CBDF912-B550-E1D7-93D3-E570698035D1}"/>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5;p34">
              <a:extLst>
                <a:ext uri="{FF2B5EF4-FFF2-40B4-BE49-F238E27FC236}">
                  <a16:creationId xmlns:a16="http://schemas.microsoft.com/office/drawing/2014/main" id="{CE4CE213-9255-E728-360E-42C023ABD252}"/>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6;p34">
              <a:extLst>
                <a:ext uri="{FF2B5EF4-FFF2-40B4-BE49-F238E27FC236}">
                  <a16:creationId xmlns:a16="http://schemas.microsoft.com/office/drawing/2014/main" id="{F20D1C40-6DB6-42A6-8A74-BB45A250C315}"/>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7;p34">
              <a:extLst>
                <a:ext uri="{FF2B5EF4-FFF2-40B4-BE49-F238E27FC236}">
                  <a16:creationId xmlns:a16="http://schemas.microsoft.com/office/drawing/2014/main" id="{A0162DB1-0F4D-92A6-5995-2AEE654C416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58;p34">
              <a:extLst>
                <a:ext uri="{FF2B5EF4-FFF2-40B4-BE49-F238E27FC236}">
                  <a16:creationId xmlns:a16="http://schemas.microsoft.com/office/drawing/2014/main" id="{EDDC2A0D-524B-ED6A-70E5-69712105DA96}"/>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22;p34">
            <a:hlinkClick r:id="rId5" action="ppaction://hlinksldjump"/>
            <a:extLst>
              <a:ext uri="{FF2B5EF4-FFF2-40B4-BE49-F238E27FC236}">
                <a16:creationId xmlns:a16="http://schemas.microsoft.com/office/drawing/2014/main" id="{EBE76BA2-26AA-98E7-C7EE-FE5EADF07CAD}"/>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5727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051748"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7.1.</a:t>
            </a:r>
            <a:r>
              <a:rPr lang="en-GB" sz="2400" dirty="0"/>
              <a:t> We hypothesis that Chao/Shannon at day 6 different between CDI vs ND</a:t>
            </a:r>
          </a:p>
        </p:txBody>
      </p:sp>
      <p:sp>
        <p:nvSpPr>
          <p:cNvPr id="355" name="Google Shape;355;p36"/>
          <p:cNvSpPr txBox="1">
            <a:spLocks noGrp="1"/>
          </p:cNvSpPr>
          <p:nvPr>
            <p:ph type="subTitle" idx="1"/>
          </p:nvPr>
        </p:nvSpPr>
        <p:spPr>
          <a:xfrm>
            <a:off x="523790" y="1236414"/>
            <a:ext cx="8776941" cy="3197874"/>
          </a:xfrm>
          <a:prstGeom prst="rect">
            <a:avLst/>
          </a:prstGeom>
        </p:spPr>
        <p:txBody>
          <a:bodyPr spcFirstLastPara="1" wrap="square" lIns="91425" tIns="91425" rIns="91425" bIns="91425" anchor="t" anchorCtr="0">
            <a:noAutofit/>
          </a:bodyPr>
          <a:lstStyle/>
          <a:p>
            <a:pPr marL="425450" indent="-285750"/>
            <a:r>
              <a:rPr lang="en-GB" dirty="0"/>
              <a:t>H</a:t>
            </a:r>
            <a:r>
              <a:rPr lang="en-GB" sz="1000" dirty="0"/>
              <a:t>0</a:t>
            </a:r>
            <a:r>
              <a:rPr lang="en-GB" dirty="0"/>
              <a:t>:  Chao/Shannon at day 6 is the same for CDI vs ND.</a:t>
            </a:r>
          </a:p>
          <a:p>
            <a:pPr marL="457200" lvl="0" indent="-317500" algn="l" rtl="0">
              <a:spcBef>
                <a:spcPts val="0"/>
              </a:spcBef>
              <a:spcAft>
                <a:spcPts val="0"/>
              </a:spcAft>
              <a:buSzPts val="1400"/>
              <a:buChar char="●"/>
            </a:pPr>
            <a:r>
              <a:rPr lang="en-GB" dirty="0"/>
              <a:t>H</a:t>
            </a:r>
            <a:r>
              <a:rPr lang="en-GB" sz="1000" dirty="0"/>
              <a:t>A</a:t>
            </a:r>
            <a:r>
              <a:rPr lang="en-GB" dirty="0"/>
              <a:t>: Chao/Shannon at day 6 different for CDI vs ND.</a:t>
            </a:r>
          </a:p>
          <a:p>
            <a:pPr marL="139700" lvl="0" indent="0" algn="l" rtl="0">
              <a:spcBef>
                <a:spcPts val="0"/>
              </a:spcBef>
              <a:spcAft>
                <a:spcPts val="0"/>
              </a:spcAft>
              <a:buSzPts val="1400"/>
              <a:buNone/>
            </a:pPr>
            <a:endParaRPr lang="en-GB" dirty="0"/>
          </a:p>
          <a:p>
            <a:pPr marL="457200" lvl="0" indent="-317500" algn="l" rtl="0">
              <a:spcBef>
                <a:spcPts val="0"/>
              </a:spcBef>
              <a:spcAft>
                <a:spcPts val="0"/>
              </a:spcAft>
              <a:buSzPts val="1400"/>
              <a:buChar char="●"/>
            </a:pPr>
            <a:r>
              <a:rPr lang="en-GB" dirty="0"/>
              <a:t>Assuming normality and homoscedasticity, we used </a:t>
            </a:r>
            <a:r>
              <a:rPr lang="en-GB" dirty="0">
                <a:highlight>
                  <a:srgbClr val="800080"/>
                </a:highlight>
              </a:rPr>
              <a:t>Two-sample t-test</a:t>
            </a:r>
            <a:r>
              <a:rPr lang="en-GB" dirty="0"/>
              <a:t> for Chao and Shannon each.</a:t>
            </a:r>
          </a:p>
          <a:p>
            <a:pPr marL="139700" lvl="0" indent="0" algn="l" rtl="0">
              <a:spcBef>
                <a:spcPts val="0"/>
              </a:spcBef>
              <a:spcAft>
                <a:spcPts val="0"/>
              </a:spcAft>
              <a:buSzPts val="1400"/>
              <a:buNone/>
            </a:pPr>
            <a:endParaRPr lang="en-GB" dirty="0">
              <a:highlight>
                <a:srgbClr val="800080"/>
              </a:highlight>
            </a:endParaRPr>
          </a:p>
          <a:p>
            <a:pPr marL="457200" lvl="0" indent="-317500" algn="l" rtl="0">
              <a:spcBef>
                <a:spcPts val="0"/>
              </a:spcBef>
              <a:spcAft>
                <a:spcPts val="0"/>
              </a:spcAft>
              <a:buSzPts val="1400"/>
              <a:buChar char="●"/>
            </a:pPr>
            <a:r>
              <a:rPr lang="en-GB" dirty="0"/>
              <a:t>D6.Chao1.diversity for CDI vs ND:  </a:t>
            </a:r>
            <a:r>
              <a:rPr lang="en-GB" dirty="0">
                <a:highlight>
                  <a:srgbClr val="800080"/>
                </a:highlight>
              </a:rPr>
              <a:t>p-value = 0.3362 </a:t>
            </a:r>
            <a:r>
              <a:rPr lang="en-GB" dirty="0"/>
              <a:t>which is bigger than α(0.05), thus we don't have enough evidence to reject the null hypothesis in support of alternative hypothesis, so we assume that the true difference in means for D6.Chao1.diversity CDI and ND are equal to 0; they are similar.</a:t>
            </a:r>
          </a:p>
          <a:p>
            <a:pPr marL="457200" lvl="0" indent="-317500" algn="l" rtl="0">
              <a:spcBef>
                <a:spcPts val="0"/>
              </a:spcBef>
              <a:spcAft>
                <a:spcPts val="0"/>
              </a:spcAft>
              <a:buSzPts val="1400"/>
              <a:buChar char="●"/>
            </a:pPr>
            <a:endParaRPr lang="en-GB" dirty="0"/>
          </a:p>
          <a:p>
            <a:pPr marL="457200" lvl="0" indent="-317500" algn="l" rtl="0">
              <a:spcBef>
                <a:spcPts val="0"/>
              </a:spcBef>
              <a:spcAft>
                <a:spcPts val="0"/>
              </a:spcAft>
              <a:buSzPts val="1400"/>
              <a:buChar char="●"/>
            </a:pPr>
            <a:r>
              <a:rPr lang="en-GB" dirty="0"/>
              <a:t>D6.Shannon.diversity for CDI vs ND:  </a:t>
            </a:r>
            <a:r>
              <a:rPr lang="en-GB" dirty="0">
                <a:highlight>
                  <a:srgbClr val="800080"/>
                </a:highlight>
              </a:rPr>
              <a:t>p-value = 0.7164 </a:t>
            </a:r>
            <a:r>
              <a:rPr lang="en-GB" dirty="0"/>
              <a:t>which is bigger than α(0.05), thus, we don't have enough evidence to reject the null hypothesis in support of alternative hypothesis and the true difference in means for D6.Shannon.diversity CDI and ND are equal to 0; they are similar.</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349200" y="974832"/>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580084" y="83843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203556" y="3748311"/>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12769" y="127092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576673" y="182533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9363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46129" y="184037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0"/>
          <p:cNvSpPr txBox="1">
            <a:spLocks noGrp="1"/>
          </p:cNvSpPr>
          <p:nvPr>
            <p:ph type="title"/>
          </p:nvPr>
        </p:nvSpPr>
        <p:spPr>
          <a:xfrm>
            <a:off x="2393794" y="2242567"/>
            <a:ext cx="4445400"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 sz="7200" dirty="0">
                <a:solidFill>
                  <a:schemeClr val="lt2"/>
                </a:solidFill>
              </a:rPr>
              <a:t>Reading</a:t>
            </a:r>
            <a:r>
              <a:rPr lang="en" dirty="0">
                <a:solidFill>
                  <a:schemeClr val="lt2"/>
                </a:solidFill>
              </a:rPr>
              <a:t> </a:t>
            </a:r>
          </a:p>
          <a:p>
            <a:pPr marL="0" lvl="0" indent="0" algn="l" rtl="0">
              <a:spcBef>
                <a:spcPts val="0"/>
              </a:spcBef>
              <a:spcAft>
                <a:spcPts val="0"/>
              </a:spcAft>
              <a:buNone/>
            </a:pPr>
            <a:r>
              <a:rPr lang="en-GB" dirty="0">
                <a:solidFill>
                  <a:schemeClr val="lt2"/>
                </a:solidFill>
              </a:rPr>
              <a:t> </a:t>
            </a:r>
            <a:endParaRPr lang="en-GB" dirty="0"/>
          </a:p>
        </p:txBody>
      </p:sp>
      <p:sp>
        <p:nvSpPr>
          <p:cNvPr id="648" name="Google Shape;648;p40"/>
          <p:cNvSpPr txBox="1">
            <a:spLocks noGrp="1"/>
          </p:cNvSpPr>
          <p:nvPr>
            <p:ph type="title" idx="2"/>
          </p:nvPr>
        </p:nvSpPr>
        <p:spPr>
          <a:xfrm>
            <a:off x="746071" y="214398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49" name="Google Shape;649;p40"/>
          <p:cNvSpPr/>
          <p:nvPr/>
        </p:nvSpPr>
        <p:spPr>
          <a:xfrm>
            <a:off x="2497743" y="2201927"/>
            <a:ext cx="1597737"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Data</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5;p34">
            <a:extLst>
              <a:ext uri="{FF2B5EF4-FFF2-40B4-BE49-F238E27FC236}">
                <a16:creationId xmlns:a16="http://schemas.microsoft.com/office/drawing/2014/main" id="{92AA396D-9132-4B85-E90D-755DD68F53E1}"/>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20" name="Google Shape;246;p34">
            <a:hlinkClick r:id="rId3" action="ppaction://hlinksldjump"/>
            <a:extLst>
              <a:ext uri="{FF2B5EF4-FFF2-40B4-BE49-F238E27FC236}">
                <a16:creationId xmlns:a16="http://schemas.microsoft.com/office/drawing/2014/main" id="{A905D27F-20B0-33A5-1463-05C2AFEB5DF7}"/>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21" name="Google Shape;247;p34">
            <a:hlinkClick r:id="rId4" action="ppaction://hlinksldjump"/>
            <a:extLst>
              <a:ext uri="{FF2B5EF4-FFF2-40B4-BE49-F238E27FC236}">
                <a16:creationId xmlns:a16="http://schemas.microsoft.com/office/drawing/2014/main" id="{33B07823-1C13-04BC-7D94-6E2CE1FD236D}"/>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2" name="Google Shape;248;p34">
            <a:hlinkClick r:id="rId5" action="ppaction://hlinksldjump"/>
            <a:extLst>
              <a:ext uri="{FF2B5EF4-FFF2-40B4-BE49-F238E27FC236}">
                <a16:creationId xmlns:a16="http://schemas.microsoft.com/office/drawing/2014/main" id="{82E9CEE6-9BD6-6AAA-3613-2A07C4964C3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3" name="Google Shape;249;p34">
            <a:extLst>
              <a:ext uri="{FF2B5EF4-FFF2-40B4-BE49-F238E27FC236}">
                <a16:creationId xmlns:a16="http://schemas.microsoft.com/office/drawing/2014/main" id="{5CDBF79A-65E5-71F7-DDA2-D64B4DA82391}"/>
              </a:ext>
            </a:extLst>
          </p:cNvPr>
          <p:cNvGrpSpPr/>
          <p:nvPr/>
        </p:nvGrpSpPr>
        <p:grpSpPr>
          <a:xfrm>
            <a:off x="706038" y="312972"/>
            <a:ext cx="140222" cy="140409"/>
            <a:chOff x="2741000" y="199475"/>
            <a:chExt cx="191953" cy="192210"/>
          </a:xfrm>
        </p:grpSpPr>
        <p:sp>
          <p:nvSpPr>
            <p:cNvPr id="24" name="Google Shape;250;p34">
              <a:extLst>
                <a:ext uri="{FF2B5EF4-FFF2-40B4-BE49-F238E27FC236}">
                  <a16:creationId xmlns:a16="http://schemas.microsoft.com/office/drawing/2014/main" id="{65F411A9-903B-FC6C-76CA-5AB84C4CAA21}"/>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1;p34">
              <a:extLst>
                <a:ext uri="{FF2B5EF4-FFF2-40B4-BE49-F238E27FC236}">
                  <a16:creationId xmlns:a16="http://schemas.microsoft.com/office/drawing/2014/main" id="{188CD035-611A-AAFF-6DD5-4901E81CDCD5}"/>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2;p34">
              <a:extLst>
                <a:ext uri="{FF2B5EF4-FFF2-40B4-BE49-F238E27FC236}">
                  <a16:creationId xmlns:a16="http://schemas.microsoft.com/office/drawing/2014/main" id="{89B994C0-2C4C-F056-4117-A7C504404F87}"/>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3;p34">
              <a:extLst>
                <a:ext uri="{FF2B5EF4-FFF2-40B4-BE49-F238E27FC236}">
                  <a16:creationId xmlns:a16="http://schemas.microsoft.com/office/drawing/2014/main" id="{5CC3F727-4461-4475-C78F-F289496DB68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4;p34">
              <a:extLst>
                <a:ext uri="{FF2B5EF4-FFF2-40B4-BE49-F238E27FC236}">
                  <a16:creationId xmlns:a16="http://schemas.microsoft.com/office/drawing/2014/main" id="{6CBDF912-B550-E1D7-93D3-E570698035D1}"/>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5;p34">
              <a:extLst>
                <a:ext uri="{FF2B5EF4-FFF2-40B4-BE49-F238E27FC236}">
                  <a16:creationId xmlns:a16="http://schemas.microsoft.com/office/drawing/2014/main" id="{CE4CE213-9255-E728-360E-42C023ABD252}"/>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6;p34">
              <a:extLst>
                <a:ext uri="{FF2B5EF4-FFF2-40B4-BE49-F238E27FC236}">
                  <a16:creationId xmlns:a16="http://schemas.microsoft.com/office/drawing/2014/main" id="{F20D1C40-6DB6-42A6-8A74-BB45A250C315}"/>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7;p34">
              <a:extLst>
                <a:ext uri="{FF2B5EF4-FFF2-40B4-BE49-F238E27FC236}">
                  <a16:creationId xmlns:a16="http://schemas.microsoft.com/office/drawing/2014/main" id="{A0162DB1-0F4D-92A6-5995-2AEE654C416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58;p34">
              <a:extLst>
                <a:ext uri="{FF2B5EF4-FFF2-40B4-BE49-F238E27FC236}">
                  <a16:creationId xmlns:a16="http://schemas.microsoft.com/office/drawing/2014/main" id="{EDDC2A0D-524B-ED6A-70E5-69712105DA96}"/>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22;p34">
            <a:hlinkClick r:id="rId6" action="ppaction://hlinksldjump"/>
            <a:extLst>
              <a:ext uri="{FF2B5EF4-FFF2-40B4-BE49-F238E27FC236}">
                <a16:creationId xmlns:a16="http://schemas.microsoft.com/office/drawing/2014/main" id="{EBE76BA2-26AA-98E7-C7EE-FE5EADF07CAD}"/>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051748"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7.1.</a:t>
            </a:r>
            <a:r>
              <a:rPr lang="en-GB" sz="2400" dirty="0"/>
              <a:t> We hypothesis that Chao/Shannon at day 6 different between CDI vs ND</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349200" y="974832"/>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580084" y="83843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203556" y="3748311"/>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12769" y="127092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576673" y="182533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1" name="Picture 20" descr="A screen shot of a computer&#10;&#10;Description automatically generated with low confidence">
            <a:extLst>
              <a:ext uri="{FF2B5EF4-FFF2-40B4-BE49-F238E27FC236}">
                <a16:creationId xmlns:a16="http://schemas.microsoft.com/office/drawing/2014/main" id="{DC7FBE3D-C620-DDF0-E223-8D439DAB13A3}"/>
              </a:ext>
            </a:extLst>
          </p:cNvPr>
          <p:cNvPicPr>
            <a:picLocks noChangeAspect="1"/>
          </p:cNvPicPr>
          <p:nvPr/>
        </p:nvPicPr>
        <p:blipFill>
          <a:blip r:embed="rId7"/>
          <a:stretch>
            <a:fillRect/>
          </a:stretch>
        </p:blipFill>
        <p:spPr>
          <a:xfrm>
            <a:off x="922450" y="1277795"/>
            <a:ext cx="7606743" cy="1364447"/>
          </a:xfrm>
          <a:prstGeom prst="rect">
            <a:avLst/>
          </a:prstGeom>
        </p:spPr>
      </p:pic>
      <p:pic>
        <p:nvPicPr>
          <p:cNvPr id="22" name="Picture 21">
            <a:extLst>
              <a:ext uri="{FF2B5EF4-FFF2-40B4-BE49-F238E27FC236}">
                <a16:creationId xmlns:a16="http://schemas.microsoft.com/office/drawing/2014/main" id="{249C679B-20DA-947C-F629-A980306E02EB}"/>
              </a:ext>
            </a:extLst>
          </p:cNvPr>
          <p:cNvPicPr>
            <a:picLocks noChangeAspect="1"/>
          </p:cNvPicPr>
          <p:nvPr/>
        </p:nvPicPr>
        <p:blipFill>
          <a:blip r:embed="rId8"/>
          <a:stretch>
            <a:fillRect/>
          </a:stretch>
        </p:blipFill>
        <p:spPr>
          <a:xfrm>
            <a:off x="946249" y="2866569"/>
            <a:ext cx="7589700" cy="1397976"/>
          </a:xfrm>
          <a:prstGeom prst="rect">
            <a:avLst/>
          </a:prstGeom>
        </p:spPr>
      </p:pic>
    </p:spTree>
    <p:extLst>
      <p:ext uri="{BB962C8B-B14F-4D97-AF65-F5344CB8AC3E}">
        <p14:creationId xmlns:p14="http://schemas.microsoft.com/office/powerpoint/2010/main" val="2612817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174136"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7.2.</a:t>
            </a:r>
            <a:r>
              <a:rPr lang="en-GB" sz="2400" dirty="0"/>
              <a:t> Assess whether the previous test assumptions have been met for the test</a:t>
            </a:r>
          </a:p>
        </p:txBody>
      </p:sp>
      <p:sp>
        <p:nvSpPr>
          <p:cNvPr id="355" name="Google Shape;355;p36"/>
          <p:cNvSpPr txBox="1">
            <a:spLocks noGrp="1"/>
          </p:cNvSpPr>
          <p:nvPr>
            <p:ph type="subTitle" idx="1"/>
          </p:nvPr>
        </p:nvSpPr>
        <p:spPr>
          <a:xfrm>
            <a:off x="523791" y="1049137"/>
            <a:ext cx="4437363" cy="3197874"/>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GB" dirty="0">
                <a:solidFill>
                  <a:schemeClr val="tx2"/>
                </a:solidFill>
              </a:rPr>
              <a:t>1. </a:t>
            </a:r>
            <a:r>
              <a:rPr lang="en-GB" dirty="0"/>
              <a:t>D6.Chao1.diversity for CDI vs ND:-</a:t>
            </a:r>
          </a:p>
          <a:p>
            <a:pPr marL="457200" lvl="0" indent="-317500" algn="l" rtl="0">
              <a:spcBef>
                <a:spcPts val="0"/>
              </a:spcBef>
              <a:spcAft>
                <a:spcPts val="0"/>
              </a:spcAft>
              <a:buSzPts val="1400"/>
              <a:buChar char="●"/>
            </a:pPr>
            <a:r>
              <a:rPr lang="en-GB" u="sng" dirty="0"/>
              <a:t>Test normality</a:t>
            </a:r>
            <a:r>
              <a:rPr lang="en-GB" dirty="0"/>
              <a:t>: The p-values are significant; thus, we have enough evidence to reject the null hypothesis and the data is </a:t>
            </a:r>
            <a:r>
              <a:rPr lang="en-GB" dirty="0">
                <a:highlight>
                  <a:srgbClr val="800080"/>
                </a:highlight>
              </a:rPr>
              <a:t>not normal</a:t>
            </a:r>
            <a:r>
              <a:rPr lang="en-GB" dirty="0"/>
              <a:t>.</a:t>
            </a:r>
          </a:p>
          <a:p>
            <a:pPr marL="139700" lvl="0" indent="0" algn="l" rtl="0">
              <a:spcBef>
                <a:spcPts val="0"/>
              </a:spcBef>
              <a:spcAft>
                <a:spcPts val="0"/>
              </a:spcAft>
              <a:buSzPts val="1400"/>
              <a:buNone/>
            </a:pPr>
            <a:endParaRPr lang="en-GB" dirty="0">
              <a:highlight>
                <a:srgbClr val="800080"/>
              </a:highlight>
            </a:endParaRPr>
          </a:p>
          <a:p>
            <a:pPr marL="457200" lvl="0" indent="-317500" algn="l" rtl="0">
              <a:spcBef>
                <a:spcPts val="0"/>
              </a:spcBef>
              <a:spcAft>
                <a:spcPts val="0"/>
              </a:spcAft>
              <a:buSzPts val="1400"/>
              <a:buChar char="●"/>
            </a:pPr>
            <a:r>
              <a:rPr lang="en-GB" u="sng" dirty="0"/>
              <a:t>Test homoscedasticity</a:t>
            </a:r>
            <a:r>
              <a:rPr lang="en-GB" dirty="0"/>
              <a:t>: From the boxplot we can see that they don’t have the same variance, thus </a:t>
            </a:r>
            <a:r>
              <a:rPr lang="en-GB" dirty="0">
                <a:highlight>
                  <a:srgbClr val="800080"/>
                </a:highlight>
              </a:rPr>
              <a:t>heteroscedasticity</a:t>
            </a:r>
            <a:r>
              <a:rPr lang="en-GB" dirty="0"/>
              <a:t>.</a:t>
            </a:r>
          </a:p>
          <a:p>
            <a:pPr marL="457200" lvl="0" indent="-317500" algn="l" rtl="0">
              <a:spcBef>
                <a:spcPts val="0"/>
              </a:spcBef>
              <a:spcAft>
                <a:spcPts val="0"/>
              </a:spcAft>
              <a:buSzPts val="1400"/>
              <a:buChar char="●"/>
            </a:pPr>
            <a:endParaRPr lang="en-GB" dirty="0"/>
          </a:p>
          <a:p>
            <a:pPr marL="457200" lvl="0" indent="-317500" algn="l" rtl="0">
              <a:spcBef>
                <a:spcPts val="0"/>
              </a:spcBef>
              <a:spcAft>
                <a:spcPts val="0"/>
              </a:spcAft>
              <a:buSzPts val="1400"/>
              <a:buChar char="●"/>
            </a:pPr>
            <a:r>
              <a:rPr lang="en-GB" dirty="0"/>
              <a:t>Since the assumptions have not been met for D6.Chao1.diversity, so we used Wilcoxon rank sum test. The </a:t>
            </a:r>
            <a:r>
              <a:rPr lang="en-GB" dirty="0">
                <a:highlight>
                  <a:srgbClr val="800080"/>
                </a:highlight>
              </a:rPr>
              <a:t>p-value = 0.2786</a:t>
            </a:r>
            <a:r>
              <a:rPr lang="en-GB" dirty="0"/>
              <a:t> which is bigger than α(0.05), thus we don't have enough evidence to reject the null hypothesis in support of alternative hypothesis and D6.Chao1.diversity in CDI and ND are similar.</a:t>
            </a:r>
          </a:p>
        </p:txBody>
      </p:sp>
      <p:grpSp>
        <p:nvGrpSpPr>
          <p:cNvPr id="356" name="Google Shape;356;p36"/>
          <p:cNvGrpSpPr/>
          <p:nvPr/>
        </p:nvGrpSpPr>
        <p:grpSpPr>
          <a:xfrm rot="5400000">
            <a:off x="285835" y="3765718"/>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226620" y="866464"/>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584417" y="93109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864509" y="4640089"/>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129239" y="423167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622600" y="1970864"/>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12769" y="127092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898422" y="1337196"/>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Picture 16" descr="A screenshot of a computer code&#10;&#10;Description automatically generated with medium confidence">
            <a:extLst>
              <a:ext uri="{FF2B5EF4-FFF2-40B4-BE49-F238E27FC236}">
                <a16:creationId xmlns:a16="http://schemas.microsoft.com/office/drawing/2014/main" id="{9D8B2F70-89DC-0143-7386-6276F337A781}"/>
              </a:ext>
            </a:extLst>
          </p:cNvPr>
          <p:cNvPicPr>
            <a:picLocks noChangeAspect="1"/>
          </p:cNvPicPr>
          <p:nvPr/>
        </p:nvPicPr>
        <p:blipFill>
          <a:blip r:embed="rId7"/>
          <a:stretch>
            <a:fillRect/>
          </a:stretch>
        </p:blipFill>
        <p:spPr>
          <a:xfrm>
            <a:off x="5169778" y="1122039"/>
            <a:ext cx="2497074" cy="992079"/>
          </a:xfrm>
          <a:prstGeom prst="rect">
            <a:avLst/>
          </a:prstGeom>
        </p:spPr>
      </p:pic>
      <p:pic>
        <p:nvPicPr>
          <p:cNvPr id="19" name="Picture 18" descr="A picture containing text, screenshot, font&#10;&#10;Description automatically generated">
            <a:extLst>
              <a:ext uri="{FF2B5EF4-FFF2-40B4-BE49-F238E27FC236}">
                <a16:creationId xmlns:a16="http://schemas.microsoft.com/office/drawing/2014/main" id="{BF5FB9CA-1AA4-37BC-5BC5-4CE17873AF8B}"/>
              </a:ext>
            </a:extLst>
          </p:cNvPr>
          <p:cNvPicPr>
            <a:picLocks noChangeAspect="1"/>
          </p:cNvPicPr>
          <p:nvPr/>
        </p:nvPicPr>
        <p:blipFill>
          <a:blip r:embed="rId8"/>
          <a:stretch>
            <a:fillRect/>
          </a:stretch>
        </p:blipFill>
        <p:spPr>
          <a:xfrm>
            <a:off x="4897161" y="3907882"/>
            <a:ext cx="4085195" cy="687800"/>
          </a:xfrm>
          <a:prstGeom prst="rect">
            <a:avLst/>
          </a:prstGeom>
        </p:spPr>
      </p:pic>
      <p:pic>
        <p:nvPicPr>
          <p:cNvPr id="21" name="Picture 20">
            <a:extLst>
              <a:ext uri="{FF2B5EF4-FFF2-40B4-BE49-F238E27FC236}">
                <a16:creationId xmlns:a16="http://schemas.microsoft.com/office/drawing/2014/main" id="{BE9272FC-A179-6D74-F266-8090882ECFED}"/>
              </a:ext>
            </a:extLst>
          </p:cNvPr>
          <p:cNvPicPr>
            <a:picLocks noChangeAspect="1"/>
          </p:cNvPicPr>
          <p:nvPr/>
        </p:nvPicPr>
        <p:blipFill>
          <a:blip r:embed="rId9"/>
          <a:stretch>
            <a:fillRect/>
          </a:stretch>
        </p:blipFill>
        <p:spPr>
          <a:xfrm>
            <a:off x="5134134" y="2201793"/>
            <a:ext cx="2143280" cy="1633248"/>
          </a:xfrm>
          <a:prstGeom prst="rect">
            <a:avLst/>
          </a:prstGeom>
        </p:spPr>
      </p:pic>
    </p:spTree>
    <p:extLst>
      <p:ext uri="{BB962C8B-B14F-4D97-AF65-F5344CB8AC3E}">
        <p14:creationId xmlns:p14="http://schemas.microsoft.com/office/powerpoint/2010/main" val="3298588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174136"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7.2.</a:t>
            </a:r>
            <a:r>
              <a:rPr lang="en-GB" sz="2400" dirty="0"/>
              <a:t> Assess whether the previous test assumptions have been met for the test</a:t>
            </a:r>
          </a:p>
        </p:txBody>
      </p:sp>
      <p:sp>
        <p:nvSpPr>
          <p:cNvPr id="355" name="Google Shape;355;p36"/>
          <p:cNvSpPr txBox="1">
            <a:spLocks noGrp="1"/>
          </p:cNvSpPr>
          <p:nvPr>
            <p:ph type="subTitle" idx="1"/>
          </p:nvPr>
        </p:nvSpPr>
        <p:spPr>
          <a:xfrm>
            <a:off x="520281" y="898478"/>
            <a:ext cx="4437363" cy="3197874"/>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GB" dirty="0">
                <a:solidFill>
                  <a:schemeClr val="tx2"/>
                </a:solidFill>
              </a:rPr>
              <a:t>2. </a:t>
            </a:r>
            <a:r>
              <a:rPr lang="en-GB" dirty="0"/>
              <a:t>D6.Shannon.diversity for CDI vs ND:-</a:t>
            </a:r>
          </a:p>
          <a:p>
            <a:pPr marL="457200" lvl="0" indent="-317500" algn="l" rtl="0">
              <a:spcBef>
                <a:spcPts val="0"/>
              </a:spcBef>
              <a:spcAft>
                <a:spcPts val="0"/>
              </a:spcAft>
              <a:buSzPts val="1400"/>
              <a:buChar char="●"/>
            </a:pPr>
            <a:r>
              <a:rPr lang="en-GB" u="sng" dirty="0"/>
              <a:t>Test normality</a:t>
            </a:r>
            <a:r>
              <a:rPr lang="en-GB" dirty="0"/>
              <a:t>: The p-values one is significant and the other is not; thus, we have enough evidence to reject the null hypothesis and the data is </a:t>
            </a:r>
            <a:r>
              <a:rPr lang="en-GB" dirty="0">
                <a:highlight>
                  <a:srgbClr val="800080"/>
                </a:highlight>
              </a:rPr>
              <a:t>not normal</a:t>
            </a:r>
            <a:r>
              <a:rPr lang="en-GB" dirty="0"/>
              <a:t>.</a:t>
            </a:r>
          </a:p>
          <a:p>
            <a:pPr marL="139700" lvl="0" indent="0" algn="l" rtl="0">
              <a:spcBef>
                <a:spcPts val="0"/>
              </a:spcBef>
              <a:spcAft>
                <a:spcPts val="0"/>
              </a:spcAft>
              <a:buSzPts val="1400"/>
              <a:buNone/>
            </a:pPr>
            <a:endParaRPr lang="en-GB" dirty="0">
              <a:highlight>
                <a:srgbClr val="800080"/>
              </a:highlight>
            </a:endParaRPr>
          </a:p>
          <a:p>
            <a:pPr marL="457200" lvl="0" indent="-317500" algn="l" rtl="0">
              <a:spcBef>
                <a:spcPts val="0"/>
              </a:spcBef>
              <a:spcAft>
                <a:spcPts val="0"/>
              </a:spcAft>
              <a:buSzPts val="1400"/>
              <a:buChar char="●"/>
            </a:pPr>
            <a:r>
              <a:rPr lang="en-GB" u="sng" dirty="0"/>
              <a:t>Test homoscedasticity</a:t>
            </a:r>
            <a:r>
              <a:rPr lang="en-GB" dirty="0"/>
              <a:t>: From the boxplot we can see that they don’t have the same variance, thus </a:t>
            </a:r>
            <a:r>
              <a:rPr lang="en-GB" dirty="0">
                <a:highlight>
                  <a:srgbClr val="800080"/>
                </a:highlight>
              </a:rPr>
              <a:t>heteroscedasticity</a:t>
            </a:r>
            <a:r>
              <a:rPr lang="en-GB" dirty="0"/>
              <a:t>.</a:t>
            </a:r>
          </a:p>
          <a:p>
            <a:pPr marL="457200" lvl="0" indent="-317500" algn="l" rtl="0">
              <a:spcBef>
                <a:spcPts val="0"/>
              </a:spcBef>
              <a:spcAft>
                <a:spcPts val="0"/>
              </a:spcAft>
              <a:buSzPts val="1400"/>
              <a:buChar char="●"/>
            </a:pPr>
            <a:endParaRPr lang="en-GB" dirty="0"/>
          </a:p>
          <a:p>
            <a:pPr marL="457200" lvl="0" indent="-317500" algn="l" rtl="0">
              <a:spcBef>
                <a:spcPts val="0"/>
              </a:spcBef>
              <a:spcAft>
                <a:spcPts val="0"/>
              </a:spcAft>
              <a:buSzPts val="1400"/>
              <a:buChar char="●"/>
            </a:pPr>
            <a:r>
              <a:rPr lang="en-GB" dirty="0"/>
              <a:t>Since the assumptions have not been met for D6.Shannon.diversity, so we used Wilcoxon rank sum test. The </a:t>
            </a:r>
            <a:r>
              <a:rPr lang="en-GB" dirty="0">
                <a:highlight>
                  <a:srgbClr val="800080"/>
                </a:highlight>
              </a:rPr>
              <a:t>p-value = 0.8014 </a:t>
            </a:r>
            <a:r>
              <a:rPr lang="en-GB" dirty="0"/>
              <a:t>which is bigger than α(0.05), thus we don't have enough evidence to reject the null hypothesis in support of alternative hypothesis and D6.Shannon.diversityin CDI and ND are similar.</a:t>
            </a:r>
          </a:p>
        </p:txBody>
      </p:sp>
      <p:grpSp>
        <p:nvGrpSpPr>
          <p:cNvPr id="356" name="Google Shape;356;p36"/>
          <p:cNvGrpSpPr/>
          <p:nvPr/>
        </p:nvGrpSpPr>
        <p:grpSpPr>
          <a:xfrm rot="5400000">
            <a:off x="285835" y="3765718"/>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87109" y="742870"/>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584417" y="93109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864509" y="4640089"/>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129239" y="423167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622600" y="1970864"/>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12769" y="127092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898422" y="1337196"/>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0" name="Picture 19" descr="A picture containing text, screenshot, font&#10;&#10;Description automatically generated">
            <a:extLst>
              <a:ext uri="{FF2B5EF4-FFF2-40B4-BE49-F238E27FC236}">
                <a16:creationId xmlns:a16="http://schemas.microsoft.com/office/drawing/2014/main" id="{5C767FBA-A8E0-5515-D65B-499117E12630}"/>
              </a:ext>
            </a:extLst>
          </p:cNvPr>
          <p:cNvPicPr>
            <a:picLocks noChangeAspect="1"/>
          </p:cNvPicPr>
          <p:nvPr/>
        </p:nvPicPr>
        <p:blipFill>
          <a:blip r:embed="rId7"/>
          <a:stretch>
            <a:fillRect/>
          </a:stretch>
        </p:blipFill>
        <p:spPr>
          <a:xfrm>
            <a:off x="5121116" y="986675"/>
            <a:ext cx="2927350" cy="1144270"/>
          </a:xfrm>
          <a:prstGeom prst="rect">
            <a:avLst/>
          </a:prstGeom>
        </p:spPr>
      </p:pic>
      <p:pic>
        <p:nvPicPr>
          <p:cNvPr id="22" name="Picture 21" descr="A screen shot of a computer&#10;&#10;Description automatically generated with low confidence">
            <a:extLst>
              <a:ext uri="{FF2B5EF4-FFF2-40B4-BE49-F238E27FC236}">
                <a16:creationId xmlns:a16="http://schemas.microsoft.com/office/drawing/2014/main" id="{AAA89050-DCCB-D67F-8982-0D2F11E26B2D}"/>
              </a:ext>
            </a:extLst>
          </p:cNvPr>
          <p:cNvPicPr>
            <a:picLocks noChangeAspect="1"/>
          </p:cNvPicPr>
          <p:nvPr/>
        </p:nvPicPr>
        <p:blipFill>
          <a:blip r:embed="rId8"/>
          <a:stretch>
            <a:fillRect/>
          </a:stretch>
        </p:blipFill>
        <p:spPr>
          <a:xfrm>
            <a:off x="4898422" y="3893817"/>
            <a:ext cx="4205548" cy="695563"/>
          </a:xfrm>
          <a:prstGeom prst="rect">
            <a:avLst/>
          </a:prstGeom>
        </p:spPr>
      </p:pic>
      <p:pic>
        <p:nvPicPr>
          <p:cNvPr id="24" name="Picture 23">
            <a:extLst>
              <a:ext uri="{FF2B5EF4-FFF2-40B4-BE49-F238E27FC236}">
                <a16:creationId xmlns:a16="http://schemas.microsoft.com/office/drawing/2014/main" id="{17188BE2-2B8A-7847-2081-920B694EBFB9}"/>
              </a:ext>
            </a:extLst>
          </p:cNvPr>
          <p:cNvPicPr>
            <a:picLocks noChangeAspect="1"/>
          </p:cNvPicPr>
          <p:nvPr/>
        </p:nvPicPr>
        <p:blipFill>
          <a:blip r:embed="rId9"/>
          <a:stretch>
            <a:fillRect/>
          </a:stretch>
        </p:blipFill>
        <p:spPr>
          <a:xfrm>
            <a:off x="5108337" y="2212316"/>
            <a:ext cx="2315679" cy="1601985"/>
          </a:xfrm>
          <a:prstGeom prst="rect">
            <a:avLst/>
          </a:prstGeom>
        </p:spPr>
      </p:pic>
    </p:spTree>
    <p:extLst>
      <p:ext uri="{BB962C8B-B14F-4D97-AF65-F5344CB8AC3E}">
        <p14:creationId xmlns:p14="http://schemas.microsoft.com/office/powerpoint/2010/main" val="2588970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051748"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7.3.</a:t>
            </a:r>
            <a:r>
              <a:rPr lang="en-GB" sz="2400" dirty="0"/>
              <a:t> We hypothesis that Jaccard distance “different” in the group receiving BOL Antibiotics compared to the FQ antibiotics B</a:t>
            </a:r>
          </a:p>
        </p:txBody>
      </p:sp>
      <p:sp>
        <p:nvSpPr>
          <p:cNvPr id="355" name="Google Shape;355;p36"/>
          <p:cNvSpPr txBox="1">
            <a:spLocks noGrp="1"/>
          </p:cNvSpPr>
          <p:nvPr>
            <p:ph type="subTitle" idx="1"/>
          </p:nvPr>
        </p:nvSpPr>
        <p:spPr>
          <a:xfrm>
            <a:off x="488656" y="1466393"/>
            <a:ext cx="8131554" cy="3197874"/>
          </a:xfrm>
          <a:prstGeom prst="rect">
            <a:avLst/>
          </a:prstGeom>
        </p:spPr>
        <p:txBody>
          <a:bodyPr spcFirstLastPara="1" wrap="square" lIns="91425" tIns="91425" rIns="91425" bIns="91425" anchor="t" anchorCtr="0">
            <a:noAutofit/>
          </a:bodyPr>
          <a:lstStyle/>
          <a:p>
            <a:pPr marL="425450" indent="-285750"/>
            <a:r>
              <a:rPr lang="en-GB" dirty="0"/>
              <a:t>H</a:t>
            </a:r>
            <a:r>
              <a:rPr lang="en-GB" sz="1000" dirty="0"/>
              <a:t>0</a:t>
            </a:r>
            <a:r>
              <a:rPr lang="en-GB" dirty="0"/>
              <a:t>:  Jaccard distance in the group receiving OBL compared to the FQN is similar.</a:t>
            </a:r>
          </a:p>
          <a:p>
            <a:pPr marL="457200" lvl="0" indent="-317500" algn="l" rtl="0">
              <a:spcBef>
                <a:spcPts val="0"/>
              </a:spcBef>
              <a:spcAft>
                <a:spcPts val="0"/>
              </a:spcAft>
              <a:buSzPts val="1400"/>
              <a:buChar char="●"/>
            </a:pPr>
            <a:r>
              <a:rPr lang="en-GB" dirty="0"/>
              <a:t>H</a:t>
            </a:r>
            <a:r>
              <a:rPr lang="en-GB" sz="1000" dirty="0"/>
              <a:t>A</a:t>
            </a:r>
            <a:r>
              <a:rPr lang="en-GB" dirty="0"/>
              <a:t>: Jaccard distance in the group receiving OBL compared to the FQN is different.</a:t>
            </a:r>
          </a:p>
          <a:p>
            <a:pPr marL="139700" lvl="0" indent="0" algn="l" rtl="0">
              <a:spcBef>
                <a:spcPts val="0"/>
              </a:spcBef>
              <a:spcAft>
                <a:spcPts val="0"/>
              </a:spcAft>
              <a:buSzPts val="1400"/>
              <a:buNone/>
            </a:pPr>
            <a:endParaRPr lang="en-GB" dirty="0"/>
          </a:p>
          <a:p>
            <a:pPr marL="457200" lvl="0" indent="-317500" algn="l" rtl="0">
              <a:spcBef>
                <a:spcPts val="0"/>
              </a:spcBef>
              <a:spcAft>
                <a:spcPts val="0"/>
              </a:spcAft>
              <a:buSzPts val="1400"/>
              <a:buChar char="●"/>
            </a:pPr>
            <a:r>
              <a:rPr lang="en-GB" dirty="0"/>
              <a:t>Assuming heteroscedasticity, we used Two-sample Welch t-test. The </a:t>
            </a:r>
            <a:r>
              <a:rPr lang="en-GB" dirty="0">
                <a:highlight>
                  <a:srgbClr val="800080"/>
                </a:highlight>
              </a:rPr>
              <a:t>p-value = 0.4538 </a:t>
            </a:r>
            <a:r>
              <a:rPr lang="en-GB" dirty="0"/>
              <a:t>which is bigger than α(0.05), thus we don't have enough evidence to reject the null hypothesis in support of alternative hypothesis and D1.D6.Jaccard.distance is similar between OBL and FQN Antibiotics.</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175875" y="1222025"/>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580084" y="83843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203556" y="3748311"/>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12769" y="127092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576673" y="182533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Picture 16" descr="A screenshot of a computer&#10;&#10;Description automatically generated with medium confidence">
            <a:extLst>
              <a:ext uri="{FF2B5EF4-FFF2-40B4-BE49-F238E27FC236}">
                <a16:creationId xmlns:a16="http://schemas.microsoft.com/office/drawing/2014/main" id="{5F11C827-B7BE-13F9-F784-6729AB635CDE}"/>
              </a:ext>
            </a:extLst>
          </p:cNvPr>
          <p:cNvPicPr>
            <a:picLocks noChangeAspect="1"/>
          </p:cNvPicPr>
          <p:nvPr/>
        </p:nvPicPr>
        <p:blipFill>
          <a:blip r:embed="rId7"/>
          <a:stretch>
            <a:fillRect/>
          </a:stretch>
        </p:blipFill>
        <p:spPr>
          <a:xfrm>
            <a:off x="1385839" y="3051135"/>
            <a:ext cx="6708670" cy="1536663"/>
          </a:xfrm>
          <a:prstGeom prst="rect">
            <a:avLst/>
          </a:prstGeom>
        </p:spPr>
      </p:pic>
    </p:spTree>
    <p:extLst>
      <p:ext uri="{BB962C8B-B14F-4D97-AF65-F5344CB8AC3E}">
        <p14:creationId xmlns:p14="http://schemas.microsoft.com/office/powerpoint/2010/main" val="4138586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174136"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7.4.</a:t>
            </a:r>
            <a:r>
              <a:rPr lang="en-GB" sz="2400" dirty="0"/>
              <a:t> Assess the previous test assumption</a:t>
            </a:r>
          </a:p>
        </p:txBody>
      </p:sp>
      <p:sp>
        <p:nvSpPr>
          <p:cNvPr id="355" name="Google Shape;355;p36"/>
          <p:cNvSpPr txBox="1">
            <a:spLocks noGrp="1"/>
          </p:cNvSpPr>
          <p:nvPr>
            <p:ph type="subTitle" idx="1"/>
          </p:nvPr>
        </p:nvSpPr>
        <p:spPr>
          <a:xfrm>
            <a:off x="574974" y="1266996"/>
            <a:ext cx="3944333" cy="3197874"/>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u="sng" dirty="0"/>
              <a:t>Test normality</a:t>
            </a:r>
            <a:r>
              <a:rPr lang="en-GB" dirty="0"/>
              <a:t>: The p-values are not significant; thus, we don’t have enough evidence to reject the null hypothesis in support of alternative hypothesis, so we assume </a:t>
            </a:r>
            <a:r>
              <a:rPr lang="en-GB" dirty="0">
                <a:highlight>
                  <a:srgbClr val="800080"/>
                </a:highlight>
              </a:rPr>
              <a:t>normality</a:t>
            </a:r>
            <a:r>
              <a:rPr lang="en-GB" dirty="0"/>
              <a:t>.</a:t>
            </a:r>
          </a:p>
          <a:p>
            <a:pPr marL="139700" lvl="0" indent="0" algn="l" rtl="0">
              <a:spcBef>
                <a:spcPts val="0"/>
              </a:spcBef>
              <a:spcAft>
                <a:spcPts val="0"/>
              </a:spcAft>
              <a:buSzPts val="1400"/>
              <a:buNone/>
            </a:pPr>
            <a:endParaRPr lang="en-GB" dirty="0">
              <a:highlight>
                <a:srgbClr val="800080"/>
              </a:highlight>
            </a:endParaRPr>
          </a:p>
          <a:p>
            <a:pPr marL="457200" lvl="0" indent="-317500" algn="l" rtl="0">
              <a:spcBef>
                <a:spcPts val="0"/>
              </a:spcBef>
              <a:spcAft>
                <a:spcPts val="0"/>
              </a:spcAft>
              <a:buSzPts val="1400"/>
              <a:buChar char="●"/>
            </a:pPr>
            <a:r>
              <a:rPr lang="en-GB" u="sng" dirty="0"/>
              <a:t>Test homoscedasticity</a:t>
            </a:r>
            <a:r>
              <a:rPr lang="en-GB" dirty="0"/>
              <a:t>: The </a:t>
            </a:r>
            <a:r>
              <a:rPr lang="en-GB" dirty="0">
                <a:highlight>
                  <a:srgbClr val="800080"/>
                </a:highlight>
              </a:rPr>
              <a:t>p-value = 0.4596 </a:t>
            </a:r>
            <a:r>
              <a:rPr lang="en-GB" dirty="0"/>
              <a:t>which is bigger than α(0.05), thus we don't have enough evidence to reject the null hypothesis in support of alternative hypothesis and D1.D6.Jaccard.distance has equal variance between OBL and FQN Antibiotics.</a:t>
            </a:r>
          </a:p>
        </p:txBody>
      </p:sp>
      <p:grpSp>
        <p:nvGrpSpPr>
          <p:cNvPr id="356" name="Google Shape;356;p36"/>
          <p:cNvGrpSpPr/>
          <p:nvPr/>
        </p:nvGrpSpPr>
        <p:grpSpPr>
          <a:xfrm rot="5400000">
            <a:off x="285835" y="3765718"/>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226620" y="866464"/>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166959" y="2816937"/>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7340847" y="615682"/>
            <a:ext cx="585493" cy="605824"/>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864509" y="4640089"/>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129239" y="423167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12769" y="127092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898422" y="1337196"/>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0" name="Picture 19" descr="A picture containing text, screenshot, font&#10;&#10;Description automatically generated">
            <a:extLst>
              <a:ext uri="{FF2B5EF4-FFF2-40B4-BE49-F238E27FC236}">
                <a16:creationId xmlns:a16="http://schemas.microsoft.com/office/drawing/2014/main" id="{E89CC8BB-6E2B-C49A-8118-26A424776412}"/>
              </a:ext>
            </a:extLst>
          </p:cNvPr>
          <p:cNvPicPr>
            <a:picLocks noChangeAspect="1"/>
          </p:cNvPicPr>
          <p:nvPr/>
        </p:nvPicPr>
        <p:blipFill>
          <a:blip r:embed="rId7"/>
          <a:stretch>
            <a:fillRect/>
          </a:stretch>
        </p:blipFill>
        <p:spPr>
          <a:xfrm>
            <a:off x="4498512" y="1246526"/>
            <a:ext cx="4342768" cy="1458341"/>
          </a:xfrm>
          <a:prstGeom prst="rect">
            <a:avLst/>
          </a:prstGeom>
        </p:spPr>
      </p:pic>
      <p:pic>
        <p:nvPicPr>
          <p:cNvPr id="21" name="Picture 20" descr="A picture containing text, screenshot, font&#10;&#10;Description automatically generated">
            <a:extLst>
              <a:ext uri="{FF2B5EF4-FFF2-40B4-BE49-F238E27FC236}">
                <a16:creationId xmlns:a16="http://schemas.microsoft.com/office/drawing/2014/main" id="{59643CF9-DA91-30CD-C6BE-158E95B453EF}"/>
              </a:ext>
            </a:extLst>
          </p:cNvPr>
          <p:cNvPicPr>
            <a:picLocks noChangeAspect="1"/>
          </p:cNvPicPr>
          <p:nvPr/>
        </p:nvPicPr>
        <p:blipFill>
          <a:blip r:embed="rId8"/>
          <a:stretch>
            <a:fillRect/>
          </a:stretch>
        </p:blipFill>
        <p:spPr>
          <a:xfrm>
            <a:off x="4279331" y="3327873"/>
            <a:ext cx="4738716" cy="1181735"/>
          </a:xfrm>
          <a:prstGeom prst="rect">
            <a:avLst/>
          </a:prstGeom>
        </p:spPr>
      </p:pic>
    </p:spTree>
    <p:extLst>
      <p:ext uri="{BB962C8B-B14F-4D97-AF65-F5344CB8AC3E}">
        <p14:creationId xmlns:p14="http://schemas.microsoft.com/office/powerpoint/2010/main" val="276926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174136"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7.4.</a:t>
            </a:r>
            <a:r>
              <a:rPr lang="en-GB" sz="2400" dirty="0"/>
              <a:t> Assess the previous test assumption</a:t>
            </a:r>
          </a:p>
        </p:txBody>
      </p:sp>
      <p:sp>
        <p:nvSpPr>
          <p:cNvPr id="355" name="Google Shape;355;p36"/>
          <p:cNvSpPr txBox="1">
            <a:spLocks noGrp="1"/>
          </p:cNvSpPr>
          <p:nvPr>
            <p:ph type="subTitle" idx="1"/>
          </p:nvPr>
        </p:nvSpPr>
        <p:spPr>
          <a:xfrm>
            <a:off x="574974" y="1266996"/>
            <a:ext cx="8047626" cy="3197874"/>
          </a:xfrm>
          <a:prstGeom prst="rect">
            <a:avLst/>
          </a:prstGeom>
        </p:spPr>
        <p:txBody>
          <a:bodyPr spcFirstLastPara="1" wrap="square" lIns="91425" tIns="91425" rIns="91425" bIns="91425" anchor="t" anchorCtr="0">
            <a:noAutofit/>
          </a:bodyPr>
          <a:lstStyle/>
          <a:p>
            <a:pPr marL="425450" indent="-285750"/>
            <a:r>
              <a:rPr lang="en-GB" dirty="0"/>
              <a:t>The assumptions have not been met and we used Two-sample t-test. The </a:t>
            </a:r>
            <a:r>
              <a:rPr lang="en-GB" dirty="0">
                <a:highlight>
                  <a:srgbClr val="800080"/>
                </a:highlight>
              </a:rPr>
              <a:t>p-value = 0.4407 </a:t>
            </a:r>
            <a:r>
              <a:rPr lang="en-GB" dirty="0"/>
              <a:t>which is bigger than α(0.05), thus we don't have enough evidence to reject the null hypothesis in support of alternative hypothesis and D1.D6.Jaccard.distance is similar between OBL and FQN Antibiotics.</a:t>
            </a:r>
          </a:p>
        </p:txBody>
      </p:sp>
      <p:grpSp>
        <p:nvGrpSpPr>
          <p:cNvPr id="356" name="Google Shape;356;p36"/>
          <p:cNvGrpSpPr/>
          <p:nvPr/>
        </p:nvGrpSpPr>
        <p:grpSpPr>
          <a:xfrm rot="5400000">
            <a:off x="285835" y="3765718"/>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226620" y="866464"/>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584417" y="93109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7130191" y="592208"/>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864509" y="4640089"/>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129239" y="423167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622600" y="1970864"/>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12769" y="127092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50683" y="2863569"/>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898422" y="1337196"/>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Picture 16" descr="A picture containing text, font, screenshot&#10;&#10;Description automatically generated">
            <a:extLst>
              <a:ext uri="{FF2B5EF4-FFF2-40B4-BE49-F238E27FC236}">
                <a16:creationId xmlns:a16="http://schemas.microsoft.com/office/drawing/2014/main" id="{E8C9A4A2-AB89-F06E-E7CC-6ECC094586FD}"/>
              </a:ext>
            </a:extLst>
          </p:cNvPr>
          <p:cNvPicPr>
            <a:picLocks noChangeAspect="1"/>
          </p:cNvPicPr>
          <p:nvPr/>
        </p:nvPicPr>
        <p:blipFill>
          <a:blip r:embed="rId7"/>
          <a:stretch>
            <a:fillRect/>
          </a:stretch>
        </p:blipFill>
        <p:spPr>
          <a:xfrm>
            <a:off x="960379" y="2463742"/>
            <a:ext cx="7608647" cy="1748378"/>
          </a:xfrm>
          <a:prstGeom prst="rect">
            <a:avLst/>
          </a:prstGeom>
        </p:spPr>
      </p:pic>
    </p:spTree>
    <p:extLst>
      <p:ext uri="{BB962C8B-B14F-4D97-AF65-F5344CB8AC3E}">
        <p14:creationId xmlns:p14="http://schemas.microsoft.com/office/powerpoint/2010/main" val="140846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051748" cy="691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7.5.</a:t>
            </a:r>
            <a:r>
              <a:rPr lang="en-GB" sz="2400" dirty="0"/>
              <a:t> We hypothesis that Jaccard distance is different between the different Antibiotics.</a:t>
            </a:r>
          </a:p>
        </p:txBody>
      </p:sp>
      <p:sp>
        <p:nvSpPr>
          <p:cNvPr id="355" name="Google Shape;355;p36"/>
          <p:cNvSpPr txBox="1">
            <a:spLocks noGrp="1"/>
          </p:cNvSpPr>
          <p:nvPr>
            <p:ph type="subTitle" idx="1"/>
          </p:nvPr>
        </p:nvSpPr>
        <p:spPr>
          <a:xfrm>
            <a:off x="488656" y="1466393"/>
            <a:ext cx="8399312" cy="1635136"/>
          </a:xfrm>
          <a:prstGeom prst="rect">
            <a:avLst/>
          </a:prstGeom>
        </p:spPr>
        <p:txBody>
          <a:bodyPr spcFirstLastPara="1" wrap="square" lIns="91425" tIns="91425" rIns="91425" bIns="91425" anchor="t" anchorCtr="0">
            <a:noAutofit/>
          </a:bodyPr>
          <a:lstStyle/>
          <a:p>
            <a:pPr marL="425450" indent="-285750"/>
            <a:r>
              <a:rPr lang="en-GB" dirty="0"/>
              <a:t>H</a:t>
            </a:r>
            <a:r>
              <a:rPr lang="en-GB" sz="1000" dirty="0"/>
              <a:t>0</a:t>
            </a:r>
            <a:r>
              <a:rPr lang="en-GB" dirty="0"/>
              <a:t>:  There is no significant difference in Jaccard distances between the different Antibiotics.</a:t>
            </a:r>
          </a:p>
          <a:p>
            <a:pPr marL="457200" lvl="0" indent="-317500" algn="l" rtl="0">
              <a:spcBef>
                <a:spcPts val="0"/>
              </a:spcBef>
              <a:spcAft>
                <a:spcPts val="0"/>
              </a:spcAft>
              <a:buSzPts val="1400"/>
              <a:buChar char="●"/>
            </a:pPr>
            <a:r>
              <a:rPr lang="en-GB" dirty="0"/>
              <a:t>H</a:t>
            </a:r>
            <a:r>
              <a:rPr lang="en-GB" sz="1000" dirty="0"/>
              <a:t>A</a:t>
            </a:r>
            <a:r>
              <a:rPr lang="en-GB" dirty="0"/>
              <a:t>: There is a significant difference in Jaccard distances between at least two of the different Antibiotics.</a:t>
            </a:r>
          </a:p>
          <a:p>
            <a:pPr marL="139700" lvl="0" indent="0" algn="l" rtl="0">
              <a:spcBef>
                <a:spcPts val="0"/>
              </a:spcBef>
              <a:spcAft>
                <a:spcPts val="0"/>
              </a:spcAft>
              <a:buSzPts val="1400"/>
              <a:buNone/>
            </a:pPr>
            <a:endParaRPr lang="en-GB" dirty="0"/>
          </a:p>
          <a:p>
            <a:pPr marL="457200" lvl="0" indent="-317500" algn="l" rtl="0">
              <a:spcBef>
                <a:spcPts val="0"/>
              </a:spcBef>
              <a:spcAft>
                <a:spcPts val="0"/>
              </a:spcAft>
              <a:buSzPts val="1400"/>
              <a:buChar char="●"/>
            </a:pPr>
            <a:r>
              <a:rPr lang="en-GB" dirty="0"/>
              <a:t>Assuming normality and homoscedasticity, we used ANOVA test, the </a:t>
            </a:r>
            <a:r>
              <a:rPr lang="en-GB" dirty="0">
                <a:highlight>
                  <a:srgbClr val="800080"/>
                </a:highlight>
              </a:rPr>
              <a:t>p-value = 0.287 </a:t>
            </a:r>
            <a:r>
              <a:rPr lang="en-GB" dirty="0"/>
              <a:t>which is bigger than α(0.05), thus we don't have enough evidence to reject the null hypothesis in support of alternative hypothesis and D1.D6.Jaccard.distance is similar between the different Antibiotics.</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175875" y="1222025"/>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597124" y="76505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8171204" y="109213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203556" y="3748311"/>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12769" y="127092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572000" y="1287809"/>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 name="Picture 17" descr="A screenshot of a computer&#10;&#10;Description automatically generated with low confidence">
            <a:extLst>
              <a:ext uri="{FF2B5EF4-FFF2-40B4-BE49-F238E27FC236}">
                <a16:creationId xmlns:a16="http://schemas.microsoft.com/office/drawing/2014/main" id="{1CB5D87D-9742-199B-EEF2-EB3CA18B58F1}"/>
              </a:ext>
            </a:extLst>
          </p:cNvPr>
          <p:cNvPicPr>
            <a:picLocks noChangeAspect="1"/>
          </p:cNvPicPr>
          <p:nvPr/>
        </p:nvPicPr>
        <p:blipFill>
          <a:blip r:embed="rId7"/>
          <a:stretch>
            <a:fillRect/>
          </a:stretch>
        </p:blipFill>
        <p:spPr>
          <a:xfrm>
            <a:off x="1364802" y="3230310"/>
            <a:ext cx="6414395" cy="1036002"/>
          </a:xfrm>
          <a:prstGeom prst="rect">
            <a:avLst/>
          </a:prstGeom>
        </p:spPr>
      </p:pic>
    </p:spTree>
    <p:extLst>
      <p:ext uri="{BB962C8B-B14F-4D97-AF65-F5344CB8AC3E}">
        <p14:creationId xmlns:p14="http://schemas.microsoft.com/office/powerpoint/2010/main" val="4219328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051748" cy="691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7.5.</a:t>
            </a:r>
            <a:r>
              <a:rPr lang="en-GB" sz="2400" dirty="0"/>
              <a:t> We hypothesis that Jaccard distance is different between the different Antibiotics.</a:t>
            </a:r>
          </a:p>
        </p:txBody>
      </p:sp>
      <p:sp>
        <p:nvSpPr>
          <p:cNvPr id="355" name="Google Shape;355;p36"/>
          <p:cNvSpPr txBox="1">
            <a:spLocks noGrp="1"/>
          </p:cNvSpPr>
          <p:nvPr>
            <p:ph type="subTitle" idx="1"/>
          </p:nvPr>
        </p:nvSpPr>
        <p:spPr>
          <a:xfrm>
            <a:off x="488656" y="1466393"/>
            <a:ext cx="4762576" cy="988675"/>
          </a:xfrm>
          <a:prstGeom prst="rect">
            <a:avLst/>
          </a:prstGeom>
        </p:spPr>
        <p:txBody>
          <a:bodyPr spcFirstLastPara="1" wrap="square" lIns="91425" tIns="91425" rIns="91425" bIns="91425" anchor="t" anchorCtr="0">
            <a:noAutofit/>
          </a:bodyPr>
          <a:lstStyle/>
          <a:p>
            <a:pPr marL="425450" indent="-285750"/>
            <a:r>
              <a:rPr lang="en-GB" dirty="0"/>
              <a:t>To determine which pairs of means are significantly different from each other we used Tukey multiple comparisons of means. And the result of the p-values shows that there’s no significant difference between any one of the Antibiotics. We can also see that in the boxplot and the Tukey result plotted.</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175875" y="1222025"/>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597124" y="76505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8171204" y="109213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203556" y="3748311"/>
            <a:ext cx="625626"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12769" y="127092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572000" y="1287809"/>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0" name="Picture 19">
            <a:extLst>
              <a:ext uri="{FF2B5EF4-FFF2-40B4-BE49-F238E27FC236}">
                <a16:creationId xmlns:a16="http://schemas.microsoft.com/office/drawing/2014/main" id="{13956134-E3B4-169E-0199-9E086F432311}"/>
              </a:ext>
            </a:extLst>
          </p:cNvPr>
          <p:cNvPicPr>
            <a:picLocks noChangeAspect="1"/>
          </p:cNvPicPr>
          <p:nvPr/>
        </p:nvPicPr>
        <p:blipFill>
          <a:blip r:embed="rId7"/>
          <a:stretch>
            <a:fillRect/>
          </a:stretch>
        </p:blipFill>
        <p:spPr>
          <a:xfrm>
            <a:off x="922450" y="3188514"/>
            <a:ext cx="4639539" cy="1388135"/>
          </a:xfrm>
          <a:prstGeom prst="rect">
            <a:avLst/>
          </a:prstGeom>
        </p:spPr>
      </p:pic>
      <p:pic>
        <p:nvPicPr>
          <p:cNvPr id="21" name="Picture 20" descr="A picture containing text, screenshot, diagram, rectangle&#10;&#10;Description automatically generated">
            <a:extLst>
              <a:ext uri="{FF2B5EF4-FFF2-40B4-BE49-F238E27FC236}">
                <a16:creationId xmlns:a16="http://schemas.microsoft.com/office/drawing/2014/main" id="{C8A68F3B-4891-AB75-1341-D439AB321892}"/>
              </a:ext>
            </a:extLst>
          </p:cNvPr>
          <p:cNvPicPr>
            <a:picLocks noChangeAspect="1"/>
          </p:cNvPicPr>
          <p:nvPr/>
        </p:nvPicPr>
        <p:blipFill>
          <a:blip r:embed="rId8"/>
          <a:stretch>
            <a:fillRect/>
          </a:stretch>
        </p:blipFill>
        <p:spPr>
          <a:xfrm>
            <a:off x="5572842" y="1096332"/>
            <a:ext cx="2871596" cy="1850521"/>
          </a:xfrm>
          <a:prstGeom prst="rect">
            <a:avLst/>
          </a:prstGeom>
        </p:spPr>
      </p:pic>
      <p:pic>
        <p:nvPicPr>
          <p:cNvPr id="22" name="Picture 21">
            <a:extLst>
              <a:ext uri="{FF2B5EF4-FFF2-40B4-BE49-F238E27FC236}">
                <a16:creationId xmlns:a16="http://schemas.microsoft.com/office/drawing/2014/main" id="{8C44C00C-E7EB-8385-28D2-BE144870662E}"/>
              </a:ext>
            </a:extLst>
          </p:cNvPr>
          <p:cNvPicPr>
            <a:picLocks noChangeAspect="1"/>
          </p:cNvPicPr>
          <p:nvPr/>
        </p:nvPicPr>
        <p:blipFill rotWithShape="1">
          <a:blip r:embed="rId9"/>
          <a:srcRect l="48129" t="35763" r="1246" b="8082"/>
          <a:stretch/>
        </p:blipFill>
        <p:spPr bwMode="auto">
          <a:xfrm>
            <a:off x="5941983" y="3031450"/>
            <a:ext cx="2498053" cy="15582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66567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051748" cy="691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7.5.</a:t>
            </a:r>
            <a:r>
              <a:rPr lang="en-GB" sz="2400" dirty="0"/>
              <a:t> We hypothesis that Jaccard distance is different between the different Antibiotics.</a:t>
            </a:r>
          </a:p>
        </p:txBody>
      </p:sp>
      <p:sp>
        <p:nvSpPr>
          <p:cNvPr id="355" name="Google Shape;355;p36"/>
          <p:cNvSpPr txBox="1">
            <a:spLocks noGrp="1"/>
          </p:cNvSpPr>
          <p:nvPr>
            <p:ph type="subTitle" idx="1"/>
          </p:nvPr>
        </p:nvSpPr>
        <p:spPr>
          <a:xfrm>
            <a:off x="489149" y="1263980"/>
            <a:ext cx="8611230" cy="988675"/>
          </a:xfrm>
          <a:prstGeom prst="rect">
            <a:avLst/>
          </a:prstGeom>
        </p:spPr>
        <p:txBody>
          <a:bodyPr spcFirstLastPara="1" wrap="square" lIns="91425" tIns="91425" rIns="91425" bIns="91425" anchor="t" anchorCtr="0">
            <a:noAutofit/>
          </a:bodyPr>
          <a:lstStyle/>
          <a:p>
            <a:pPr marL="425450" indent="-285750"/>
            <a:r>
              <a:rPr lang="en-GB" dirty="0"/>
              <a:t>Assess assumption of normality by Shapiro and Q-Q plot. Based on Shapiro test, </a:t>
            </a:r>
            <a:r>
              <a:rPr lang="en-GB" dirty="0">
                <a:highlight>
                  <a:srgbClr val="800080"/>
                </a:highlight>
              </a:rPr>
              <a:t>p-value = 0.573 </a:t>
            </a:r>
            <a:r>
              <a:rPr lang="en-GB" dirty="0"/>
              <a:t>for FQN, </a:t>
            </a:r>
            <a:r>
              <a:rPr lang="en-GB" dirty="0">
                <a:highlight>
                  <a:srgbClr val="800080"/>
                </a:highlight>
              </a:rPr>
              <a:t>p-value = 0.05651 </a:t>
            </a:r>
            <a:r>
              <a:rPr lang="en-GB" dirty="0"/>
              <a:t>for OBL, </a:t>
            </a:r>
            <a:r>
              <a:rPr lang="en-GB" dirty="0">
                <a:highlight>
                  <a:srgbClr val="800080"/>
                </a:highlight>
              </a:rPr>
              <a:t>p-value= 0.001216 </a:t>
            </a:r>
            <a:r>
              <a:rPr lang="en-GB" dirty="0"/>
              <a:t>for PBL and since all of them are bigger than α(0.05), except for PBL, thus it is significant; we have enough evidence to reject the null hypothesis and the data is not normal. Then we used Q-Q plot for certainty and the all the plots showed non-normality as well.</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116633" y="1160688"/>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632422" y="85982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1635360" y="3891477"/>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203556" y="3748311"/>
            <a:ext cx="625626"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09405" y="1110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572000" y="1287809"/>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Picture 16">
            <a:extLst>
              <a:ext uri="{FF2B5EF4-FFF2-40B4-BE49-F238E27FC236}">
                <a16:creationId xmlns:a16="http://schemas.microsoft.com/office/drawing/2014/main" id="{A35A7839-6B6A-D4AB-5CAE-9859C13F77D3}"/>
              </a:ext>
            </a:extLst>
          </p:cNvPr>
          <p:cNvPicPr>
            <a:picLocks noChangeAspect="1"/>
          </p:cNvPicPr>
          <p:nvPr/>
        </p:nvPicPr>
        <p:blipFill>
          <a:blip r:embed="rId7"/>
          <a:stretch>
            <a:fillRect/>
          </a:stretch>
        </p:blipFill>
        <p:spPr>
          <a:xfrm>
            <a:off x="7026412" y="2385321"/>
            <a:ext cx="1830964" cy="2204729"/>
          </a:xfrm>
          <a:prstGeom prst="rect">
            <a:avLst/>
          </a:prstGeom>
        </p:spPr>
      </p:pic>
      <p:pic>
        <p:nvPicPr>
          <p:cNvPr id="18" name="Picture 17" descr="A picture containing text, diagram, plot, screenshot&#10;&#10;Description automatically generated">
            <a:extLst>
              <a:ext uri="{FF2B5EF4-FFF2-40B4-BE49-F238E27FC236}">
                <a16:creationId xmlns:a16="http://schemas.microsoft.com/office/drawing/2014/main" id="{A6500D67-B083-29C0-C22B-C6FD842E6DC7}"/>
              </a:ext>
            </a:extLst>
          </p:cNvPr>
          <p:cNvPicPr>
            <a:picLocks noChangeAspect="1"/>
          </p:cNvPicPr>
          <p:nvPr/>
        </p:nvPicPr>
        <p:blipFill>
          <a:blip r:embed="rId8"/>
          <a:stretch>
            <a:fillRect/>
          </a:stretch>
        </p:blipFill>
        <p:spPr>
          <a:xfrm>
            <a:off x="4815800" y="2540671"/>
            <a:ext cx="1957176" cy="1607004"/>
          </a:xfrm>
          <a:prstGeom prst="rect">
            <a:avLst/>
          </a:prstGeom>
        </p:spPr>
      </p:pic>
      <p:pic>
        <p:nvPicPr>
          <p:cNvPr id="19" name="Picture 18" descr="A picture containing text, diagram, line, plot&#10;&#10;Description automatically generated">
            <a:extLst>
              <a:ext uri="{FF2B5EF4-FFF2-40B4-BE49-F238E27FC236}">
                <a16:creationId xmlns:a16="http://schemas.microsoft.com/office/drawing/2014/main" id="{D500EB6B-2255-24C7-697F-EF45EC8DD624}"/>
              </a:ext>
            </a:extLst>
          </p:cNvPr>
          <p:cNvPicPr>
            <a:picLocks noChangeAspect="1"/>
          </p:cNvPicPr>
          <p:nvPr/>
        </p:nvPicPr>
        <p:blipFill>
          <a:blip r:embed="rId9"/>
          <a:stretch>
            <a:fillRect/>
          </a:stretch>
        </p:blipFill>
        <p:spPr>
          <a:xfrm>
            <a:off x="356048" y="2562179"/>
            <a:ext cx="1986033" cy="1607451"/>
          </a:xfrm>
          <a:prstGeom prst="rect">
            <a:avLst/>
          </a:prstGeom>
        </p:spPr>
      </p:pic>
      <p:pic>
        <p:nvPicPr>
          <p:cNvPr id="23" name="Picture 22" descr="A picture containing text, diagram, screenshot, plot&#10;&#10;Description automatically generated">
            <a:extLst>
              <a:ext uri="{FF2B5EF4-FFF2-40B4-BE49-F238E27FC236}">
                <a16:creationId xmlns:a16="http://schemas.microsoft.com/office/drawing/2014/main" id="{569B27CA-1C7C-3572-DBB6-C457756A08D4}"/>
              </a:ext>
            </a:extLst>
          </p:cNvPr>
          <p:cNvPicPr>
            <a:picLocks noChangeAspect="1"/>
          </p:cNvPicPr>
          <p:nvPr/>
        </p:nvPicPr>
        <p:blipFill>
          <a:blip r:embed="rId10"/>
          <a:stretch>
            <a:fillRect/>
          </a:stretch>
        </p:blipFill>
        <p:spPr>
          <a:xfrm>
            <a:off x="2571135" y="2525534"/>
            <a:ext cx="1959164" cy="1607004"/>
          </a:xfrm>
          <a:prstGeom prst="rect">
            <a:avLst/>
          </a:prstGeom>
        </p:spPr>
      </p:pic>
    </p:spTree>
    <p:extLst>
      <p:ext uri="{BB962C8B-B14F-4D97-AF65-F5344CB8AC3E}">
        <p14:creationId xmlns:p14="http://schemas.microsoft.com/office/powerpoint/2010/main" val="2108514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051748" cy="691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7.5.</a:t>
            </a:r>
            <a:r>
              <a:rPr lang="en-GB" sz="2400" dirty="0"/>
              <a:t> We hypothesis that Jaccard distance is different between the different Antibiotics.</a:t>
            </a:r>
          </a:p>
        </p:txBody>
      </p:sp>
      <p:sp>
        <p:nvSpPr>
          <p:cNvPr id="355" name="Google Shape;355;p36"/>
          <p:cNvSpPr txBox="1">
            <a:spLocks noGrp="1"/>
          </p:cNvSpPr>
          <p:nvPr>
            <p:ph type="subTitle" idx="1"/>
          </p:nvPr>
        </p:nvSpPr>
        <p:spPr>
          <a:xfrm>
            <a:off x="494370" y="1739639"/>
            <a:ext cx="3429196" cy="988675"/>
          </a:xfrm>
          <a:prstGeom prst="rect">
            <a:avLst/>
          </a:prstGeom>
        </p:spPr>
        <p:txBody>
          <a:bodyPr spcFirstLastPara="1" wrap="square" lIns="91425" tIns="91425" rIns="91425" bIns="91425" anchor="t" anchorCtr="0">
            <a:noAutofit/>
          </a:bodyPr>
          <a:lstStyle/>
          <a:p>
            <a:pPr marL="425450" indent="-285750"/>
            <a:r>
              <a:rPr lang="en-GB" dirty="0"/>
              <a:t>The right test to be used in this case is Kruskal Wallis rank based test for non-normal data and Dunn test.</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116633" y="1160688"/>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632422" y="85982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1635360" y="3891477"/>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203556" y="3748311"/>
            <a:ext cx="625626"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09405" y="1110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572000" y="1287809"/>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0" name="Picture 19" descr="A screenshot of a computer&#10;&#10;Description automatically generated with low confidence">
            <a:extLst>
              <a:ext uri="{FF2B5EF4-FFF2-40B4-BE49-F238E27FC236}">
                <a16:creationId xmlns:a16="http://schemas.microsoft.com/office/drawing/2014/main" id="{198E6036-BA2D-2A12-7023-D88768B44C2C}"/>
              </a:ext>
            </a:extLst>
          </p:cNvPr>
          <p:cNvPicPr>
            <a:picLocks noChangeAspect="1"/>
          </p:cNvPicPr>
          <p:nvPr/>
        </p:nvPicPr>
        <p:blipFill>
          <a:blip r:embed="rId7"/>
          <a:stretch>
            <a:fillRect/>
          </a:stretch>
        </p:blipFill>
        <p:spPr>
          <a:xfrm>
            <a:off x="776140" y="3197395"/>
            <a:ext cx="6223800" cy="1293441"/>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52514AA4-47F1-5ECF-EEB7-4F56BE77B16D}"/>
              </a:ext>
            </a:extLst>
          </p:cNvPr>
          <p:cNvPicPr>
            <a:picLocks noChangeAspect="1"/>
          </p:cNvPicPr>
          <p:nvPr/>
        </p:nvPicPr>
        <p:blipFill>
          <a:blip r:embed="rId8"/>
          <a:stretch>
            <a:fillRect/>
          </a:stretch>
        </p:blipFill>
        <p:spPr>
          <a:xfrm>
            <a:off x="4283873" y="1056149"/>
            <a:ext cx="4206875" cy="2078355"/>
          </a:xfrm>
          <a:prstGeom prst="rect">
            <a:avLst/>
          </a:prstGeom>
        </p:spPr>
      </p:pic>
    </p:spTree>
    <p:extLst>
      <p:ext uri="{BB962C8B-B14F-4D97-AF65-F5344CB8AC3E}">
        <p14:creationId xmlns:p14="http://schemas.microsoft.com/office/powerpoint/2010/main" val="374485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411" name="Google Shape;411;p37"/>
          <p:cNvGrpSpPr/>
          <p:nvPr/>
        </p:nvGrpSpPr>
        <p:grpSpPr>
          <a:xfrm>
            <a:off x="663999" y="1268276"/>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7" name="Google Shape;417;p37"/>
          <p:cNvGrpSpPr/>
          <p:nvPr/>
        </p:nvGrpSpPr>
        <p:grpSpPr>
          <a:xfrm>
            <a:off x="1024725" y="1397391"/>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8" name="Google Shape;438;p37"/>
          <p:cNvSpPr/>
          <p:nvPr/>
        </p:nvSpPr>
        <p:spPr>
          <a:xfrm>
            <a:off x="4203355" y="110968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37"/>
          <p:cNvSpPr/>
          <p:nvPr/>
        </p:nvSpPr>
        <p:spPr>
          <a:xfrm>
            <a:off x="4569362" y="3839721"/>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7"/>
          <p:cNvSpPr/>
          <p:nvPr/>
        </p:nvSpPr>
        <p:spPr>
          <a:xfrm rot="7198898">
            <a:off x="5113837" y="1319060"/>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4" name="Google Shape;464;p37"/>
          <p:cNvGrpSpPr/>
          <p:nvPr/>
        </p:nvGrpSpPr>
        <p:grpSpPr>
          <a:xfrm rot="5400000">
            <a:off x="7775037" y="3620828"/>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37"/>
          <p:cNvSpPr/>
          <p:nvPr/>
        </p:nvSpPr>
        <p:spPr>
          <a:xfrm>
            <a:off x="3521425" y="163627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4315D9F-E589-4162-28C3-D3C0AEA27E7D}"/>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8573955F-17DA-537B-FAD6-4C2881B3397C}"/>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CB92BEC1-37F2-30B5-B2FE-CB2D01507A05}"/>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7D0131F7-623B-AC2C-D66B-C9830A510D6E}"/>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B5584825-B468-948D-97EE-1614CAC1493F}"/>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050EC296-6D7C-87D9-3759-2DDC181D7E20}"/>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FF416948-918A-ED42-1817-C3FC8E9A909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E27F5348-7FED-E67C-C900-7ACCBE2685E4}"/>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9ABBEF9B-3129-7299-FBC1-673A87F33D47}"/>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E94F369-253B-0294-B960-9422745BE019}"/>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919C3548-C7E8-ACF4-C71A-43004452A348}"/>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BA00990A-F1D3-5E2D-5355-F9C0504795C9}"/>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8169B34F-566E-2482-49CD-CAE51FB9A059}"/>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F5B3731-7555-3CBE-AC8B-0F67DF337CA9}"/>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57B7CB8F-79D5-858A-559D-78788761FF66}"/>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40;p34">
            <a:extLst>
              <a:ext uri="{FF2B5EF4-FFF2-40B4-BE49-F238E27FC236}">
                <a16:creationId xmlns:a16="http://schemas.microsoft.com/office/drawing/2014/main" id="{7A579686-D7D3-87CC-3BE6-0FF4D62719B0}"/>
              </a:ext>
            </a:extLst>
          </p:cNvPr>
          <p:cNvSpPr txBox="1">
            <a:spLocks/>
          </p:cNvSpPr>
          <p:nvPr/>
        </p:nvSpPr>
        <p:spPr>
          <a:xfrm>
            <a:off x="1938880" y="4143153"/>
            <a:ext cx="5648571" cy="2502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lgn="l"/>
            <a:r>
              <a:rPr lang="en-GB" dirty="0"/>
              <a:t>The data includes 8 columns, 3 character (categorical) and 5 numeric</a:t>
            </a:r>
          </a:p>
        </p:txBody>
      </p:sp>
      <p:pic>
        <p:nvPicPr>
          <p:cNvPr id="25" name="Picture 24">
            <a:extLst>
              <a:ext uri="{FF2B5EF4-FFF2-40B4-BE49-F238E27FC236}">
                <a16:creationId xmlns:a16="http://schemas.microsoft.com/office/drawing/2014/main" id="{8E3F45AA-2BD6-DAF1-3716-829F873AC1BE}"/>
              </a:ext>
            </a:extLst>
          </p:cNvPr>
          <p:cNvPicPr>
            <a:picLocks noChangeAspect="1"/>
          </p:cNvPicPr>
          <p:nvPr/>
        </p:nvPicPr>
        <p:blipFill>
          <a:blip r:embed="rId7"/>
          <a:stretch>
            <a:fillRect/>
          </a:stretch>
        </p:blipFill>
        <p:spPr>
          <a:xfrm>
            <a:off x="1863588" y="1711674"/>
            <a:ext cx="5905123" cy="190749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46129" y="184037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0"/>
          <p:cNvSpPr txBox="1">
            <a:spLocks noGrp="1"/>
          </p:cNvSpPr>
          <p:nvPr>
            <p:ph type="title"/>
          </p:nvPr>
        </p:nvSpPr>
        <p:spPr>
          <a:xfrm>
            <a:off x="2635410" y="2245660"/>
            <a:ext cx="6035906"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sz="7200" dirty="0">
                <a:solidFill>
                  <a:schemeClr val="lt2"/>
                </a:solidFill>
              </a:rPr>
              <a:t>Regression</a:t>
            </a:r>
            <a:r>
              <a:rPr lang="en" dirty="0">
                <a:solidFill>
                  <a:schemeClr val="lt2"/>
                </a:solidFill>
              </a:rPr>
              <a:t> </a:t>
            </a:r>
          </a:p>
          <a:p>
            <a:pPr marL="0" lvl="0" indent="0" algn="l" rtl="0">
              <a:spcBef>
                <a:spcPts val="0"/>
              </a:spcBef>
              <a:spcAft>
                <a:spcPts val="0"/>
              </a:spcAft>
              <a:buNone/>
            </a:pPr>
            <a:r>
              <a:rPr lang="en-GB" dirty="0">
                <a:solidFill>
                  <a:schemeClr val="lt2"/>
                </a:solidFill>
              </a:rPr>
              <a:t> </a:t>
            </a:r>
            <a:endParaRPr lang="en-GB" dirty="0"/>
          </a:p>
        </p:txBody>
      </p:sp>
      <p:sp>
        <p:nvSpPr>
          <p:cNvPr id="648" name="Google Shape;648;p40"/>
          <p:cNvSpPr txBox="1">
            <a:spLocks noGrp="1"/>
          </p:cNvSpPr>
          <p:nvPr>
            <p:ph type="title" idx="2"/>
          </p:nvPr>
        </p:nvSpPr>
        <p:spPr>
          <a:xfrm>
            <a:off x="746071" y="214398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649" name="Google Shape;649;p40"/>
          <p:cNvSpPr/>
          <p:nvPr/>
        </p:nvSpPr>
        <p:spPr>
          <a:xfrm>
            <a:off x="2387165" y="2201927"/>
            <a:ext cx="2184835"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Linear</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0"/>
          <p:cNvSpPr/>
          <p:nvPr/>
        </p:nvSpPr>
        <p:spPr>
          <a:xfrm>
            <a:off x="8286684" y="2012760"/>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5;p34">
            <a:extLst>
              <a:ext uri="{FF2B5EF4-FFF2-40B4-BE49-F238E27FC236}">
                <a16:creationId xmlns:a16="http://schemas.microsoft.com/office/drawing/2014/main" id="{92AA396D-9132-4B85-E90D-755DD68F53E1}"/>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20" name="Google Shape;246;p34">
            <a:hlinkClick r:id="rId3" action="ppaction://hlinksldjump"/>
            <a:extLst>
              <a:ext uri="{FF2B5EF4-FFF2-40B4-BE49-F238E27FC236}">
                <a16:creationId xmlns:a16="http://schemas.microsoft.com/office/drawing/2014/main" id="{A905D27F-20B0-33A5-1463-05C2AFEB5DF7}"/>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21" name="Google Shape;247;p34">
            <a:hlinkClick r:id="rId4" action="ppaction://hlinksldjump"/>
            <a:extLst>
              <a:ext uri="{FF2B5EF4-FFF2-40B4-BE49-F238E27FC236}">
                <a16:creationId xmlns:a16="http://schemas.microsoft.com/office/drawing/2014/main" id="{33B07823-1C13-04BC-7D94-6E2CE1FD236D}"/>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2" name="Google Shape;248;p34">
            <a:hlinkClick r:id="" action="ppaction://noaction"/>
            <a:extLst>
              <a:ext uri="{FF2B5EF4-FFF2-40B4-BE49-F238E27FC236}">
                <a16:creationId xmlns:a16="http://schemas.microsoft.com/office/drawing/2014/main" id="{82E9CEE6-9BD6-6AAA-3613-2A07C4964C3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3" name="Google Shape;249;p34">
            <a:extLst>
              <a:ext uri="{FF2B5EF4-FFF2-40B4-BE49-F238E27FC236}">
                <a16:creationId xmlns:a16="http://schemas.microsoft.com/office/drawing/2014/main" id="{5CDBF79A-65E5-71F7-DDA2-D64B4DA82391}"/>
              </a:ext>
            </a:extLst>
          </p:cNvPr>
          <p:cNvGrpSpPr/>
          <p:nvPr/>
        </p:nvGrpSpPr>
        <p:grpSpPr>
          <a:xfrm>
            <a:off x="706038" y="312972"/>
            <a:ext cx="140222" cy="140409"/>
            <a:chOff x="2741000" y="199475"/>
            <a:chExt cx="191953" cy="192210"/>
          </a:xfrm>
        </p:grpSpPr>
        <p:sp>
          <p:nvSpPr>
            <p:cNvPr id="24" name="Google Shape;250;p34">
              <a:extLst>
                <a:ext uri="{FF2B5EF4-FFF2-40B4-BE49-F238E27FC236}">
                  <a16:creationId xmlns:a16="http://schemas.microsoft.com/office/drawing/2014/main" id="{65F411A9-903B-FC6C-76CA-5AB84C4CAA21}"/>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1;p34">
              <a:extLst>
                <a:ext uri="{FF2B5EF4-FFF2-40B4-BE49-F238E27FC236}">
                  <a16:creationId xmlns:a16="http://schemas.microsoft.com/office/drawing/2014/main" id="{188CD035-611A-AAFF-6DD5-4901E81CDCD5}"/>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2;p34">
              <a:extLst>
                <a:ext uri="{FF2B5EF4-FFF2-40B4-BE49-F238E27FC236}">
                  <a16:creationId xmlns:a16="http://schemas.microsoft.com/office/drawing/2014/main" id="{89B994C0-2C4C-F056-4117-A7C504404F87}"/>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3;p34">
              <a:extLst>
                <a:ext uri="{FF2B5EF4-FFF2-40B4-BE49-F238E27FC236}">
                  <a16:creationId xmlns:a16="http://schemas.microsoft.com/office/drawing/2014/main" id="{5CC3F727-4461-4475-C78F-F289496DB68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4;p34">
              <a:extLst>
                <a:ext uri="{FF2B5EF4-FFF2-40B4-BE49-F238E27FC236}">
                  <a16:creationId xmlns:a16="http://schemas.microsoft.com/office/drawing/2014/main" id="{6CBDF912-B550-E1D7-93D3-E570698035D1}"/>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5;p34">
              <a:extLst>
                <a:ext uri="{FF2B5EF4-FFF2-40B4-BE49-F238E27FC236}">
                  <a16:creationId xmlns:a16="http://schemas.microsoft.com/office/drawing/2014/main" id="{CE4CE213-9255-E728-360E-42C023ABD252}"/>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6;p34">
              <a:extLst>
                <a:ext uri="{FF2B5EF4-FFF2-40B4-BE49-F238E27FC236}">
                  <a16:creationId xmlns:a16="http://schemas.microsoft.com/office/drawing/2014/main" id="{F20D1C40-6DB6-42A6-8A74-BB45A250C315}"/>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7;p34">
              <a:extLst>
                <a:ext uri="{FF2B5EF4-FFF2-40B4-BE49-F238E27FC236}">
                  <a16:creationId xmlns:a16="http://schemas.microsoft.com/office/drawing/2014/main" id="{A0162DB1-0F4D-92A6-5995-2AEE654C416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58;p34">
              <a:extLst>
                <a:ext uri="{FF2B5EF4-FFF2-40B4-BE49-F238E27FC236}">
                  <a16:creationId xmlns:a16="http://schemas.microsoft.com/office/drawing/2014/main" id="{EDDC2A0D-524B-ED6A-70E5-69712105DA96}"/>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22;p34">
            <a:hlinkClick r:id="rId5" action="ppaction://hlinksldjump"/>
            <a:extLst>
              <a:ext uri="{FF2B5EF4-FFF2-40B4-BE49-F238E27FC236}">
                <a16:creationId xmlns:a16="http://schemas.microsoft.com/office/drawing/2014/main" id="{EBE76BA2-26AA-98E7-C7EE-FE5EADF07CAD}"/>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1356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051748" cy="691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8.1.</a:t>
            </a:r>
            <a:r>
              <a:rPr lang="en-GB" sz="2400" dirty="0"/>
              <a:t> Fit a linear regression to the data and interpret the regression coefficient.</a:t>
            </a:r>
          </a:p>
        </p:txBody>
      </p:sp>
      <p:sp>
        <p:nvSpPr>
          <p:cNvPr id="355" name="Google Shape;355;p36"/>
          <p:cNvSpPr txBox="1">
            <a:spLocks noGrp="1"/>
          </p:cNvSpPr>
          <p:nvPr>
            <p:ph type="subTitle" idx="1"/>
          </p:nvPr>
        </p:nvSpPr>
        <p:spPr>
          <a:xfrm>
            <a:off x="494370" y="1739639"/>
            <a:ext cx="3429196" cy="988675"/>
          </a:xfrm>
          <a:prstGeom prst="rect">
            <a:avLst/>
          </a:prstGeom>
        </p:spPr>
        <p:txBody>
          <a:bodyPr spcFirstLastPara="1" wrap="square" lIns="91425" tIns="91425" rIns="91425" bIns="91425" anchor="t" anchorCtr="0">
            <a:noAutofit/>
          </a:bodyPr>
          <a:lstStyle/>
          <a:p>
            <a:pPr marL="425450" indent="-285750"/>
            <a:r>
              <a:rPr lang="en-GB" dirty="0"/>
              <a:t>The right test to be used in this case is Kruskal Wallis rank based test for non-normal data and Dunn test.</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116633" y="1160688"/>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632422" y="85982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8061614" y="127320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203556" y="3748311"/>
            <a:ext cx="625626"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09405" y="1110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572000" y="1287809"/>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4986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8051748" cy="691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tx2"/>
                </a:solidFill>
              </a:rPr>
              <a:t>8.2.</a:t>
            </a:r>
            <a:r>
              <a:rPr lang="en-GB" sz="2400" dirty="0"/>
              <a:t> Calculate the confidence interval for the slope(Bonus)</a:t>
            </a:r>
          </a:p>
        </p:txBody>
      </p:sp>
      <p:sp>
        <p:nvSpPr>
          <p:cNvPr id="355" name="Google Shape;355;p36"/>
          <p:cNvSpPr txBox="1">
            <a:spLocks noGrp="1"/>
          </p:cNvSpPr>
          <p:nvPr>
            <p:ph type="subTitle" idx="1"/>
          </p:nvPr>
        </p:nvSpPr>
        <p:spPr>
          <a:xfrm>
            <a:off x="494370" y="1739639"/>
            <a:ext cx="3429196" cy="988675"/>
          </a:xfrm>
          <a:prstGeom prst="rect">
            <a:avLst/>
          </a:prstGeom>
        </p:spPr>
        <p:txBody>
          <a:bodyPr spcFirstLastPara="1" wrap="square" lIns="91425" tIns="91425" rIns="91425" bIns="91425" anchor="t" anchorCtr="0">
            <a:noAutofit/>
          </a:bodyPr>
          <a:lstStyle/>
          <a:p>
            <a:pPr marL="425450" indent="-285750"/>
            <a:r>
              <a:rPr lang="en-GB" dirty="0"/>
              <a:t>The right test to be used in this case is Kruskal Wallis rank based test for non-normal data and Dunn test.</a:t>
            </a:r>
          </a:p>
        </p:txBody>
      </p:sp>
      <p:grpSp>
        <p:nvGrpSpPr>
          <p:cNvPr id="356" name="Google Shape;356;p36"/>
          <p:cNvGrpSpPr/>
          <p:nvPr/>
        </p:nvGrpSpPr>
        <p:grpSpPr>
          <a:xfrm rot="5400000">
            <a:off x="523790" y="3809430"/>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9" name="Google Shape;359;p36"/>
          <p:cNvGrpSpPr/>
          <p:nvPr/>
        </p:nvGrpSpPr>
        <p:grpSpPr>
          <a:xfrm>
            <a:off x="116633" y="1160688"/>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5" name="Google Shape;365;p36"/>
          <p:cNvSpPr/>
          <p:nvPr/>
        </p:nvSpPr>
        <p:spPr>
          <a:xfrm rot="7201932">
            <a:off x="8632422" y="85982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p:nvPr/>
        </p:nvSpPr>
        <p:spPr>
          <a:xfrm>
            <a:off x="7517509" y="408399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6"/>
          <p:cNvSpPr/>
          <p:nvPr/>
        </p:nvSpPr>
        <p:spPr>
          <a:xfrm rot="7198898">
            <a:off x="8061614" y="127320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6"/>
          <p:cNvSpPr/>
          <p:nvPr/>
        </p:nvSpPr>
        <p:spPr>
          <a:xfrm rot="7201932">
            <a:off x="5980054" y="41407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6"/>
          <p:cNvSpPr/>
          <p:nvPr/>
        </p:nvSpPr>
        <p:spPr>
          <a:xfrm>
            <a:off x="2551471" y="4325797"/>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6"/>
          <p:cNvSpPr/>
          <p:nvPr/>
        </p:nvSpPr>
        <p:spPr>
          <a:xfrm>
            <a:off x="4205838" y="4290174"/>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p:nvPr/>
        </p:nvSpPr>
        <p:spPr>
          <a:xfrm>
            <a:off x="8203556" y="3748311"/>
            <a:ext cx="625626"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6"/>
          <p:cNvSpPr/>
          <p:nvPr/>
        </p:nvSpPr>
        <p:spPr>
          <a:xfrm>
            <a:off x="5909405" y="1110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6"/>
          <p:cNvSpPr/>
          <p:nvPr/>
        </p:nvSpPr>
        <p:spPr>
          <a:xfrm>
            <a:off x="6648689" y="41325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6"/>
          <p:cNvSpPr/>
          <p:nvPr/>
        </p:nvSpPr>
        <p:spPr>
          <a:xfrm>
            <a:off x="4572000" y="1287809"/>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245;p34">
            <a:extLst>
              <a:ext uri="{FF2B5EF4-FFF2-40B4-BE49-F238E27FC236}">
                <a16:creationId xmlns:a16="http://schemas.microsoft.com/office/drawing/2014/main" id="{9B561A35-FBAD-4AC9-4402-D936A1CA2F77}"/>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3" name="Google Shape;246;p34">
            <a:hlinkClick r:id="rId3" action="ppaction://hlinksldjump"/>
            <a:extLst>
              <a:ext uri="{FF2B5EF4-FFF2-40B4-BE49-F238E27FC236}">
                <a16:creationId xmlns:a16="http://schemas.microsoft.com/office/drawing/2014/main" id="{BF3E6E4B-CDD6-1FCA-65A1-D2DE5B1921F8}"/>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4" name="Google Shape;247;p34">
            <a:hlinkClick r:id="rId4" action="ppaction://hlinksldjump"/>
            <a:extLst>
              <a:ext uri="{FF2B5EF4-FFF2-40B4-BE49-F238E27FC236}">
                <a16:creationId xmlns:a16="http://schemas.microsoft.com/office/drawing/2014/main" id="{3416CD30-4187-2AAB-25F2-92967921DE5E}"/>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5" name="Google Shape;248;p34">
            <a:hlinkClick r:id="rId5" action="ppaction://hlinksldjump"/>
            <a:extLst>
              <a:ext uri="{FF2B5EF4-FFF2-40B4-BE49-F238E27FC236}">
                <a16:creationId xmlns:a16="http://schemas.microsoft.com/office/drawing/2014/main" id="{95E9FC97-8BEE-76B3-8A32-408C2AC91C4B}"/>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6" name="Google Shape;249;p34">
            <a:extLst>
              <a:ext uri="{FF2B5EF4-FFF2-40B4-BE49-F238E27FC236}">
                <a16:creationId xmlns:a16="http://schemas.microsoft.com/office/drawing/2014/main" id="{AD72194B-2581-9487-55AA-63B625E87049}"/>
              </a:ext>
            </a:extLst>
          </p:cNvPr>
          <p:cNvGrpSpPr/>
          <p:nvPr/>
        </p:nvGrpSpPr>
        <p:grpSpPr>
          <a:xfrm>
            <a:off x="706038" y="312972"/>
            <a:ext cx="140222" cy="140409"/>
            <a:chOff x="2741000" y="199475"/>
            <a:chExt cx="191953" cy="192210"/>
          </a:xfrm>
        </p:grpSpPr>
        <p:sp>
          <p:nvSpPr>
            <p:cNvPr id="7" name="Google Shape;250;p34">
              <a:extLst>
                <a:ext uri="{FF2B5EF4-FFF2-40B4-BE49-F238E27FC236}">
                  <a16:creationId xmlns:a16="http://schemas.microsoft.com/office/drawing/2014/main" id="{9E67B8CF-591D-6C11-725A-BC7F4DDC6023}"/>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51;p34">
              <a:extLst>
                <a:ext uri="{FF2B5EF4-FFF2-40B4-BE49-F238E27FC236}">
                  <a16:creationId xmlns:a16="http://schemas.microsoft.com/office/drawing/2014/main" id="{658745FF-43A0-C362-B88D-BE8F42891070}"/>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52;p34">
              <a:extLst>
                <a:ext uri="{FF2B5EF4-FFF2-40B4-BE49-F238E27FC236}">
                  <a16:creationId xmlns:a16="http://schemas.microsoft.com/office/drawing/2014/main" id="{85430D11-DE7C-1850-2BDC-73589F22A7FC}"/>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34">
              <a:extLst>
                <a:ext uri="{FF2B5EF4-FFF2-40B4-BE49-F238E27FC236}">
                  <a16:creationId xmlns:a16="http://schemas.microsoft.com/office/drawing/2014/main" id="{C4B46C7D-1187-7925-CD5E-CB67C7ED3DE4}"/>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34">
              <a:extLst>
                <a:ext uri="{FF2B5EF4-FFF2-40B4-BE49-F238E27FC236}">
                  <a16:creationId xmlns:a16="http://schemas.microsoft.com/office/drawing/2014/main" id="{3AB43974-7B96-CC1D-A2BB-4A11D3A664BC}"/>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5;p34">
              <a:extLst>
                <a:ext uri="{FF2B5EF4-FFF2-40B4-BE49-F238E27FC236}">
                  <a16:creationId xmlns:a16="http://schemas.microsoft.com/office/drawing/2014/main" id="{62892CDB-659B-2A65-5BAE-6D1193F3A90B}"/>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6;p34">
              <a:extLst>
                <a:ext uri="{FF2B5EF4-FFF2-40B4-BE49-F238E27FC236}">
                  <a16:creationId xmlns:a16="http://schemas.microsoft.com/office/drawing/2014/main" id="{D0B71DE5-2FBD-C16E-66B1-B60DDFC39340}"/>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7;p34">
              <a:extLst>
                <a:ext uri="{FF2B5EF4-FFF2-40B4-BE49-F238E27FC236}">
                  <a16:creationId xmlns:a16="http://schemas.microsoft.com/office/drawing/2014/main" id="{F417A812-F5F3-C69A-8E32-B121032A2B04}"/>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8;p34">
              <a:extLst>
                <a:ext uri="{FF2B5EF4-FFF2-40B4-BE49-F238E27FC236}">
                  <a16:creationId xmlns:a16="http://schemas.microsoft.com/office/drawing/2014/main" id="{CAD7C22D-D13F-F763-9521-ABFDEB11ED6A}"/>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322;p34">
            <a:hlinkClick r:id="rId6" action="ppaction://hlinksldjump"/>
            <a:extLst>
              <a:ext uri="{FF2B5EF4-FFF2-40B4-BE49-F238E27FC236}">
                <a16:creationId xmlns:a16="http://schemas.microsoft.com/office/drawing/2014/main" id="{D62EBE39-3F50-1787-360E-1E8338CAF1E8}"/>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091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65"/>
        <p:cNvGrpSpPr/>
        <p:nvPr/>
      </p:nvGrpSpPr>
      <p:grpSpPr>
        <a:xfrm>
          <a:off x="0" y="0"/>
          <a:ext cx="0" cy="0"/>
          <a:chOff x="0" y="0"/>
          <a:chExt cx="0" cy="0"/>
        </a:xfrm>
      </p:grpSpPr>
      <p:sp>
        <p:nvSpPr>
          <p:cNvPr id="2267" name="Google Shape;2267;p68"/>
          <p:cNvSpPr txBox="1">
            <a:spLocks noGrp="1"/>
          </p:cNvSpPr>
          <p:nvPr>
            <p:ph type="title"/>
          </p:nvPr>
        </p:nvSpPr>
        <p:spPr>
          <a:xfrm>
            <a:off x="806504" y="1545717"/>
            <a:ext cx="2828700"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cxnSp>
        <p:nvCxnSpPr>
          <p:cNvPr id="2268" name="Google Shape;2268;p68"/>
          <p:cNvCxnSpPr/>
          <p:nvPr/>
        </p:nvCxnSpPr>
        <p:spPr>
          <a:xfrm>
            <a:off x="870854" y="2682520"/>
            <a:ext cx="3232500" cy="0"/>
          </a:xfrm>
          <a:prstGeom prst="straightConnector1">
            <a:avLst/>
          </a:prstGeom>
          <a:noFill/>
          <a:ln w="9525" cap="flat" cmpd="sng">
            <a:solidFill>
              <a:schemeClr val="dk1"/>
            </a:solidFill>
            <a:prstDash val="solid"/>
            <a:round/>
            <a:headEnd type="none" w="med" len="med"/>
            <a:tailEnd type="none" w="med" len="med"/>
          </a:ln>
        </p:spPr>
      </p:cxnSp>
      <p:sp>
        <p:nvSpPr>
          <p:cNvPr id="2273" name="Google Shape;2273;p68"/>
          <p:cNvSpPr/>
          <p:nvPr/>
        </p:nvSpPr>
        <p:spPr>
          <a:xfrm rot="1685758" flipH="1">
            <a:off x="4833278" y="28287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74" name="Google Shape;2274;p68"/>
          <p:cNvGrpSpPr/>
          <p:nvPr/>
        </p:nvGrpSpPr>
        <p:grpSpPr>
          <a:xfrm>
            <a:off x="5419191" y="718476"/>
            <a:ext cx="3369676" cy="3605166"/>
            <a:chOff x="5419191" y="718476"/>
            <a:chExt cx="3369676" cy="3605166"/>
          </a:xfrm>
        </p:grpSpPr>
        <p:grpSp>
          <p:nvGrpSpPr>
            <p:cNvPr id="2275" name="Google Shape;2275;p68"/>
            <p:cNvGrpSpPr/>
            <p:nvPr/>
          </p:nvGrpSpPr>
          <p:grpSpPr>
            <a:xfrm flipH="1">
              <a:off x="7684431" y="3475491"/>
              <a:ext cx="953591" cy="334099"/>
              <a:chOff x="2271950" y="2722775"/>
              <a:chExt cx="575875" cy="201775"/>
            </a:xfrm>
          </p:grpSpPr>
          <p:sp>
            <p:nvSpPr>
              <p:cNvPr id="2276" name="Google Shape;2276;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7" name="Google Shape;2277;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8" name="Google Shape;2278;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279;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280;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81" name="Google Shape;2281;p68"/>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82" name="Google Shape;2282;p68"/>
            <p:cNvGrpSpPr/>
            <p:nvPr/>
          </p:nvGrpSpPr>
          <p:grpSpPr>
            <a:xfrm flipH="1">
              <a:off x="5419191" y="1974291"/>
              <a:ext cx="858975" cy="300968"/>
              <a:chOff x="2271950" y="2722775"/>
              <a:chExt cx="575875" cy="201775"/>
            </a:xfrm>
          </p:grpSpPr>
          <p:sp>
            <p:nvSpPr>
              <p:cNvPr id="2283" name="Google Shape;2283;p6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284;p6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5;p6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6" name="Google Shape;2286;p6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287;p6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8" name="Google Shape;2288;p68"/>
            <p:cNvGrpSpPr/>
            <p:nvPr/>
          </p:nvGrpSpPr>
          <p:grpSpPr>
            <a:xfrm>
              <a:off x="7039690" y="2776447"/>
              <a:ext cx="1068760" cy="1547196"/>
              <a:chOff x="-1602050" y="2114015"/>
              <a:chExt cx="1213397" cy="1756580"/>
            </a:xfrm>
          </p:grpSpPr>
          <p:sp>
            <p:nvSpPr>
              <p:cNvPr id="2289" name="Google Shape;2289;p68"/>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0" name="Google Shape;2290;p68"/>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1;p68"/>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292;p68"/>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3" name="Google Shape;2293;p68"/>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4" name="Google Shape;2294;p68"/>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95" name="Google Shape;2295;p68"/>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6" name="Google Shape;2296;p68"/>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Google Shape;2297;p68"/>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8" name="Google Shape;2298;p68"/>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9" name="Google Shape;2299;p68"/>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0" name="Google Shape;2300;p68"/>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1" name="Google Shape;2301;p68"/>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2" name="Google Shape;2302;p68"/>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303;p68"/>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68"/>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2305;p68"/>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06" name="Google Shape;2306;p68"/>
            <p:cNvGrpSpPr/>
            <p:nvPr/>
          </p:nvGrpSpPr>
          <p:grpSpPr>
            <a:xfrm>
              <a:off x="5994591" y="1496066"/>
              <a:ext cx="1068791" cy="1338198"/>
              <a:chOff x="3443324" y="1093103"/>
              <a:chExt cx="2097725" cy="2626492"/>
            </a:xfrm>
          </p:grpSpPr>
          <p:sp>
            <p:nvSpPr>
              <p:cNvPr id="2307" name="Google Shape;2307;p68"/>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08;p68"/>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309;p68"/>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2310;p68"/>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11" name="Google Shape;2311;p68"/>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312;p68"/>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13" name="Google Shape;2313;p68"/>
          <p:cNvSpPr/>
          <p:nvPr/>
        </p:nvSpPr>
        <p:spPr>
          <a:xfrm>
            <a:off x="4022516" y="205207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4;p68"/>
          <p:cNvSpPr/>
          <p:nvPr/>
        </p:nvSpPr>
        <p:spPr>
          <a:xfrm flipH="1">
            <a:off x="4841319" y="14308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6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329;p6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45;p34">
            <a:extLst>
              <a:ext uri="{FF2B5EF4-FFF2-40B4-BE49-F238E27FC236}">
                <a16:creationId xmlns:a16="http://schemas.microsoft.com/office/drawing/2014/main" id="{D3DE6376-D3F4-7E62-F928-2A25691AF043}"/>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5" name="Google Shape;246;p34">
            <a:hlinkClick r:id="rId3" action="ppaction://hlinksldjump"/>
            <a:extLst>
              <a:ext uri="{FF2B5EF4-FFF2-40B4-BE49-F238E27FC236}">
                <a16:creationId xmlns:a16="http://schemas.microsoft.com/office/drawing/2014/main" id="{1EEC655B-257A-290C-B80B-6BD06DE5803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6" name="Google Shape;247;p34">
            <a:hlinkClick r:id="rId4" action="ppaction://hlinksldjump"/>
            <a:extLst>
              <a:ext uri="{FF2B5EF4-FFF2-40B4-BE49-F238E27FC236}">
                <a16:creationId xmlns:a16="http://schemas.microsoft.com/office/drawing/2014/main" id="{413A3E32-7B7C-7AF2-E25C-8C77BD094594}"/>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7" name="Google Shape;248;p34">
            <a:hlinkClick r:id="" action="ppaction://noaction"/>
            <a:extLst>
              <a:ext uri="{FF2B5EF4-FFF2-40B4-BE49-F238E27FC236}">
                <a16:creationId xmlns:a16="http://schemas.microsoft.com/office/drawing/2014/main" id="{33BAA5CE-3581-AEB1-5DEF-65498E29756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8" name="Google Shape;249;p34">
            <a:extLst>
              <a:ext uri="{FF2B5EF4-FFF2-40B4-BE49-F238E27FC236}">
                <a16:creationId xmlns:a16="http://schemas.microsoft.com/office/drawing/2014/main" id="{ED301A73-04E7-BAC1-754B-B59DEB1349E5}"/>
              </a:ext>
            </a:extLst>
          </p:cNvPr>
          <p:cNvGrpSpPr/>
          <p:nvPr/>
        </p:nvGrpSpPr>
        <p:grpSpPr>
          <a:xfrm>
            <a:off x="706038" y="312972"/>
            <a:ext cx="140222" cy="140409"/>
            <a:chOff x="2741000" y="199475"/>
            <a:chExt cx="191953" cy="192210"/>
          </a:xfrm>
        </p:grpSpPr>
        <p:sp>
          <p:nvSpPr>
            <p:cNvPr id="9" name="Google Shape;250;p34">
              <a:extLst>
                <a:ext uri="{FF2B5EF4-FFF2-40B4-BE49-F238E27FC236}">
                  <a16:creationId xmlns:a16="http://schemas.microsoft.com/office/drawing/2014/main" id="{A84A9E1D-0809-C384-46F4-115CE017B812}"/>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1;p34">
              <a:extLst>
                <a:ext uri="{FF2B5EF4-FFF2-40B4-BE49-F238E27FC236}">
                  <a16:creationId xmlns:a16="http://schemas.microsoft.com/office/drawing/2014/main" id="{62A7BF8E-0AE8-08A4-EB33-D6D87E1AC2F9}"/>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2;p34">
              <a:extLst>
                <a:ext uri="{FF2B5EF4-FFF2-40B4-BE49-F238E27FC236}">
                  <a16:creationId xmlns:a16="http://schemas.microsoft.com/office/drawing/2014/main" id="{0D01E299-7140-00DD-FAA5-2D1789C98CC4}"/>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53;p34">
              <a:extLst>
                <a:ext uri="{FF2B5EF4-FFF2-40B4-BE49-F238E27FC236}">
                  <a16:creationId xmlns:a16="http://schemas.microsoft.com/office/drawing/2014/main" id="{F21CE203-69E5-641B-362F-E5015EC494F0}"/>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54;p34">
              <a:extLst>
                <a:ext uri="{FF2B5EF4-FFF2-40B4-BE49-F238E27FC236}">
                  <a16:creationId xmlns:a16="http://schemas.microsoft.com/office/drawing/2014/main" id="{B23793A5-4E40-E8F5-9580-9DE4A38CF011}"/>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255;p34">
              <a:extLst>
                <a:ext uri="{FF2B5EF4-FFF2-40B4-BE49-F238E27FC236}">
                  <a16:creationId xmlns:a16="http://schemas.microsoft.com/office/drawing/2014/main" id="{5F203E37-8A5E-20C0-D916-078048F3CD56}"/>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56;p34">
              <a:extLst>
                <a:ext uri="{FF2B5EF4-FFF2-40B4-BE49-F238E27FC236}">
                  <a16:creationId xmlns:a16="http://schemas.microsoft.com/office/drawing/2014/main" id="{B82B115B-E004-17BE-CA75-8F56287252C6}"/>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57;p34">
              <a:extLst>
                <a:ext uri="{FF2B5EF4-FFF2-40B4-BE49-F238E27FC236}">
                  <a16:creationId xmlns:a16="http://schemas.microsoft.com/office/drawing/2014/main" id="{31F5B306-FCE1-0FA2-0618-0330FE6B0CD9}"/>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58;p34">
              <a:extLst>
                <a:ext uri="{FF2B5EF4-FFF2-40B4-BE49-F238E27FC236}">
                  <a16:creationId xmlns:a16="http://schemas.microsoft.com/office/drawing/2014/main" id="{631DE0B7-10AB-5973-5219-84376E7F4355}"/>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 name="Google Shape;322;p34">
            <a:hlinkClick r:id="rId5" action="ppaction://hlinksldjump"/>
            <a:extLst>
              <a:ext uri="{FF2B5EF4-FFF2-40B4-BE49-F238E27FC236}">
                <a16:creationId xmlns:a16="http://schemas.microsoft.com/office/drawing/2014/main" id="{1AA7F365-E97B-A95B-3FCE-658B68697B4F}"/>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46129" y="1840371"/>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0"/>
          <p:cNvSpPr txBox="1">
            <a:spLocks noGrp="1"/>
          </p:cNvSpPr>
          <p:nvPr>
            <p:ph type="title"/>
          </p:nvPr>
        </p:nvSpPr>
        <p:spPr>
          <a:xfrm>
            <a:off x="2393793" y="2242567"/>
            <a:ext cx="5803953"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                  </a:t>
            </a:r>
            <a:r>
              <a:rPr lang="en-GB" sz="7200" dirty="0">
                <a:solidFill>
                  <a:schemeClr val="lt2"/>
                </a:solidFill>
              </a:rPr>
              <a:t>statistics</a:t>
            </a:r>
            <a:r>
              <a:rPr lang="en" dirty="0">
                <a:solidFill>
                  <a:schemeClr val="lt2"/>
                </a:solidFill>
              </a:rPr>
              <a:t> </a:t>
            </a:r>
          </a:p>
          <a:p>
            <a:pPr marL="0" lvl="0" indent="0" algn="l" rtl="0">
              <a:spcBef>
                <a:spcPts val="0"/>
              </a:spcBef>
              <a:spcAft>
                <a:spcPts val="0"/>
              </a:spcAft>
              <a:buNone/>
            </a:pPr>
            <a:r>
              <a:rPr lang="en-GB" dirty="0">
                <a:solidFill>
                  <a:schemeClr val="lt2"/>
                </a:solidFill>
              </a:rPr>
              <a:t> </a:t>
            </a:r>
            <a:endParaRPr lang="en-GB" dirty="0"/>
          </a:p>
        </p:txBody>
      </p:sp>
      <p:sp>
        <p:nvSpPr>
          <p:cNvPr id="648" name="Google Shape;648;p40"/>
          <p:cNvSpPr txBox="1">
            <a:spLocks noGrp="1"/>
          </p:cNvSpPr>
          <p:nvPr>
            <p:ph type="title" idx="2"/>
          </p:nvPr>
        </p:nvSpPr>
        <p:spPr>
          <a:xfrm>
            <a:off x="746071" y="2143984"/>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49" name="Google Shape;649;p40"/>
          <p:cNvSpPr/>
          <p:nvPr/>
        </p:nvSpPr>
        <p:spPr>
          <a:xfrm>
            <a:off x="2387165" y="2201927"/>
            <a:ext cx="2514349" cy="647845"/>
          </a:xfrm>
          <a:prstGeom prst="rect">
            <a:avLst/>
          </a:prstGeom>
        </p:spPr>
        <p:txBody>
          <a:bodyPr>
            <a:prstTxWarp prst="textPlain">
              <a:avLst/>
            </a:prstTxWarp>
          </a:bodyPr>
          <a:lstStyle/>
          <a:p>
            <a:pPr lvl="0" algn="ctr"/>
            <a:r>
              <a:rPr lang="en-GB" b="0" i="0" dirty="0">
                <a:ln w="9525" cap="flat" cmpd="sng">
                  <a:solidFill>
                    <a:schemeClr val="dk1"/>
                  </a:solidFill>
                  <a:prstDash val="solid"/>
                  <a:round/>
                  <a:headEnd type="none" w="sm" len="sm"/>
                  <a:tailEnd type="none" w="sm" len="sm"/>
                </a:ln>
                <a:noFill/>
                <a:latin typeface="Bebas Neue"/>
              </a:rPr>
              <a:t>Descriptive</a:t>
            </a:r>
            <a:endParaRPr b="0" i="0" dirty="0">
              <a:ln w="9525" cap="flat" cmpd="sng">
                <a:solidFill>
                  <a:schemeClr val="dk1"/>
                </a:solidFill>
                <a:prstDash val="solid"/>
                <a:round/>
                <a:headEnd type="none" w="sm" len="sm"/>
                <a:tailEnd type="none" w="sm" len="sm"/>
              </a:ln>
              <a:noFill/>
              <a:latin typeface="Bebas Neue"/>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0"/>
          <p:cNvSpPr/>
          <p:nvPr/>
        </p:nvSpPr>
        <p:spPr>
          <a:xfrm>
            <a:off x="8286684" y="2012760"/>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45;p34">
            <a:extLst>
              <a:ext uri="{FF2B5EF4-FFF2-40B4-BE49-F238E27FC236}">
                <a16:creationId xmlns:a16="http://schemas.microsoft.com/office/drawing/2014/main" id="{92AA396D-9132-4B85-E90D-755DD68F53E1}"/>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20" name="Google Shape;246;p34">
            <a:hlinkClick r:id="rId3" action="ppaction://hlinksldjump"/>
            <a:extLst>
              <a:ext uri="{FF2B5EF4-FFF2-40B4-BE49-F238E27FC236}">
                <a16:creationId xmlns:a16="http://schemas.microsoft.com/office/drawing/2014/main" id="{A905D27F-20B0-33A5-1463-05C2AFEB5DF7}"/>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21" name="Google Shape;247;p34">
            <a:hlinkClick r:id="rId4" action="ppaction://hlinksldjump"/>
            <a:extLst>
              <a:ext uri="{FF2B5EF4-FFF2-40B4-BE49-F238E27FC236}">
                <a16:creationId xmlns:a16="http://schemas.microsoft.com/office/drawing/2014/main" id="{33B07823-1C13-04BC-7D94-6E2CE1FD236D}"/>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2" name="Google Shape;248;p34">
            <a:hlinkClick r:id="rId5" action="ppaction://hlinksldjump"/>
            <a:extLst>
              <a:ext uri="{FF2B5EF4-FFF2-40B4-BE49-F238E27FC236}">
                <a16:creationId xmlns:a16="http://schemas.microsoft.com/office/drawing/2014/main" id="{82E9CEE6-9BD6-6AAA-3613-2A07C4964C3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3" name="Google Shape;249;p34">
            <a:extLst>
              <a:ext uri="{FF2B5EF4-FFF2-40B4-BE49-F238E27FC236}">
                <a16:creationId xmlns:a16="http://schemas.microsoft.com/office/drawing/2014/main" id="{5CDBF79A-65E5-71F7-DDA2-D64B4DA82391}"/>
              </a:ext>
            </a:extLst>
          </p:cNvPr>
          <p:cNvGrpSpPr/>
          <p:nvPr/>
        </p:nvGrpSpPr>
        <p:grpSpPr>
          <a:xfrm>
            <a:off x="706038" y="312972"/>
            <a:ext cx="140222" cy="140409"/>
            <a:chOff x="2741000" y="199475"/>
            <a:chExt cx="191953" cy="192210"/>
          </a:xfrm>
        </p:grpSpPr>
        <p:sp>
          <p:nvSpPr>
            <p:cNvPr id="24" name="Google Shape;250;p34">
              <a:extLst>
                <a:ext uri="{FF2B5EF4-FFF2-40B4-BE49-F238E27FC236}">
                  <a16:creationId xmlns:a16="http://schemas.microsoft.com/office/drawing/2014/main" id="{65F411A9-903B-FC6C-76CA-5AB84C4CAA21}"/>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1;p34">
              <a:extLst>
                <a:ext uri="{FF2B5EF4-FFF2-40B4-BE49-F238E27FC236}">
                  <a16:creationId xmlns:a16="http://schemas.microsoft.com/office/drawing/2014/main" id="{188CD035-611A-AAFF-6DD5-4901E81CDCD5}"/>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2;p34">
              <a:extLst>
                <a:ext uri="{FF2B5EF4-FFF2-40B4-BE49-F238E27FC236}">
                  <a16:creationId xmlns:a16="http://schemas.microsoft.com/office/drawing/2014/main" id="{89B994C0-2C4C-F056-4117-A7C504404F87}"/>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3;p34">
              <a:extLst>
                <a:ext uri="{FF2B5EF4-FFF2-40B4-BE49-F238E27FC236}">
                  <a16:creationId xmlns:a16="http://schemas.microsoft.com/office/drawing/2014/main" id="{5CC3F727-4461-4475-C78F-F289496DB688}"/>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4;p34">
              <a:extLst>
                <a:ext uri="{FF2B5EF4-FFF2-40B4-BE49-F238E27FC236}">
                  <a16:creationId xmlns:a16="http://schemas.microsoft.com/office/drawing/2014/main" id="{6CBDF912-B550-E1D7-93D3-E570698035D1}"/>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5;p34">
              <a:extLst>
                <a:ext uri="{FF2B5EF4-FFF2-40B4-BE49-F238E27FC236}">
                  <a16:creationId xmlns:a16="http://schemas.microsoft.com/office/drawing/2014/main" id="{CE4CE213-9255-E728-360E-42C023ABD252}"/>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6;p34">
              <a:extLst>
                <a:ext uri="{FF2B5EF4-FFF2-40B4-BE49-F238E27FC236}">
                  <a16:creationId xmlns:a16="http://schemas.microsoft.com/office/drawing/2014/main" id="{F20D1C40-6DB6-42A6-8A74-BB45A250C315}"/>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57;p34">
              <a:extLst>
                <a:ext uri="{FF2B5EF4-FFF2-40B4-BE49-F238E27FC236}">
                  <a16:creationId xmlns:a16="http://schemas.microsoft.com/office/drawing/2014/main" id="{A0162DB1-0F4D-92A6-5995-2AEE654C416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58;p34">
              <a:extLst>
                <a:ext uri="{FF2B5EF4-FFF2-40B4-BE49-F238E27FC236}">
                  <a16:creationId xmlns:a16="http://schemas.microsoft.com/office/drawing/2014/main" id="{EDDC2A0D-524B-ED6A-70E5-69712105DA96}"/>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22;p34">
            <a:hlinkClick r:id="rId6" action="ppaction://hlinksldjump"/>
            <a:extLst>
              <a:ext uri="{FF2B5EF4-FFF2-40B4-BE49-F238E27FC236}">
                <a16:creationId xmlns:a16="http://schemas.microsoft.com/office/drawing/2014/main" id="{EBE76BA2-26AA-98E7-C7EE-FE5EADF07CAD}"/>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361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62554"/>
            <a:ext cx="7715399" cy="7404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We checked for any nulls in the data and </a:t>
            </a:r>
          </a:p>
          <a:p>
            <a:pPr marL="0" lvl="0" indent="0" algn="l" rtl="0">
              <a:spcBef>
                <a:spcPts val="0"/>
              </a:spcBef>
              <a:spcAft>
                <a:spcPts val="0"/>
              </a:spcAft>
              <a:buNone/>
            </a:pPr>
            <a:r>
              <a:rPr lang="en-GB" sz="1400" dirty="0"/>
              <a:t>found none.</a:t>
            </a:r>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2.1.	Summarize your data</a:t>
            </a:r>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45;p34">
            <a:extLst>
              <a:ext uri="{FF2B5EF4-FFF2-40B4-BE49-F238E27FC236}">
                <a16:creationId xmlns:a16="http://schemas.microsoft.com/office/drawing/2014/main" id="{0D71F1CC-C850-992E-B1F3-A7DC227BC5B6}"/>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18" name="Google Shape;246;p34">
            <a:hlinkClick r:id="rId3" action="ppaction://hlinksldjump"/>
            <a:extLst>
              <a:ext uri="{FF2B5EF4-FFF2-40B4-BE49-F238E27FC236}">
                <a16:creationId xmlns:a16="http://schemas.microsoft.com/office/drawing/2014/main" id="{ECAD7294-6AA8-80CC-F532-3D42BA4EA39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19" name="Google Shape;247;p34">
            <a:hlinkClick r:id="rId4" action="ppaction://hlinksldjump"/>
            <a:extLst>
              <a:ext uri="{FF2B5EF4-FFF2-40B4-BE49-F238E27FC236}">
                <a16:creationId xmlns:a16="http://schemas.microsoft.com/office/drawing/2014/main" id="{1C6BBA42-7AC1-8F63-B73D-ED7B9DE69242}"/>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0" name="Google Shape;248;p34">
            <a:hlinkClick r:id="rId5" action="ppaction://hlinksldjump"/>
            <a:extLst>
              <a:ext uri="{FF2B5EF4-FFF2-40B4-BE49-F238E27FC236}">
                <a16:creationId xmlns:a16="http://schemas.microsoft.com/office/drawing/2014/main" id="{5EE8A16B-36D6-44AA-8EF0-BBC1DA1FA00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1" name="Google Shape;249;p34">
            <a:extLst>
              <a:ext uri="{FF2B5EF4-FFF2-40B4-BE49-F238E27FC236}">
                <a16:creationId xmlns:a16="http://schemas.microsoft.com/office/drawing/2014/main" id="{8DE09232-E356-77D5-CBFD-035D7BE0F350}"/>
              </a:ext>
            </a:extLst>
          </p:cNvPr>
          <p:cNvGrpSpPr/>
          <p:nvPr/>
        </p:nvGrpSpPr>
        <p:grpSpPr>
          <a:xfrm>
            <a:off x="706038" y="312972"/>
            <a:ext cx="140222" cy="140409"/>
            <a:chOff x="2741000" y="199475"/>
            <a:chExt cx="191953" cy="192210"/>
          </a:xfrm>
        </p:grpSpPr>
        <p:sp>
          <p:nvSpPr>
            <p:cNvPr id="22" name="Google Shape;250;p34">
              <a:extLst>
                <a:ext uri="{FF2B5EF4-FFF2-40B4-BE49-F238E27FC236}">
                  <a16:creationId xmlns:a16="http://schemas.microsoft.com/office/drawing/2014/main" id="{D82FA6B3-BA0E-6288-4A13-BF876EB6C53A}"/>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51;p34">
              <a:extLst>
                <a:ext uri="{FF2B5EF4-FFF2-40B4-BE49-F238E27FC236}">
                  <a16:creationId xmlns:a16="http://schemas.microsoft.com/office/drawing/2014/main" id="{42159564-AC64-1A7C-823C-CEA384F82D66}"/>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52;p34">
              <a:extLst>
                <a:ext uri="{FF2B5EF4-FFF2-40B4-BE49-F238E27FC236}">
                  <a16:creationId xmlns:a16="http://schemas.microsoft.com/office/drawing/2014/main" id="{70DDC6E8-5A54-6ED0-56C5-478F0DAC088A}"/>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3;p34">
              <a:extLst>
                <a:ext uri="{FF2B5EF4-FFF2-40B4-BE49-F238E27FC236}">
                  <a16:creationId xmlns:a16="http://schemas.microsoft.com/office/drawing/2014/main" id="{BC92A2F6-6CA4-686B-3289-20C9A4AC8BD9}"/>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4;p34">
              <a:extLst>
                <a:ext uri="{FF2B5EF4-FFF2-40B4-BE49-F238E27FC236}">
                  <a16:creationId xmlns:a16="http://schemas.microsoft.com/office/drawing/2014/main" id="{73EBF17E-4CF4-EF95-1D0A-985DA9C6F880}"/>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5;p34">
              <a:extLst>
                <a:ext uri="{FF2B5EF4-FFF2-40B4-BE49-F238E27FC236}">
                  <a16:creationId xmlns:a16="http://schemas.microsoft.com/office/drawing/2014/main" id="{4732E7DF-C9F5-1060-7575-70F1831A8ED9}"/>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6;p34">
              <a:extLst>
                <a:ext uri="{FF2B5EF4-FFF2-40B4-BE49-F238E27FC236}">
                  <a16:creationId xmlns:a16="http://schemas.microsoft.com/office/drawing/2014/main" id="{F4561BD2-7F0B-070C-E2F8-FAAEEC85C8F1}"/>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7;p34">
              <a:extLst>
                <a:ext uri="{FF2B5EF4-FFF2-40B4-BE49-F238E27FC236}">
                  <a16:creationId xmlns:a16="http://schemas.microsoft.com/office/drawing/2014/main" id="{2BBBBBBB-E077-2499-7144-2FE39EE9BD7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8;p34">
              <a:extLst>
                <a:ext uri="{FF2B5EF4-FFF2-40B4-BE49-F238E27FC236}">
                  <a16:creationId xmlns:a16="http://schemas.microsoft.com/office/drawing/2014/main" id="{A49BAF95-48AD-D392-CDFA-18B41BB1B608}"/>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Google Shape;322;p34">
            <a:hlinkClick r:id="rId6" action="ppaction://hlinksldjump"/>
            <a:extLst>
              <a:ext uri="{FF2B5EF4-FFF2-40B4-BE49-F238E27FC236}">
                <a16:creationId xmlns:a16="http://schemas.microsoft.com/office/drawing/2014/main" id="{9BF787CD-7DA6-A3B9-F5CC-248C9C529D3C}"/>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7" name="Picture 36">
            <a:extLst>
              <a:ext uri="{FF2B5EF4-FFF2-40B4-BE49-F238E27FC236}">
                <a16:creationId xmlns:a16="http://schemas.microsoft.com/office/drawing/2014/main" id="{F0B8C1D7-A7F7-59CA-A814-E3BE141758A8}"/>
              </a:ext>
            </a:extLst>
          </p:cNvPr>
          <p:cNvPicPr>
            <a:picLocks noChangeAspect="1"/>
          </p:cNvPicPr>
          <p:nvPr/>
        </p:nvPicPr>
        <p:blipFill rotWithShape="1">
          <a:blip r:embed="rId7"/>
          <a:srcRect t="53464" r="18840" b="9178"/>
          <a:stretch/>
        </p:blipFill>
        <p:spPr bwMode="auto">
          <a:xfrm>
            <a:off x="415568" y="2194681"/>
            <a:ext cx="8312864" cy="2152438"/>
          </a:xfrm>
          <a:prstGeom prst="rect">
            <a:avLst/>
          </a:prstGeom>
          <a:ln>
            <a:noFill/>
          </a:ln>
          <a:extLst>
            <a:ext uri="{53640926-AAD7-44D8-BBD7-CCE9431645EC}">
              <a14:shadowObscured xmlns:a14="http://schemas.microsoft.com/office/drawing/2010/main"/>
            </a:ext>
          </a:extLst>
        </p:spPr>
      </p:pic>
      <p:pic>
        <p:nvPicPr>
          <p:cNvPr id="39" name="Picture 38">
            <a:extLst>
              <a:ext uri="{FF2B5EF4-FFF2-40B4-BE49-F238E27FC236}">
                <a16:creationId xmlns:a16="http://schemas.microsoft.com/office/drawing/2014/main" id="{F34CBD87-B2D5-EE69-449B-094108F0E768}"/>
              </a:ext>
            </a:extLst>
          </p:cNvPr>
          <p:cNvPicPr>
            <a:picLocks noChangeAspect="1"/>
          </p:cNvPicPr>
          <p:nvPr/>
        </p:nvPicPr>
        <p:blipFill>
          <a:blip r:embed="rId8"/>
          <a:stretch>
            <a:fillRect/>
          </a:stretch>
        </p:blipFill>
        <p:spPr>
          <a:xfrm>
            <a:off x="4629042" y="1347589"/>
            <a:ext cx="3475021" cy="6553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2903071" cy="1697335"/>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 sz="1800" dirty="0"/>
              <a:t>Mean</a:t>
            </a:r>
          </a:p>
          <a:p>
            <a:pPr marL="457200" lvl="0" indent="-304800" algn="l" rtl="0">
              <a:spcBef>
                <a:spcPts val="0"/>
              </a:spcBef>
              <a:spcAft>
                <a:spcPts val="0"/>
              </a:spcAft>
              <a:buSzPts val="1200"/>
              <a:buAutoNum type="arabicPeriod"/>
            </a:pPr>
            <a:r>
              <a:rPr lang="en" sz="1800" dirty="0"/>
              <a:t>Median</a:t>
            </a:r>
          </a:p>
          <a:p>
            <a:pPr marL="457200" lvl="0" indent="-304800" algn="l" rtl="0">
              <a:spcBef>
                <a:spcPts val="0"/>
              </a:spcBef>
              <a:spcAft>
                <a:spcPts val="0"/>
              </a:spcAft>
              <a:buSzPts val="1200"/>
              <a:buAutoNum type="arabicPeriod"/>
            </a:pPr>
            <a:r>
              <a:rPr lang="en" sz="1800" dirty="0"/>
              <a:t>Min</a:t>
            </a:r>
          </a:p>
          <a:p>
            <a:pPr marL="457200" lvl="0" indent="-304800" algn="l" rtl="0">
              <a:spcBef>
                <a:spcPts val="0"/>
              </a:spcBef>
              <a:spcAft>
                <a:spcPts val="0"/>
              </a:spcAft>
              <a:buSzPts val="1200"/>
              <a:buAutoNum type="arabicPeriod"/>
            </a:pPr>
            <a:r>
              <a:rPr lang="en" sz="1800" dirty="0"/>
              <a:t>Max</a:t>
            </a:r>
          </a:p>
          <a:p>
            <a:pPr marL="457200" lvl="0" indent="-304800" algn="l" rtl="0">
              <a:spcBef>
                <a:spcPts val="0"/>
              </a:spcBef>
              <a:spcAft>
                <a:spcPts val="0"/>
              </a:spcAft>
              <a:buSzPts val="1200"/>
              <a:buAutoNum type="arabicPeriod"/>
            </a:pPr>
            <a:r>
              <a:rPr lang="en-GB" sz="1800" dirty="0"/>
              <a:t>1st &amp; 3rd Quantile</a:t>
            </a:r>
            <a:endParaRPr sz="1800"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2.2.	Calculations</a:t>
            </a:r>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45;p34">
            <a:extLst>
              <a:ext uri="{FF2B5EF4-FFF2-40B4-BE49-F238E27FC236}">
                <a16:creationId xmlns:a16="http://schemas.microsoft.com/office/drawing/2014/main" id="{0D71F1CC-C850-992E-B1F3-A7DC227BC5B6}"/>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18" name="Google Shape;246;p34">
            <a:hlinkClick r:id="rId3" action="ppaction://hlinksldjump"/>
            <a:extLst>
              <a:ext uri="{FF2B5EF4-FFF2-40B4-BE49-F238E27FC236}">
                <a16:creationId xmlns:a16="http://schemas.microsoft.com/office/drawing/2014/main" id="{ECAD7294-6AA8-80CC-F532-3D42BA4EA39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19" name="Google Shape;247;p34">
            <a:hlinkClick r:id="rId4" action="ppaction://hlinksldjump"/>
            <a:extLst>
              <a:ext uri="{FF2B5EF4-FFF2-40B4-BE49-F238E27FC236}">
                <a16:creationId xmlns:a16="http://schemas.microsoft.com/office/drawing/2014/main" id="{1C6BBA42-7AC1-8F63-B73D-ED7B9DE69242}"/>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0" name="Google Shape;248;p34">
            <a:hlinkClick r:id="rId5" action="ppaction://hlinksldjump"/>
            <a:extLst>
              <a:ext uri="{FF2B5EF4-FFF2-40B4-BE49-F238E27FC236}">
                <a16:creationId xmlns:a16="http://schemas.microsoft.com/office/drawing/2014/main" id="{5EE8A16B-36D6-44AA-8EF0-BBC1DA1FA00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1" name="Google Shape;249;p34">
            <a:extLst>
              <a:ext uri="{FF2B5EF4-FFF2-40B4-BE49-F238E27FC236}">
                <a16:creationId xmlns:a16="http://schemas.microsoft.com/office/drawing/2014/main" id="{8DE09232-E356-77D5-CBFD-035D7BE0F350}"/>
              </a:ext>
            </a:extLst>
          </p:cNvPr>
          <p:cNvGrpSpPr/>
          <p:nvPr/>
        </p:nvGrpSpPr>
        <p:grpSpPr>
          <a:xfrm>
            <a:off x="706038" y="312972"/>
            <a:ext cx="140222" cy="140409"/>
            <a:chOff x="2741000" y="199475"/>
            <a:chExt cx="191953" cy="192210"/>
          </a:xfrm>
        </p:grpSpPr>
        <p:sp>
          <p:nvSpPr>
            <p:cNvPr id="22" name="Google Shape;250;p34">
              <a:extLst>
                <a:ext uri="{FF2B5EF4-FFF2-40B4-BE49-F238E27FC236}">
                  <a16:creationId xmlns:a16="http://schemas.microsoft.com/office/drawing/2014/main" id="{D82FA6B3-BA0E-6288-4A13-BF876EB6C53A}"/>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51;p34">
              <a:extLst>
                <a:ext uri="{FF2B5EF4-FFF2-40B4-BE49-F238E27FC236}">
                  <a16:creationId xmlns:a16="http://schemas.microsoft.com/office/drawing/2014/main" id="{42159564-AC64-1A7C-823C-CEA384F82D66}"/>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52;p34">
              <a:extLst>
                <a:ext uri="{FF2B5EF4-FFF2-40B4-BE49-F238E27FC236}">
                  <a16:creationId xmlns:a16="http://schemas.microsoft.com/office/drawing/2014/main" id="{70DDC6E8-5A54-6ED0-56C5-478F0DAC088A}"/>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3;p34">
              <a:extLst>
                <a:ext uri="{FF2B5EF4-FFF2-40B4-BE49-F238E27FC236}">
                  <a16:creationId xmlns:a16="http://schemas.microsoft.com/office/drawing/2014/main" id="{BC92A2F6-6CA4-686B-3289-20C9A4AC8BD9}"/>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4;p34">
              <a:extLst>
                <a:ext uri="{FF2B5EF4-FFF2-40B4-BE49-F238E27FC236}">
                  <a16:creationId xmlns:a16="http://schemas.microsoft.com/office/drawing/2014/main" id="{73EBF17E-4CF4-EF95-1D0A-985DA9C6F880}"/>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5;p34">
              <a:extLst>
                <a:ext uri="{FF2B5EF4-FFF2-40B4-BE49-F238E27FC236}">
                  <a16:creationId xmlns:a16="http://schemas.microsoft.com/office/drawing/2014/main" id="{4732E7DF-C9F5-1060-7575-70F1831A8ED9}"/>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6;p34">
              <a:extLst>
                <a:ext uri="{FF2B5EF4-FFF2-40B4-BE49-F238E27FC236}">
                  <a16:creationId xmlns:a16="http://schemas.microsoft.com/office/drawing/2014/main" id="{F4561BD2-7F0B-070C-E2F8-FAAEEC85C8F1}"/>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7;p34">
              <a:extLst>
                <a:ext uri="{FF2B5EF4-FFF2-40B4-BE49-F238E27FC236}">
                  <a16:creationId xmlns:a16="http://schemas.microsoft.com/office/drawing/2014/main" id="{2BBBBBBB-E077-2499-7144-2FE39EE9BD7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8;p34">
              <a:extLst>
                <a:ext uri="{FF2B5EF4-FFF2-40B4-BE49-F238E27FC236}">
                  <a16:creationId xmlns:a16="http://schemas.microsoft.com/office/drawing/2014/main" id="{A49BAF95-48AD-D392-CDFA-18B41BB1B608}"/>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Google Shape;322;p34">
            <a:hlinkClick r:id="rId6" action="ppaction://hlinksldjump"/>
            <a:extLst>
              <a:ext uri="{FF2B5EF4-FFF2-40B4-BE49-F238E27FC236}">
                <a16:creationId xmlns:a16="http://schemas.microsoft.com/office/drawing/2014/main" id="{9BF787CD-7DA6-A3B9-F5CC-248C9C529D3C}"/>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B89D1F6C-F6BE-879E-D9EE-56E98C875873}"/>
              </a:ext>
            </a:extLst>
          </p:cNvPr>
          <p:cNvPicPr>
            <a:picLocks noChangeAspect="1"/>
          </p:cNvPicPr>
          <p:nvPr/>
        </p:nvPicPr>
        <p:blipFill rotWithShape="1">
          <a:blip r:embed="rId7"/>
          <a:srcRect l="57770" t="63339" r="15761" b="9644"/>
          <a:stretch/>
        </p:blipFill>
        <p:spPr bwMode="auto">
          <a:xfrm>
            <a:off x="3311176" y="1447037"/>
            <a:ext cx="2420951" cy="1389869"/>
          </a:xfrm>
          <a:prstGeom prst="rect">
            <a:avLst/>
          </a:prstGeom>
          <a:ln>
            <a:noFill/>
          </a:ln>
          <a:extLst>
            <a:ext uri="{53640926-AAD7-44D8-BBD7-CCE9431645EC}">
              <a14:shadowObscured xmlns:a14="http://schemas.microsoft.com/office/drawing/2010/main"/>
            </a:ext>
          </a:extLst>
        </p:spPr>
      </p:pic>
      <p:pic>
        <p:nvPicPr>
          <p:cNvPr id="4" name="Picture 3" descr="A screenshot of a computer program&#10;&#10;Description automatically generated with medium confidence">
            <a:extLst>
              <a:ext uri="{FF2B5EF4-FFF2-40B4-BE49-F238E27FC236}">
                <a16:creationId xmlns:a16="http://schemas.microsoft.com/office/drawing/2014/main" id="{17B107D6-6BD6-C6B3-37C1-DB6973B43062}"/>
              </a:ext>
            </a:extLst>
          </p:cNvPr>
          <p:cNvPicPr>
            <a:picLocks noChangeAspect="1"/>
          </p:cNvPicPr>
          <p:nvPr/>
        </p:nvPicPr>
        <p:blipFill>
          <a:blip r:embed="rId8"/>
          <a:stretch>
            <a:fillRect/>
          </a:stretch>
        </p:blipFill>
        <p:spPr>
          <a:xfrm>
            <a:off x="5880587" y="1418644"/>
            <a:ext cx="2522222" cy="1402714"/>
          </a:xfrm>
          <a:prstGeom prst="rect">
            <a:avLst/>
          </a:prstGeom>
        </p:spPr>
      </p:pic>
      <p:pic>
        <p:nvPicPr>
          <p:cNvPr id="5" name="Picture 4">
            <a:extLst>
              <a:ext uri="{FF2B5EF4-FFF2-40B4-BE49-F238E27FC236}">
                <a16:creationId xmlns:a16="http://schemas.microsoft.com/office/drawing/2014/main" id="{85ED64D8-1F72-710E-1720-D544C66B51AB}"/>
              </a:ext>
            </a:extLst>
          </p:cNvPr>
          <p:cNvPicPr>
            <a:picLocks noChangeAspect="1"/>
          </p:cNvPicPr>
          <p:nvPr/>
        </p:nvPicPr>
        <p:blipFill>
          <a:blip r:embed="rId9"/>
          <a:stretch>
            <a:fillRect/>
          </a:stretch>
        </p:blipFill>
        <p:spPr>
          <a:xfrm>
            <a:off x="714599" y="3134876"/>
            <a:ext cx="2355347" cy="1369102"/>
          </a:xfrm>
          <a:prstGeom prst="rect">
            <a:avLst/>
          </a:prstGeom>
        </p:spPr>
      </p:pic>
      <p:pic>
        <p:nvPicPr>
          <p:cNvPr id="6" name="Picture 5" descr="A screenshot of a computer code&#10;&#10;Description automatically generated with medium confidence">
            <a:extLst>
              <a:ext uri="{FF2B5EF4-FFF2-40B4-BE49-F238E27FC236}">
                <a16:creationId xmlns:a16="http://schemas.microsoft.com/office/drawing/2014/main" id="{B5DECF3D-18F2-8384-BFE9-6EAD28EE9681}"/>
              </a:ext>
            </a:extLst>
          </p:cNvPr>
          <p:cNvPicPr>
            <a:picLocks noChangeAspect="1"/>
          </p:cNvPicPr>
          <p:nvPr/>
        </p:nvPicPr>
        <p:blipFill>
          <a:blip r:embed="rId10"/>
          <a:stretch>
            <a:fillRect/>
          </a:stretch>
        </p:blipFill>
        <p:spPr>
          <a:xfrm>
            <a:off x="3253083" y="3134876"/>
            <a:ext cx="2362858" cy="1389869"/>
          </a:xfrm>
          <a:prstGeom prst="rect">
            <a:avLst/>
          </a:prstGeom>
        </p:spPr>
      </p:pic>
      <p:pic>
        <p:nvPicPr>
          <p:cNvPr id="7" name="Picture 6">
            <a:extLst>
              <a:ext uri="{FF2B5EF4-FFF2-40B4-BE49-F238E27FC236}">
                <a16:creationId xmlns:a16="http://schemas.microsoft.com/office/drawing/2014/main" id="{9D56700B-1E9C-93EE-793A-036925499F7E}"/>
              </a:ext>
            </a:extLst>
          </p:cNvPr>
          <p:cNvPicPr>
            <a:picLocks noChangeAspect="1"/>
          </p:cNvPicPr>
          <p:nvPr/>
        </p:nvPicPr>
        <p:blipFill>
          <a:blip r:embed="rId11"/>
          <a:stretch>
            <a:fillRect/>
          </a:stretch>
        </p:blipFill>
        <p:spPr>
          <a:xfrm>
            <a:off x="5880587" y="3134876"/>
            <a:ext cx="2517775" cy="1402715"/>
          </a:xfrm>
          <a:prstGeom prst="rect">
            <a:avLst/>
          </a:prstGeom>
        </p:spPr>
      </p:pic>
    </p:spTree>
    <p:extLst>
      <p:ext uri="{BB962C8B-B14F-4D97-AF65-F5344CB8AC3E}">
        <p14:creationId xmlns:p14="http://schemas.microsoft.com/office/powerpoint/2010/main" val="2416971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6590740" cy="8845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We have two </a:t>
            </a:r>
            <a:r>
              <a:rPr lang="en-GB" sz="1600" dirty="0"/>
              <a:t>categorical columns that can be put in a frequency table:</a:t>
            </a:r>
          </a:p>
          <a:p>
            <a:pPr marL="457200" lvl="0" indent="-304800" algn="l" rtl="0">
              <a:spcBef>
                <a:spcPts val="0"/>
              </a:spcBef>
              <a:spcAft>
                <a:spcPts val="0"/>
              </a:spcAft>
              <a:buSzPts val="1200"/>
              <a:buAutoNum type="arabicPeriod"/>
            </a:pPr>
            <a:r>
              <a:rPr lang="en-GB" sz="1600" dirty="0"/>
              <a:t>Outcome </a:t>
            </a:r>
            <a:endParaRPr lang="en" sz="1600" dirty="0"/>
          </a:p>
          <a:p>
            <a:pPr marL="457200" lvl="0" indent="-304800" algn="l" rtl="0">
              <a:spcBef>
                <a:spcPts val="0"/>
              </a:spcBef>
              <a:spcAft>
                <a:spcPts val="0"/>
              </a:spcAft>
              <a:buSzPts val="1200"/>
              <a:buAutoNum type="arabicPeriod"/>
            </a:pPr>
            <a:r>
              <a:rPr lang="en-GB" sz="1600" dirty="0"/>
              <a:t>Antibiotics </a:t>
            </a:r>
            <a:endParaRPr lang="en" sz="1600"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2.3.	Frequency Table</a:t>
            </a:r>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45;p34">
            <a:extLst>
              <a:ext uri="{FF2B5EF4-FFF2-40B4-BE49-F238E27FC236}">
                <a16:creationId xmlns:a16="http://schemas.microsoft.com/office/drawing/2014/main" id="{0D71F1CC-C850-992E-B1F3-A7DC227BC5B6}"/>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18" name="Google Shape;246;p34">
            <a:hlinkClick r:id="rId3" action="ppaction://hlinksldjump"/>
            <a:extLst>
              <a:ext uri="{FF2B5EF4-FFF2-40B4-BE49-F238E27FC236}">
                <a16:creationId xmlns:a16="http://schemas.microsoft.com/office/drawing/2014/main" id="{ECAD7294-6AA8-80CC-F532-3D42BA4EA39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19" name="Google Shape;247;p34">
            <a:hlinkClick r:id="rId4" action="ppaction://hlinksldjump"/>
            <a:extLst>
              <a:ext uri="{FF2B5EF4-FFF2-40B4-BE49-F238E27FC236}">
                <a16:creationId xmlns:a16="http://schemas.microsoft.com/office/drawing/2014/main" id="{1C6BBA42-7AC1-8F63-B73D-ED7B9DE69242}"/>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0" name="Google Shape;248;p34">
            <a:hlinkClick r:id="rId5" action="ppaction://hlinksldjump"/>
            <a:extLst>
              <a:ext uri="{FF2B5EF4-FFF2-40B4-BE49-F238E27FC236}">
                <a16:creationId xmlns:a16="http://schemas.microsoft.com/office/drawing/2014/main" id="{5EE8A16B-36D6-44AA-8EF0-BBC1DA1FA00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1" name="Google Shape;249;p34">
            <a:extLst>
              <a:ext uri="{FF2B5EF4-FFF2-40B4-BE49-F238E27FC236}">
                <a16:creationId xmlns:a16="http://schemas.microsoft.com/office/drawing/2014/main" id="{8DE09232-E356-77D5-CBFD-035D7BE0F350}"/>
              </a:ext>
            </a:extLst>
          </p:cNvPr>
          <p:cNvGrpSpPr/>
          <p:nvPr/>
        </p:nvGrpSpPr>
        <p:grpSpPr>
          <a:xfrm>
            <a:off x="706038" y="312972"/>
            <a:ext cx="140222" cy="140409"/>
            <a:chOff x="2741000" y="199475"/>
            <a:chExt cx="191953" cy="192210"/>
          </a:xfrm>
        </p:grpSpPr>
        <p:sp>
          <p:nvSpPr>
            <p:cNvPr id="22" name="Google Shape;250;p34">
              <a:extLst>
                <a:ext uri="{FF2B5EF4-FFF2-40B4-BE49-F238E27FC236}">
                  <a16:creationId xmlns:a16="http://schemas.microsoft.com/office/drawing/2014/main" id="{D82FA6B3-BA0E-6288-4A13-BF876EB6C53A}"/>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51;p34">
              <a:extLst>
                <a:ext uri="{FF2B5EF4-FFF2-40B4-BE49-F238E27FC236}">
                  <a16:creationId xmlns:a16="http://schemas.microsoft.com/office/drawing/2014/main" id="{42159564-AC64-1A7C-823C-CEA384F82D66}"/>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52;p34">
              <a:extLst>
                <a:ext uri="{FF2B5EF4-FFF2-40B4-BE49-F238E27FC236}">
                  <a16:creationId xmlns:a16="http://schemas.microsoft.com/office/drawing/2014/main" id="{70DDC6E8-5A54-6ED0-56C5-478F0DAC088A}"/>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3;p34">
              <a:extLst>
                <a:ext uri="{FF2B5EF4-FFF2-40B4-BE49-F238E27FC236}">
                  <a16:creationId xmlns:a16="http://schemas.microsoft.com/office/drawing/2014/main" id="{BC92A2F6-6CA4-686B-3289-20C9A4AC8BD9}"/>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4;p34">
              <a:extLst>
                <a:ext uri="{FF2B5EF4-FFF2-40B4-BE49-F238E27FC236}">
                  <a16:creationId xmlns:a16="http://schemas.microsoft.com/office/drawing/2014/main" id="{73EBF17E-4CF4-EF95-1D0A-985DA9C6F880}"/>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5;p34">
              <a:extLst>
                <a:ext uri="{FF2B5EF4-FFF2-40B4-BE49-F238E27FC236}">
                  <a16:creationId xmlns:a16="http://schemas.microsoft.com/office/drawing/2014/main" id="{4732E7DF-C9F5-1060-7575-70F1831A8ED9}"/>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6;p34">
              <a:extLst>
                <a:ext uri="{FF2B5EF4-FFF2-40B4-BE49-F238E27FC236}">
                  <a16:creationId xmlns:a16="http://schemas.microsoft.com/office/drawing/2014/main" id="{F4561BD2-7F0B-070C-E2F8-FAAEEC85C8F1}"/>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7;p34">
              <a:extLst>
                <a:ext uri="{FF2B5EF4-FFF2-40B4-BE49-F238E27FC236}">
                  <a16:creationId xmlns:a16="http://schemas.microsoft.com/office/drawing/2014/main" id="{2BBBBBBB-E077-2499-7144-2FE39EE9BD7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8;p34">
              <a:extLst>
                <a:ext uri="{FF2B5EF4-FFF2-40B4-BE49-F238E27FC236}">
                  <a16:creationId xmlns:a16="http://schemas.microsoft.com/office/drawing/2014/main" id="{A49BAF95-48AD-D392-CDFA-18B41BB1B608}"/>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Google Shape;322;p34">
            <a:hlinkClick r:id="rId6" action="ppaction://hlinksldjump"/>
            <a:extLst>
              <a:ext uri="{FF2B5EF4-FFF2-40B4-BE49-F238E27FC236}">
                <a16:creationId xmlns:a16="http://schemas.microsoft.com/office/drawing/2014/main" id="{9BF787CD-7DA6-A3B9-F5CC-248C9C529D3C}"/>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a:extLst>
              <a:ext uri="{FF2B5EF4-FFF2-40B4-BE49-F238E27FC236}">
                <a16:creationId xmlns:a16="http://schemas.microsoft.com/office/drawing/2014/main" id="{C46162AA-95F8-341B-1CAA-00FC6D720BA7}"/>
              </a:ext>
            </a:extLst>
          </p:cNvPr>
          <p:cNvPicPr>
            <a:picLocks noChangeAspect="1"/>
          </p:cNvPicPr>
          <p:nvPr/>
        </p:nvPicPr>
        <p:blipFill>
          <a:blip r:embed="rId7"/>
          <a:stretch>
            <a:fillRect/>
          </a:stretch>
        </p:blipFill>
        <p:spPr>
          <a:xfrm>
            <a:off x="2434540" y="1949713"/>
            <a:ext cx="4274920" cy="2404856"/>
          </a:xfrm>
          <a:prstGeom prst="rect">
            <a:avLst/>
          </a:prstGeom>
        </p:spPr>
      </p:pic>
    </p:spTree>
    <p:extLst>
      <p:ext uri="{BB962C8B-B14F-4D97-AF65-F5344CB8AC3E}">
        <p14:creationId xmlns:p14="http://schemas.microsoft.com/office/powerpoint/2010/main" val="149613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414621"/>
            <a:ext cx="7715399" cy="14941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orrelation coefficient between (D1 Shannon and D6 Shannon =  </a:t>
            </a:r>
            <a:r>
              <a:rPr lang="en-US" sz="1800" dirty="0">
                <a:solidFill>
                  <a:schemeClr val="tx2"/>
                </a:solidFill>
                <a:effectLst/>
                <a:latin typeface="Times New Roman" panose="02020603050405020304" pitchFamily="18" charset="0"/>
                <a:ea typeface="Times New Roman" panose="02020603050405020304" pitchFamily="18" charset="0"/>
              </a:rPr>
              <a:t>0.2208003</a:t>
            </a: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herefore, it is weak positive linear relationship between two variables. </a:t>
            </a:r>
          </a:p>
          <a:p>
            <a:pPr marL="285750" lvl="0" indent="-285750" algn="l" rtl="0">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Correlation coefficient between (D1 Chao and D6 Chao) = </a:t>
            </a:r>
            <a:r>
              <a:rPr lang="en-US" sz="1800" dirty="0">
                <a:solidFill>
                  <a:schemeClr val="tx2"/>
                </a:solidFill>
                <a:effectLst/>
                <a:latin typeface="Times New Roman" panose="02020603050405020304" pitchFamily="18" charset="0"/>
                <a:ea typeface="Times New Roman" panose="02020603050405020304" pitchFamily="18" charset="0"/>
              </a:rPr>
              <a:t>0.3026013</a:t>
            </a:r>
            <a:r>
              <a:rPr lang="en-US" sz="1800" dirty="0">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herefore, it is weak positive linear relationship between two variables.</a:t>
            </a:r>
            <a:endParaRPr lang="en" sz="1600"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2.4.	correlation coefficient</a:t>
            </a:r>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45;p34">
            <a:extLst>
              <a:ext uri="{FF2B5EF4-FFF2-40B4-BE49-F238E27FC236}">
                <a16:creationId xmlns:a16="http://schemas.microsoft.com/office/drawing/2014/main" id="{0D71F1CC-C850-992E-B1F3-A7DC227BC5B6}"/>
              </a:ext>
            </a:extLst>
          </p:cNvPr>
          <p:cNvSpPr txBox="1"/>
          <p:nvPr/>
        </p:nvSpPr>
        <p:spPr>
          <a:xfrm>
            <a:off x="6816095" y="212749"/>
            <a:ext cx="1613605"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GB" dirty="0">
                <a:solidFill>
                  <a:schemeClr val="lt2"/>
                </a:solidFill>
                <a:latin typeface="Bebas Neue"/>
                <a:ea typeface="Bebas Neue"/>
                <a:cs typeface="Bebas Neue"/>
                <a:sym typeface="Bebas Neue"/>
              </a:rPr>
              <a:t>Biomedical Statistics </a:t>
            </a:r>
            <a:endParaRPr dirty="0">
              <a:solidFill>
                <a:schemeClr val="lt2"/>
              </a:solidFill>
            </a:endParaRPr>
          </a:p>
        </p:txBody>
      </p:sp>
      <p:sp>
        <p:nvSpPr>
          <p:cNvPr id="18" name="Google Shape;246;p34">
            <a:hlinkClick r:id="rId3" action="ppaction://hlinksldjump"/>
            <a:extLst>
              <a:ext uri="{FF2B5EF4-FFF2-40B4-BE49-F238E27FC236}">
                <a16:creationId xmlns:a16="http://schemas.microsoft.com/office/drawing/2014/main" id="{ECAD7294-6AA8-80CC-F532-3D42BA4EA396}"/>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Hypothesis</a:t>
            </a:r>
            <a:endParaRPr sz="1000" dirty="0">
              <a:solidFill>
                <a:schemeClr val="dk1"/>
              </a:solidFill>
              <a:latin typeface="Bebas Neue"/>
              <a:ea typeface="Bebas Neue"/>
              <a:cs typeface="Bebas Neue"/>
              <a:sym typeface="Bebas Neue"/>
            </a:endParaRPr>
          </a:p>
        </p:txBody>
      </p:sp>
      <p:sp>
        <p:nvSpPr>
          <p:cNvPr id="19" name="Google Shape;247;p34">
            <a:hlinkClick r:id="rId4" action="ppaction://hlinksldjump"/>
            <a:extLst>
              <a:ext uri="{FF2B5EF4-FFF2-40B4-BE49-F238E27FC236}">
                <a16:creationId xmlns:a16="http://schemas.microsoft.com/office/drawing/2014/main" id="{1C6BBA42-7AC1-8F63-B73D-ED7B9DE69242}"/>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sp>
        <p:nvSpPr>
          <p:cNvPr id="20" name="Google Shape;248;p34">
            <a:hlinkClick r:id="rId5" action="ppaction://hlinksldjump"/>
            <a:extLst>
              <a:ext uri="{FF2B5EF4-FFF2-40B4-BE49-F238E27FC236}">
                <a16:creationId xmlns:a16="http://schemas.microsoft.com/office/drawing/2014/main" id="{5EE8A16B-36D6-44AA-8EF0-BBC1DA1FA00A}"/>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1000" dirty="0">
                <a:solidFill>
                  <a:schemeClr val="dk1"/>
                </a:solidFill>
                <a:latin typeface="Bebas Neue"/>
                <a:ea typeface="Bebas Neue"/>
                <a:cs typeface="Bebas Neue"/>
                <a:sym typeface="Bebas Neue"/>
              </a:rPr>
              <a:t>Inference </a:t>
            </a:r>
            <a:endParaRPr sz="1000" dirty="0">
              <a:solidFill>
                <a:schemeClr val="dk1"/>
              </a:solidFill>
              <a:latin typeface="Bebas Neue"/>
              <a:ea typeface="Bebas Neue"/>
              <a:cs typeface="Bebas Neue"/>
              <a:sym typeface="Bebas Neue"/>
            </a:endParaRPr>
          </a:p>
        </p:txBody>
      </p:sp>
      <p:grpSp>
        <p:nvGrpSpPr>
          <p:cNvPr id="21" name="Google Shape;249;p34">
            <a:extLst>
              <a:ext uri="{FF2B5EF4-FFF2-40B4-BE49-F238E27FC236}">
                <a16:creationId xmlns:a16="http://schemas.microsoft.com/office/drawing/2014/main" id="{8DE09232-E356-77D5-CBFD-035D7BE0F350}"/>
              </a:ext>
            </a:extLst>
          </p:cNvPr>
          <p:cNvGrpSpPr/>
          <p:nvPr/>
        </p:nvGrpSpPr>
        <p:grpSpPr>
          <a:xfrm>
            <a:off x="706038" y="312972"/>
            <a:ext cx="140222" cy="140409"/>
            <a:chOff x="2741000" y="199475"/>
            <a:chExt cx="191953" cy="192210"/>
          </a:xfrm>
        </p:grpSpPr>
        <p:sp>
          <p:nvSpPr>
            <p:cNvPr id="22" name="Google Shape;250;p34">
              <a:extLst>
                <a:ext uri="{FF2B5EF4-FFF2-40B4-BE49-F238E27FC236}">
                  <a16:creationId xmlns:a16="http://schemas.microsoft.com/office/drawing/2014/main" id="{D82FA6B3-BA0E-6288-4A13-BF876EB6C53A}"/>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51;p34">
              <a:extLst>
                <a:ext uri="{FF2B5EF4-FFF2-40B4-BE49-F238E27FC236}">
                  <a16:creationId xmlns:a16="http://schemas.microsoft.com/office/drawing/2014/main" id="{42159564-AC64-1A7C-823C-CEA384F82D66}"/>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52;p34">
              <a:extLst>
                <a:ext uri="{FF2B5EF4-FFF2-40B4-BE49-F238E27FC236}">
                  <a16:creationId xmlns:a16="http://schemas.microsoft.com/office/drawing/2014/main" id="{70DDC6E8-5A54-6ED0-56C5-478F0DAC088A}"/>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3;p34">
              <a:extLst>
                <a:ext uri="{FF2B5EF4-FFF2-40B4-BE49-F238E27FC236}">
                  <a16:creationId xmlns:a16="http://schemas.microsoft.com/office/drawing/2014/main" id="{BC92A2F6-6CA4-686B-3289-20C9A4AC8BD9}"/>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54;p34">
              <a:extLst>
                <a:ext uri="{FF2B5EF4-FFF2-40B4-BE49-F238E27FC236}">
                  <a16:creationId xmlns:a16="http://schemas.microsoft.com/office/drawing/2014/main" id="{73EBF17E-4CF4-EF95-1D0A-985DA9C6F880}"/>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55;p34">
              <a:extLst>
                <a:ext uri="{FF2B5EF4-FFF2-40B4-BE49-F238E27FC236}">
                  <a16:creationId xmlns:a16="http://schemas.microsoft.com/office/drawing/2014/main" id="{4732E7DF-C9F5-1060-7575-70F1831A8ED9}"/>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56;p34">
              <a:extLst>
                <a:ext uri="{FF2B5EF4-FFF2-40B4-BE49-F238E27FC236}">
                  <a16:creationId xmlns:a16="http://schemas.microsoft.com/office/drawing/2014/main" id="{F4561BD2-7F0B-070C-E2F8-FAAEEC85C8F1}"/>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57;p34">
              <a:extLst>
                <a:ext uri="{FF2B5EF4-FFF2-40B4-BE49-F238E27FC236}">
                  <a16:creationId xmlns:a16="http://schemas.microsoft.com/office/drawing/2014/main" id="{2BBBBBBB-E077-2499-7144-2FE39EE9BD72}"/>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58;p34">
              <a:extLst>
                <a:ext uri="{FF2B5EF4-FFF2-40B4-BE49-F238E27FC236}">
                  <a16:creationId xmlns:a16="http://schemas.microsoft.com/office/drawing/2014/main" id="{A49BAF95-48AD-D392-CDFA-18B41BB1B608}"/>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Google Shape;322;p34">
            <a:hlinkClick r:id="rId6" action="ppaction://hlinksldjump"/>
            <a:extLst>
              <a:ext uri="{FF2B5EF4-FFF2-40B4-BE49-F238E27FC236}">
                <a16:creationId xmlns:a16="http://schemas.microsoft.com/office/drawing/2014/main" id="{9BF787CD-7DA6-A3B9-F5CC-248C9C529D3C}"/>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4D4885C1-43FB-D71D-81DB-F18A9F8E9524}"/>
              </a:ext>
            </a:extLst>
          </p:cNvPr>
          <p:cNvPicPr>
            <a:picLocks noChangeAspect="1"/>
          </p:cNvPicPr>
          <p:nvPr/>
        </p:nvPicPr>
        <p:blipFill>
          <a:blip r:embed="rId7"/>
          <a:stretch>
            <a:fillRect/>
          </a:stretch>
        </p:blipFill>
        <p:spPr>
          <a:xfrm>
            <a:off x="198347" y="3068706"/>
            <a:ext cx="8747303" cy="1030840"/>
          </a:xfrm>
          <a:prstGeom prst="rect">
            <a:avLst/>
          </a:prstGeom>
        </p:spPr>
      </p:pic>
    </p:spTree>
    <p:extLst>
      <p:ext uri="{BB962C8B-B14F-4D97-AF65-F5344CB8AC3E}">
        <p14:creationId xmlns:p14="http://schemas.microsoft.com/office/powerpoint/2010/main" val="644718248"/>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TotalTime>
  <Words>2031</Words>
  <Application>Microsoft Office PowerPoint</Application>
  <PresentationFormat>On-screen Show (16:9)</PresentationFormat>
  <Paragraphs>332</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Anaheim</vt:lpstr>
      <vt:lpstr>Arial</vt:lpstr>
      <vt:lpstr>Arimo</vt:lpstr>
      <vt:lpstr>Bebas Neue</vt:lpstr>
      <vt:lpstr>Microsoft Sans Serif</vt:lpstr>
      <vt:lpstr>Roboto Condensed Light</vt:lpstr>
      <vt:lpstr>Times New Roman</vt:lpstr>
      <vt:lpstr>Data Analysis for Business by Slidesgo</vt:lpstr>
      <vt:lpstr>                D ANTIBIOTICS ASSOCIATED DIARRHEA</vt:lpstr>
      <vt:lpstr>Table of Content</vt:lpstr>
      <vt:lpstr>             Reading   </vt:lpstr>
      <vt:lpstr>PowerPoint Presentation</vt:lpstr>
      <vt:lpstr>                  statistics   </vt:lpstr>
      <vt:lpstr>2.1. Summarize your data</vt:lpstr>
      <vt:lpstr>2.2. Calculations</vt:lpstr>
      <vt:lpstr>2.3. Frequency Table</vt:lpstr>
      <vt:lpstr>2.4. correlation coefficient</vt:lpstr>
      <vt:lpstr>                  Phics   </vt:lpstr>
      <vt:lpstr>bar chart of a categorical variable for the Outcome</vt:lpstr>
      <vt:lpstr>bar chart graph with mean Outcome in D1 and D6 Shannon</vt:lpstr>
      <vt:lpstr>histogram of “D1 Shannon” And “D6 Shannon”</vt:lpstr>
      <vt:lpstr>scatterplot of D1 Shannon and D6 Shannon, and add the regression lines for each antibiotic</vt:lpstr>
      <vt:lpstr>boxplot of Jaccard distance and a separate boxplots per Antibiotics</vt:lpstr>
      <vt:lpstr>                  Detection   </vt:lpstr>
      <vt:lpstr>1. Detect Outliers Visually using Boxplot</vt:lpstr>
      <vt:lpstr>2. Detect Outliers Statistically</vt:lpstr>
      <vt:lpstr>                  normality   </vt:lpstr>
      <vt:lpstr>Checking Normality using Q-Q plot, Histogram &amp; Shapiro:</vt:lpstr>
      <vt:lpstr>Checking Normality using Q-Q plot, Histogram &amp; Shapiro:</vt:lpstr>
      <vt:lpstr>Checking Normality using Q-Q plot, Histogram &amp; Shapiro:</vt:lpstr>
      <vt:lpstr>Checking Homoscedasticity using Bartlett test &amp; F-test</vt:lpstr>
      <vt:lpstr>                  inference   </vt:lpstr>
      <vt:lpstr>Calculate the 90%, 95%, 99% confidence interval for the means of Jaccard distance each Antibiotic</vt:lpstr>
      <vt:lpstr>Calculate the 90%, 95%, 99% confidence interval for the means of Jaccard distance each Antibiotic</vt:lpstr>
      <vt:lpstr>How would you describe those inferences and what do you observe in terms of the interval width when request higher confidence</vt:lpstr>
      <vt:lpstr>                  Testing   </vt:lpstr>
      <vt:lpstr>7.1. We hypothesis that Chao/Shannon at day 6 different between CDI vs ND</vt:lpstr>
      <vt:lpstr>7.1. We hypothesis that Chao/Shannon at day 6 different between CDI vs ND</vt:lpstr>
      <vt:lpstr>7.2. Assess whether the previous test assumptions have been met for the test</vt:lpstr>
      <vt:lpstr>7.2. Assess whether the previous test assumptions have been met for the test</vt:lpstr>
      <vt:lpstr>7.3. We hypothesis that Jaccard distance “different” in the group receiving BOL Antibiotics compared to the FQ antibiotics B</vt:lpstr>
      <vt:lpstr>7.4. Assess the previous test assumption</vt:lpstr>
      <vt:lpstr>7.4. Assess the previous test assumption</vt:lpstr>
      <vt:lpstr>7.5. We hypothesis that Jaccard distance is different between the different Antibiotics.</vt:lpstr>
      <vt:lpstr>7.5. We hypothesis that Jaccard distance is different between the different Antibiotics.</vt:lpstr>
      <vt:lpstr>7.5. We hypothesis that Jaccard distance is different between the different Antibiotics.</vt:lpstr>
      <vt:lpstr>7.5. We hypothesis that Jaccard distance is different between the different Antibiotics.</vt:lpstr>
      <vt:lpstr>              Regression   </vt:lpstr>
      <vt:lpstr>8.1. Fit a linear regression to the data and interpret the regression coefficient.</vt:lpstr>
      <vt:lpstr>8.2. Calculate the confidence interval for the slope(Bonus)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ANTIBIOTICS ASSOCIATED DIARRHEA</dc:title>
  <dc:creator>Aya Abo Bakr</dc:creator>
  <cp:lastModifiedBy>Dina Yahia Zahran</cp:lastModifiedBy>
  <cp:revision>7</cp:revision>
  <dcterms:modified xsi:type="dcterms:W3CDTF">2023-05-30T22:59:31Z</dcterms:modified>
</cp:coreProperties>
</file>