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3" r:id="rId7"/>
    <p:sldId id="264" r:id="rId8"/>
    <p:sldId id="262" r:id="rId9"/>
    <p:sldId id="260" r:id="rId10"/>
    <p:sldId id="269" r:id="rId11"/>
    <p:sldId id="266" r:id="rId12"/>
    <p:sldId id="267"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p:scale>
          <a:sx n="66" d="100"/>
          <a:sy n="66" d="100"/>
        </p:scale>
        <p:origin x="-774" y="-2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5000" t="3000" r="-26000" b="-1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394857"/>
            <a:ext cx="9622971" cy="4165599"/>
          </a:xfrm>
        </p:spPr>
        <p:txBody>
          <a:bodyPr>
            <a:noAutofit/>
          </a:bodyPr>
          <a:lstStyle/>
          <a:p>
            <a:pPr algn="ctr"/>
            <a:r>
              <a:rPr lang="en-US" sz="3200" b="1" i="1" dirty="0" err="1" smtClean="0">
                <a:solidFill>
                  <a:schemeClr val="accent1">
                    <a:lumMod val="50000"/>
                  </a:schemeClr>
                </a:solidFill>
                <a:effectLst>
                  <a:outerShdw blurRad="38100" dist="38100" dir="2700000" algn="tl">
                    <a:srgbClr val="000000">
                      <a:alpha val="43137"/>
                    </a:srgbClr>
                  </a:outerShdw>
                </a:effectLst>
              </a:rPr>
              <a:t>Disusun</a:t>
            </a:r>
            <a:r>
              <a:rPr lang="en-US" sz="3200" b="1" i="1" dirty="0" smtClean="0">
                <a:solidFill>
                  <a:schemeClr val="accent1">
                    <a:lumMod val="50000"/>
                  </a:schemeClr>
                </a:solidFill>
                <a:effectLst>
                  <a:outerShdw blurRad="38100" dist="38100" dir="2700000" algn="tl">
                    <a:srgbClr val="000000">
                      <a:alpha val="43137"/>
                    </a:srgbClr>
                  </a:outerShdw>
                </a:effectLst>
              </a:rPr>
              <a:t> </a:t>
            </a:r>
            <a:r>
              <a:rPr lang="en-US" sz="3200" b="1" i="1" dirty="0" err="1" smtClean="0">
                <a:solidFill>
                  <a:schemeClr val="accent1">
                    <a:lumMod val="50000"/>
                  </a:schemeClr>
                </a:solidFill>
                <a:effectLst>
                  <a:outerShdw blurRad="38100" dist="38100" dir="2700000" algn="tl">
                    <a:srgbClr val="000000">
                      <a:alpha val="43137"/>
                    </a:srgbClr>
                  </a:outerShdw>
                </a:effectLst>
              </a:rPr>
              <a:t>oleh</a:t>
            </a:r>
            <a:r>
              <a:rPr lang="en-US" sz="3200" b="1" i="1" dirty="0" smtClean="0">
                <a:solidFill>
                  <a:schemeClr val="accent1">
                    <a:lumMod val="50000"/>
                  </a:schemeClr>
                </a:solidFill>
                <a:effectLst>
                  <a:outerShdw blurRad="38100" dist="38100" dir="2700000" algn="tl">
                    <a:srgbClr val="000000">
                      <a:alpha val="43137"/>
                    </a:srgbClr>
                  </a:outerShdw>
                </a:effectLst>
              </a:rPr>
              <a:t> :</a:t>
            </a:r>
            <a:endParaRPr lang="en-US" i="1" dirty="0" smtClean="0">
              <a:solidFill>
                <a:schemeClr val="bg1"/>
              </a:solidFill>
            </a:endParaRPr>
          </a:p>
          <a:p>
            <a:pPr algn="ctr"/>
            <a:r>
              <a:rPr lang="en-US" sz="2400" b="1" dirty="0" err="1" smtClean="0">
                <a:solidFill>
                  <a:schemeClr val="bg2">
                    <a:lumMod val="75000"/>
                  </a:schemeClr>
                </a:solidFill>
              </a:rPr>
              <a:t>Dinda</a:t>
            </a:r>
            <a:r>
              <a:rPr lang="en-US" sz="2400" b="1" dirty="0" smtClean="0">
                <a:solidFill>
                  <a:schemeClr val="bg2">
                    <a:lumMod val="75000"/>
                  </a:schemeClr>
                </a:solidFill>
              </a:rPr>
              <a:t> </a:t>
            </a:r>
            <a:r>
              <a:rPr lang="en-US" sz="2400" b="1" dirty="0" err="1" smtClean="0">
                <a:solidFill>
                  <a:schemeClr val="bg2">
                    <a:lumMod val="75000"/>
                  </a:schemeClr>
                </a:solidFill>
              </a:rPr>
              <a:t>nerissa</a:t>
            </a:r>
            <a:r>
              <a:rPr lang="en-US" sz="2400" b="1" dirty="0" smtClean="0">
                <a:solidFill>
                  <a:schemeClr val="bg2">
                    <a:lumMod val="75000"/>
                  </a:schemeClr>
                </a:solidFill>
              </a:rPr>
              <a:t> </a:t>
            </a:r>
            <a:r>
              <a:rPr lang="en-US" sz="2400" b="1" dirty="0" err="1" smtClean="0">
                <a:solidFill>
                  <a:schemeClr val="bg2">
                    <a:lumMod val="75000"/>
                  </a:schemeClr>
                </a:solidFill>
              </a:rPr>
              <a:t>arviana</a:t>
            </a:r>
            <a:r>
              <a:rPr lang="en-US" sz="2400" b="1" dirty="0" smtClean="0">
                <a:solidFill>
                  <a:schemeClr val="bg2">
                    <a:lumMod val="75000"/>
                  </a:schemeClr>
                </a:solidFill>
              </a:rPr>
              <a:t> – 11180459</a:t>
            </a:r>
          </a:p>
          <a:p>
            <a:pPr algn="ctr"/>
            <a:r>
              <a:rPr lang="en-US" sz="2400" b="1" dirty="0" err="1" smtClean="0">
                <a:solidFill>
                  <a:schemeClr val="bg2">
                    <a:lumMod val="75000"/>
                  </a:schemeClr>
                </a:solidFill>
              </a:rPr>
              <a:t>Khotipah</a:t>
            </a:r>
            <a:r>
              <a:rPr lang="en-US" sz="2400" b="1" dirty="0" smtClean="0">
                <a:solidFill>
                  <a:schemeClr val="bg2">
                    <a:lumMod val="75000"/>
                  </a:schemeClr>
                </a:solidFill>
              </a:rPr>
              <a:t> </a:t>
            </a:r>
            <a:r>
              <a:rPr lang="en-US" sz="2400" b="1" dirty="0" err="1" smtClean="0">
                <a:solidFill>
                  <a:schemeClr val="bg2">
                    <a:lumMod val="75000"/>
                  </a:schemeClr>
                </a:solidFill>
              </a:rPr>
              <a:t>indar</a:t>
            </a:r>
            <a:r>
              <a:rPr lang="en-US" sz="2400" b="1" dirty="0" smtClean="0">
                <a:solidFill>
                  <a:schemeClr val="bg2">
                    <a:lumMod val="75000"/>
                  </a:schemeClr>
                </a:solidFill>
              </a:rPr>
              <a:t> </a:t>
            </a:r>
            <a:r>
              <a:rPr lang="en-US" sz="2400" b="1" dirty="0" err="1" smtClean="0">
                <a:solidFill>
                  <a:schemeClr val="bg2">
                    <a:lumMod val="75000"/>
                  </a:schemeClr>
                </a:solidFill>
              </a:rPr>
              <a:t>tia</a:t>
            </a:r>
            <a:r>
              <a:rPr lang="en-US" sz="2400" b="1" dirty="0" smtClean="0">
                <a:solidFill>
                  <a:schemeClr val="bg2">
                    <a:lumMod val="75000"/>
                  </a:schemeClr>
                </a:solidFill>
              </a:rPr>
              <a:t> </a:t>
            </a:r>
            <a:r>
              <a:rPr lang="en-US" sz="2400" b="1" dirty="0" err="1" smtClean="0">
                <a:solidFill>
                  <a:schemeClr val="bg2">
                    <a:lumMod val="75000"/>
                  </a:schemeClr>
                </a:solidFill>
              </a:rPr>
              <a:t>ningsih</a:t>
            </a:r>
            <a:r>
              <a:rPr lang="en-US" sz="2400" b="1" dirty="0" smtClean="0">
                <a:solidFill>
                  <a:schemeClr val="bg2">
                    <a:lumMod val="75000"/>
                  </a:schemeClr>
                </a:solidFill>
              </a:rPr>
              <a:t> – 11180804</a:t>
            </a:r>
          </a:p>
          <a:p>
            <a:pPr algn="ctr"/>
            <a:r>
              <a:rPr lang="en-US" sz="2400" b="1" dirty="0" err="1" smtClean="0">
                <a:solidFill>
                  <a:schemeClr val="bg2">
                    <a:lumMod val="75000"/>
                  </a:schemeClr>
                </a:solidFill>
              </a:rPr>
              <a:t>Tenny</a:t>
            </a:r>
            <a:r>
              <a:rPr lang="en-US" sz="2400" b="1" dirty="0" smtClean="0">
                <a:solidFill>
                  <a:schemeClr val="bg2">
                    <a:lumMod val="75000"/>
                  </a:schemeClr>
                </a:solidFill>
              </a:rPr>
              <a:t> Sabrina </a:t>
            </a:r>
            <a:r>
              <a:rPr lang="en-US" sz="2400" b="1" dirty="0" err="1" smtClean="0">
                <a:solidFill>
                  <a:schemeClr val="bg2">
                    <a:lumMod val="75000"/>
                  </a:schemeClr>
                </a:solidFill>
              </a:rPr>
              <a:t>b.r</a:t>
            </a:r>
            <a:r>
              <a:rPr lang="en-US" sz="2400" b="1" dirty="0" smtClean="0">
                <a:solidFill>
                  <a:schemeClr val="bg2">
                    <a:lumMod val="75000"/>
                  </a:schemeClr>
                </a:solidFill>
              </a:rPr>
              <a:t> </a:t>
            </a:r>
            <a:r>
              <a:rPr lang="en-US" sz="2400" b="1" dirty="0" err="1" smtClean="0">
                <a:solidFill>
                  <a:schemeClr val="bg2">
                    <a:lumMod val="75000"/>
                  </a:schemeClr>
                </a:solidFill>
              </a:rPr>
              <a:t>sihotang</a:t>
            </a:r>
            <a:r>
              <a:rPr lang="en-US" sz="2400" b="1" dirty="0" smtClean="0">
                <a:solidFill>
                  <a:schemeClr val="bg2">
                    <a:lumMod val="75000"/>
                  </a:schemeClr>
                </a:solidFill>
              </a:rPr>
              <a:t> – 11180047</a:t>
            </a:r>
          </a:p>
          <a:p>
            <a:pPr algn="ctr"/>
            <a:r>
              <a:rPr lang="en-US" sz="2400" b="1" dirty="0" smtClean="0">
                <a:solidFill>
                  <a:schemeClr val="bg2">
                    <a:lumMod val="75000"/>
                  </a:schemeClr>
                </a:solidFill>
              </a:rPr>
              <a:t>Reni </a:t>
            </a:r>
            <a:r>
              <a:rPr lang="en-US" sz="2400" b="1" dirty="0" err="1" smtClean="0">
                <a:solidFill>
                  <a:schemeClr val="bg2">
                    <a:lumMod val="75000"/>
                  </a:schemeClr>
                </a:solidFill>
              </a:rPr>
              <a:t>indriyanti</a:t>
            </a:r>
            <a:r>
              <a:rPr lang="en-US" sz="2400" b="1" dirty="0" smtClean="0">
                <a:solidFill>
                  <a:schemeClr val="bg2">
                    <a:lumMod val="75000"/>
                  </a:schemeClr>
                </a:solidFill>
              </a:rPr>
              <a:t> – 11180688</a:t>
            </a:r>
          </a:p>
          <a:p>
            <a:pPr algn="ctr"/>
            <a:r>
              <a:rPr lang="en-US" sz="2400" b="1" dirty="0" err="1" smtClean="0">
                <a:solidFill>
                  <a:schemeClr val="bg2">
                    <a:lumMod val="75000"/>
                  </a:schemeClr>
                </a:solidFill>
              </a:rPr>
              <a:t>Irfan</a:t>
            </a:r>
            <a:r>
              <a:rPr lang="en-US" sz="2400" b="1" dirty="0" smtClean="0">
                <a:solidFill>
                  <a:schemeClr val="bg2">
                    <a:lumMod val="75000"/>
                  </a:schemeClr>
                </a:solidFill>
              </a:rPr>
              <a:t> </a:t>
            </a:r>
            <a:r>
              <a:rPr lang="en-US" sz="2400" b="1" dirty="0" err="1" smtClean="0">
                <a:solidFill>
                  <a:schemeClr val="bg2">
                    <a:lumMod val="75000"/>
                  </a:schemeClr>
                </a:solidFill>
              </a:rPr>
              <a:t>maulana</a:t>
            </a:r>
            <a:r>
              <a:rPr lang="en-US" sz="2400" b="1" dirty="0" smtClean="0">
                <a:solidFill>
                  <a:schemeClr val="bg2">
                    <a:lumMod val="75000"/>
                  </a:schemeClr>
                </a:solidFill>
              </a:rPr>
              <a:t> – 11180012</a:t>
            </a:r>
          </a:p>
          <a:p>
            <a:pPr algn="ctr"/>
            <a:r>
              <a:rPr lang="en-US" sz="2400" b="1" dirty="0" smtClean="0">
                <a:solidFill>
                  <a:schemeClr val="bg2">
                    <a:lumMod val="75000"/>
                  </a:schemeClr>
                </a:solidFill>
              </a:rPr>
              <a:t>M. </a:t>
            </a:r>
            <a:r>
              <a:rPr lang="en-US" sz="2400" b="1" dirty="0" err="1" smtClean="0">
                <a:solidFill>
                  <a:schemeClr val="bg2">
                    <a:lumMod val="75000"/>
                  </a:schemeClr>
                </a:solidFill>
              </a:rPr>
              <a:t>farid</a:t>
            </a:r>
            <a:r>
              <a:rPr lang="en-US" sz="2400" b="1" dirty="0" smtClean="0">
                <a:solidFill>
                  <a:schemeClr val="bg2">
                    <a:lumMod val="75000"/>
                  </a:schemeClr>
                </a:solidFill>
              </a:rPr>
              <a:t> </a:t>
            </a:r>
            <a:r>
              <a:rPr lang="en-US" sz="2400" b="1" dirty="0" err="1" smtClean="0">
                <a:solidFill>
                  <a:schemeClr val="bg2">
                    <a:lumMod val="75000"/>
                  </a:schemeClr>
                </a:solidFill>
              </a:rPr>
              <a:t>wahyudi</a:t>
            </a:r>
            <a:r>
              <a:rPr lang="en-US" sz="2400" b="1" dirty="0" smtClean="0">
                <a:solidFill>
                  <a:schemeClr val="bg2">
                    <a:lumMod val="75000"/>
                  </a:schemeClr>
                </a:solidFill>
              </a:rPr>
              <a:t> - 11180080</a:t>
            </a:r>
          </a:p>
          <a:p>
            <a:pPr marL="457200" indent="-457200" algn="ctr">
              <a:buAutoNum type="arabicPeriod"/>
            </a:pPr>
            <a:endParaRPr lang="en-US" sz="2400" i="1" dirty="0">
              <a:solidFill>
                <a:schemeClr val="bg1"/>
              </a:solidFill>
            </a:endParaRPr>
          </a:p>
        </p:txBody>
      </p:sp>
      <p:pic>
        <p:nvPicPr>
          <p:cNvPr id="1026" name="Picture 2" descr="Sekolah Tinggi Manajemen Informatika dan Komputer Nusa Mandiri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761" y="362856"/>
            <a:ext cx="3734840" cy="1596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93158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1000"/>
                                        <p:tgtEl>
                                          <p:spTgt spid="3">
                                            <p:txEl>
                                              <p:pRg st="6" end="6"/>
                                            </p:txEl>
                                          </p:spTgt>
                                        </p:tgtEl>
                                      </p:cBhvr>
                                    </p:animEffect>
                                    <p:anim calcmode="lin" valueType="num">
                                      <p:cBhvr>
                                        <p:cTn id="5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711200" y="-203201"/>
            <a:ext cx="11234056" cy="6879771"/>
          </a:xfrm>
        </p:spPr>
        <p:txBody>
          <a:bodyPr>
            <a:normAutofit/>
          </a:bodyPr>
          <a:lstStyle/>
          <a:p>
            <a:pPr lvl="0" eaLnBrk="0" fontAlgn="base" hangingPunct="0">
              <a:lnSpc>
                <a:spcPct val="100000"/>
              </a:lnSpc>
              <a:spcAft>
                <a:spcPct val="0"/>
              </a:spcAft>
              <a:tabLst>
                <a:tab pos="1704975" algn="l"/>
              </a:tabLst>
            </a:pPr>
            <a:r>
              <a:rPr lang="id-ID" sz="2800" b="1" cap="none" dirty="0" smtClean="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
            </a:r>
            <a:br>
              <a:rPr lang="id-ID" sz="2800" b="1" cap="none" dirty="0" smtClean="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br>
            <a:r>
              <a:rPr lang="id-ID" sz="3200" b="1" cap="none" dirty="0" smtClean="0">
                <a:solidFill>
                  <a:schemeClr val="bg1"/>
                </a:solidFill>
                <a:ea typeface="Times New Roman" panose="02020603050405020304" pitchFamily="18" charset="0"/>
                <a:cs typeface="Times New Roman" panose="02020603050405020304" pitchFamily="18" charset="0"/>
              </a:rPr>
              <a:t>Spesifikasi </a:t>
            </a:r>
            <a:r>
              <a:rPr lang="id-ID" sz="3200" b="1" cap="none" dirty="0" err="1" smtClean="0">
                <a:solidFill>
                  <a:schemeClr val="bg1"/>
                </a:solidFill>
                <a:ea typeface="Times New Roman" panose="02020603050405020304" pitchFamily="18" charset="0"/>
                <a:cs typeface="Times New Roman" panose="02020603050405020304" pitchFamily="18" charset="0"/>
              </a:rPr>
              <a:t>File</a:t>
            </a:r>
            <a:r>
              <a:rPr lang="id-ID" sz="2800" b="1" cap="none"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
            </a:r>
            <a:br>
              <a:rPr lang="id-ID" sz="2800" b="1" cap="none"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br>
            <a:r>
              <a:rPr lang="id-ID" sz="2800" b="1" cap="none" dirty="0" smtClean="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
            </a:r>
            <a:br>
              <a:rPr lang="id-ID" sz="2800" b="1" cap="none" dirty="0" smtClean="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br>
            <a:r>
              <a:rPr lang="id-ID" sz="2800" b="1" cap="none" dirty="0" smtClean="0">
                <a:solidFill>
                  <a:srgbClr val="FFFF00"/>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1</a:t>
            </a:r>
            <a:r>
              <a:rPr lang="id-ID" sz="2800" b="1" cap="none" dirty="0">
                <a:solidFill>
                  <a:srgbClr val="FFFF00"/>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err="1">
                <a:solidFill>
                  <a:srgbClr val="FFFF00"/>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File</a:t>
            </a:r>
            <a:r>
              <a:rPr lang="id-ID" sz="2800" b="1" cap="none" dirty="0">
                <a:solidFill>
                  <a:srgbClr val="FFFF00"/>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err="1">
                <a:solidFill>
                  <a:srgbClr val="FFFF00"/>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Admin</a:t>
            </a:r>
            <a:r>
              <a:rPr lang="en-US" sz="2800" b="1" cap="none" dirty="0">
                <a:effectLst>
                  <a:outerShdw blurRad="38100" dist="38100" dir="2700000" algn="tl">
                    <a:srgbClr val="000000">
                      <a:alpha val="43137"/>
                    </a:srgbClr>
                  </a:outerShdw>
                </a:effectLst>
              </a:rPr>
              <a:t/>
            </a:r>
            <a:br>
              <a:rPr lang="en-US" sz="2800" b="1" cap="none" dirty="0">
                <a:effectLst>
                  <a:outerShdw blurRad="38100" dist="38100" dir="2700000" algn="tl">
                    <a:srgbClr val="000000">
                      <a:alpha val="43137"/>
                    </a:srgbClr>
                  </a:outerShdw>
                </a:effectLst>
              </a:rPr>
            </a:b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Nama </a:t>
            </a:r>
            <a:r>
              <a:rPr lang="id-ID" sz="2800" b="1" cap="none" dirty="0" err="1">
                <a:effectLst>
                  <a:outerShdw blurRad="38100" dist="38100" dir="2700000" algn="tl">
                    <a:srgbClr val="000000">
                      <a:alpha val="43137"/>
                    </a:srgbClr>
                  </a:outerShdw>
                </a:effectLst>
                <a:ea typeface="Calibri" panose="020F0502020204030204" pitchFamily="34" charset="0"/>
                <a:cs typeface="Arial" panose="020B0604020202020204" pitchFamily="34" charset="0"/>
              </a:rPr>
              <a:t>File</a:t>
            </a: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err="1">
                <a:effectLst>
                  <a:outerShdw blurRad="38100" dist="38100" dir="2700000" algn="tl">
                    <a:srgbClr val="000000">
                      <a:alpha val="43137"/>
                    </a:srgbClr>
                  </a:outerShdw>
                </a:effectLst>
                <a:ea typeface="Calibri" panose="020F0502020204030204" pitchFamily="34" charset="0"/>
                <a:cs typeface="Arial" panose="020B0604020202020204" pitchFamily="34" charset="0"/>
              </a:rPr>
              <a:t>File</a:t>
            </a: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err="1"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Admin</a:t>
            </a: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a:r>
            <a:b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b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Fungsi              </a:t>
            </a: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Untuk menyimpan </a:t>
            </a: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a:r>
            <a:b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b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data </a:t>
            </a:r>
            <a:r>
              <a:rPr lang="id-ID" sz="2800" b="1" cap="none" dirty="0" err="1"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admin</a:t>
            </a: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r>
            <a:b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b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Akronim           : </a:t>
            </a:r>
            <a:r>
              <a:rPr lang="id-ID" sz="2800" b="1" cap="none" dirty="0" err="1"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tbl_user</a:t>
            </a: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r>
            <a:b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b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Akses </a:t>
            </a:r>
            <a:r>
              <a:rPr lang="id-ID" sz="2800" b="1" cap="none" dirty="0" err="1">
                <a:effectLst>
                  <a:outerShdw blurRad="38100" dist="38100" dir="2700000" algn="tl">
                    <a:srgbClr val="000000">
                      <a:alpha val="43137"/>
                    </a:srgbClr>
                  </a:outerShdw>
                </a:effectLst>
                <a:ea typeface="Calibri" panose="020F0502020204030204" pitchFamily="34" charset="0"/>
                <a:cs typeface="Arial" panose="020B0604020202020204" pitchFamily="34" charset="0"/>
              </a:rPr>
              <a:t>File</a:t>
            </a: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Random</a:t>
            </a: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r>
            <a:b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b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Panjang </a:t>
            </a:r>
            <a:r>
              <a:rPr lang="id-ID" sz="2800" b="1" cap="none" dirty="0" err="1"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Record</a:t>
            </a: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 </a:t>
            </a: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300</a:t>
            </a:r>
            <a:b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b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err="1"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Software</a:t>
            </a: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 </a:t>
            </a:r>
            <a:r>
              <a:rPr lang="id-ID" sz="2800" b="1" cap="none" dirty="0" err="1">
                <a:effectLst>
                  <a:outerShdw blurRad="38100" dist="38100" dir="2700000" algn="tl">
                    <a:srgbClr val="000000">
                      <a:alpha val="43137"/>
                    </a:srgbClr>
                  </a:outerShdw>
                </a:effectLst>
                <a:ea typeface="Calibri" panose="020F0502020204030204" pitchFamily="34" charset="0"/>
                <a:cs typeface="Arial" panose="020B0604020202020204" pitchFamily="34" charset="0"/>
              </a:rPr>
              <a:t>MySQL</a:t>
            </a:r>
            <a:r>
              <a:rPr lang="en-US" sz="2800" b="1" cap="none" dirty="0">
                <a:effectLst>
                  <a:outerShdw blurRad="38100" dist="38100" dir="2700000" algn="tl">
                    <a:srgbClr val="000000">
                      <a:alpha val="43137"/>
                    </a:srgbClr>
                  </a:outerShdw>
                </a:effectLst>
              </a:rPr>
              <a:t/>
            </a:r>
            <a:br>
              <a:rPr lang="en-US" sz="2800" b="1" cap="none" dirty="0">
                <a:effectLst>
                  <a:outerShdw blurRad="38100" dist="38100" dir="2700000" algn="tl">
                    <a:srgbClr val="000000">
                      <a:alpha val="43137"/>
                    </a:srgbClr>
                  </a:outerShdw>
                </a:effectLst>
              </a:rPr>
            </a:br>
            <a:r>
              <a:rPr lang="en-US" sz="2800" b="1" cap="none" dirty="0">
                <a:effectLst>
                  <a:outerShdw blurRad="38100" dist="38100" dir="2700000" algn="tl">
                    <a:srgbClr val="000000">
                      <a:alpha val="43137"/>
                    </a:srgbClr>
                  </a:outerShdw>
                </a:effectLst>
              </a:rPr>
              <a:t/>
            </a:r>
            <a:br>
              <a:rPr lang="en-US" sz="2800" b="1" cap="none" dirty="0">
                <a:effectLst>
                  <a:outerShdw blurRad="38100" dist="38100" dir="2700000" algn="tl">
                    <a:srgbClr val="000000">
                      <a:alpha val="43137"/>
                    </a:srgbClr>
                  </a:outerShdw>
                </a:effectLst>
              </a:rPr>
            </a:br>
            <a:endParaRPr lang="id-ID" sz="2800" b="1" dirty="0">
              <a:effectLst>
                <a:outerShdw blurRad="38100" dist="38100" dir="2700000" algn="tl">
                  <a:srgbClr val="000000">
                    <a:alpha val="43137"/>
                  </a:srgbClr>
                </a:outerShdw>
              </a:effectLst>
            </a:endParaRPr>
          </a:p>
        </p:txBody>
      </p:sp>
      <p:graphicFrame>
        <p:nvGraphicFramePr>
          <p:cNvPr id="3" name="Table 8"/>
          <p:cNvGraphicFramePr>
            <a:graphicFrameLocks noGrp="1"/>
          </p:cNvGraphicFramePr>
          <p:nvPr>
            <p:extLst>
              <p:ext uri="{D42A27DB-BD31-4B8C-83A1-F6EECF244321}">
                <p14:modId xmlns:p14="http://schemas.microsoft.com/office/powerpoint/2010/main" val="1979868723"/>
              </p:ext>
            </p:extLst>
          </p:nvPr>
        </p:nvGraphicFramePr>
        <p:xfrm>
          <a:off x="6668181" y="1504225"/>
          <a:ext cx="5059363" cy="3940332"/>
        </p:xfrm>
        <a:graphic>
          <a:graphicData uri="http://schemas.openxmlformats.org/drawingml/2006/table">
            <a:tbl>
              <a:tblPr firstRow="1" firstCol="1" bandRow="1">
                <a:tableStyleId>{5C22544A-7EE6-4342-B048-85BDC9FD1C3A}</a:tableStyleId>
              </a:tblPr>
              <a:tblGrid>
                <a:gridCol w="471898"/>
                <a:gridCol w="1146339"/>
                <a:gridCol w="988211"/>
                <a:gridCol w="1103085"/>
                <a:gridCol w="1349830"/>
              </a:tblGrid>
              <a:tr h="656722">
                <a:tc>
                  <a:txBody>
                    <a:bodyPr/>
                    <a:lstStyle/>
                    <a:p>
                      <a:pPr marL="0" marR="0" algn="ctr">
                        <a:lnSpc>
                          <a:spcPct val="200000"/>
                        </a:lnSpc>
                        <a:spcBef>
                          <a:spcPts val="1200"/>
                        </a:spcBef>
                        <a:spcAft>
                          <a:spcPts val="0"/>
                        </a:spcAft>
                      </a:pPr>
                      <a:r>
                        <a:rPr lang="id-ID" sz="1400" b="1" dirty="0">
                          <a:solidFill>
                            <a:schemeClr val="bg1"/>
                          </a:solidFill>
                          <a:effectLst/>
                        </a:rPr>
                        <a:t>No</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dirty="0">
                          <a:solidFill>
                            <a:schemeClr val="bg1"/>
                          </a:solidFill>
                          <a:effectLst/>
                        </a:rPr>
                        <a:t>Elemen Data</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Tipe</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dirty="0">
                          <a:solidFill>
                            <a:schemeClr val="bg1"/>
                          </a:solidFill>
                          <a:effectLst/>
                        </a:rPr>
                        <a:t>Panjang</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dirty="0">
                          <a:solidFill>
                            <a:schemeClr val="bg1"/>
                          </a:solidFill>
                          <a:effectLst/>
                        </a:rPr>
                        <a:t>Keterangan</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56722">
                <a:tc>
                  <a:txBody>
                    <a:bodyPr/>
                    <a:lstStyle/>
                    <a:p>
                      <a:pPr marL="0" marR="0" algn="ctr">
                        <a:lnSpc>
                          <a:spcPct val="200000"/>
                        </a:lnSpc>
                        <a:spcBef>
                          <a:spcPts val="1200"/>
                        </a:spcBef>
                        <a:spcAft>
                          <a:spcPts val="0"/>
                        </a:spcAft>
                      </a:pPr>
                      <a:r>
                        <a:rPr lang="id-ID" sz="1400" b="1">
                          <a:solidFill>
                            <a:schemeClr val="bg1"/>
                          </a:solidFill>
                          <a:effectLst/>
                        </a:rPr>
                        <a:t>1</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ID Admin</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dirty="0">
                          <a:solidFill>
                            <a:schemeClr val="bg1"/>
                          </a:solidFill>
                          <a:effectLst/>
                        </a:rPr>
                        <a:t>Int</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11</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Primary Key</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56722">
                <a:tc>
                  <a:txBody>
                    <a:bodyPr/>
                    <a:lstStyle/>
                    <a:p>
                      <a:pPr marL="0" marR="0" algn="ctr">
                        <a:lnSpc>
                          <a:spcPct val="200000"/>
                        </a:lnSpc>
                        <a:spcBef>
                          <a:spcPts val="1200"/>
                        </a:spcBef>
                        <a:spcAft>
                          <a:spcPts val="0"/>
                        </a:spcAft>
                      </a:pPr>
                      <a:r>
                        <a:rPr lang="id-ID" sz="1400" b="1">
                          <a:solidFill>
                            <a:schemeClr val="bg1"/>
                          </a:solidFill>
                          <a:effectLst/>
                        </a:rPr>
                        <a:t>2</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Nama Admin</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Varchar</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dirty="0">
                          <a:solidFill>
                            <a:schemeClr val="bg1"/>
                          </a:solidFill>
                          <a:effectLst/>
                        </a:rPr>
                        <a:t>35</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 </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56722">
                <a:tc>
                  <a:txBody>
                    <a:bodyPr/>
                    <a:lstStyle/>
                    <a:p>
                      <a:pPr marL="0" marR="0" algn="ctr">
                        <a:lnSpc>
                          <a:spcPct val="200000"/>
                        </a:lnSpc>
                        <a:spcBef>
                          <a:spcPts val="1200"/>
                        </a:spcBef>
                        <a:spcAft>
                          <a:spcPts val="0"/>
                        </a:spcAft>
                      </a:pPr>
                      <a:r>
                        <a:rPr lang="id-ID" sz="1400" b="1">
                          <a:solidFill>
                            <a:schemeClr val="bg1"/>
                          </a:solidFill>
                          <a:effectLst/>
                        </a:rPr>
                        <a:t>3</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dirty="0" err="1">
                          <a:solidFill>
                            <a:schemeClr val="bg1"/>
                          </a:solidFill>
                          <a:effectLst/>
                        </a:rPr>
                        <a:t>User</a:t>
                      </a:r>
                      <a:r>
                        <a:rPr lang="id-ID" sz="1400" b="1" dirty="0">
                          <a:solidFill>
                            <a:schemeClr val="bg1"/>
                          </a:solidFill>
                          <a:effectLst/>
                        </a:rPr>
                        <a:t> </a:t>
                      </a:r>
                      <a:r>
                        <a:rPr lang="id-ID" sz="1400" b="1" dirty="0" err="1">
                          <a:solidFill>
                            <a:schemeClr val="bg1"/>
                          </a:solidFill>
                          <a:effectLst/>
                        </a:rPr>
                        <a:t>Admin</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Varchar</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30</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 </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56722">
                <a:tc>
                  <a:txBody>
                    <a:bodyPr/>
                    <a:lstStyle/>
                    <a:p>
                      <a:pPr marL="0" marR="0" algn="ctr">
                        <a:lnSpc>
                          <a:spcPct val="200000"/>
                        </a:lnSpc>
                        <a:spcBef>
                          <a:spcPts val="1200"/>
                        </a:spcBef>
                        <a:spcAft>
                          <a:spcPts val="0"/>
                        </a:spcAft>
                      </a:pPr>
                      <a:r>
                        <a:rPr lang="id-ID" sz="1400" b="1">
                          <a:solidFill>
                            <a:schemeClr val="bg1"/>
                          </a:solidFill>
                          <a:effectLst/>
                        </a:rPr>
                        <a:t>4</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Password</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Varchar</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35</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 </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56722">
                <a:tc>
                  <a:txBody>
                    <a:bodyPr/>
                    <a:lstStyle/>
                    <a:p>
                      <a:pPr marL="0" marR="0" algn="ctr">
                        <a:lnSpc>
                          <a:spcPct val="200000"/>
                        </a:lnSpc>
                        <a:spcBef>
                          <a:spcPts val="1200"/>
                        </a:spcBef>
                        <a:spcAft>
                          <a:spcPts val="0"/>
                        </a:spcAft>
                      </a:pPr>
                      <a:r>
                        <a:rPr lang="id-ID" sz="1400" b="1">
                          <a:solidFill>
                            <a:schemeClr val="bg1"/>
                          </a:solidFill>
                          <a:effectLst/>
                        </a:rPr>
                        <a:t>5</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Akses Level</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Varchar</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2</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dirty="0">
                          <a:solidFill>
                            <a:schemeClr val="bg1"/>
                          </a:solidFill>
                          <a:effectLst/>
                        </a:rPr>
                        <a:t> </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pSp>
        <p:nvGrpSpPr>
          <p:cNvPr id="4" name="Group 8" descr="Logo Placeholder">
            <a:extLst>
              <a:ext uri="{FF2B5EF4-FFF2-40B4-BE49-F238E27FC236}">
                <a16:creationId xmlns:a16="http://schemas.microsoft.com/office/drawing/2014/main" xmlns="" id="{3F31EBC4-0A2C-402C-AE20-AC3F0C88AF14}"/>
              </a:ext>
            </a:extLst>
          </p:cNvPr>
          <p:cNvGrpSpPr/>
          <p:nvPr/>
        </p:nvGrpSpPr>
        <p:grpSpPr>
          <a:xfrm>
            <a:off x="9286876" y="6211854"/>
            <a:ext cx="2761126" cy="523220"/>
            <a:chOff x="1863865" y="1950690"/>
            <a:chExt cx="2294401" cy="523220"/>
          </a:xfrm>
        </p:grpSpPr>
        <p:sp>
          <p:nvSpPr>
            <p:cNvPr id="5" name="Rectangle 9">
              <a:extLst>
                <a:ext uri="{FF2B5EF4-FFF2-40B4-BE49-F238E27FC236}">
                  <a16:creationId xmlns:a16="http://schemas.microsoft.com/office/drawing/2014/main" xmlns=""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6" name="Rectangle 6">
              <a:extLst>
                <a:ext uri="{FF2B5EF4-FFF2-40B4-BE49-F238E27FC236}">
                  <a16:creationId xmlns:a16="http://schemas.microsoft.com/office/drawing/2014/main" xmlns=""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81543280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udukan Isi 2"/>
          <p:cNvSpPr>
            <a:spLocks noGrp="1"/>
          </p:cNvSpPr>
          <p:nvPr>
            <p:ph idx="1"/>
          </p:nvPr>
        </p:nvSpPr>
        <p:spPr>
          <a:xfrm>
            <a:off x="1214542" y="319314"/>
            <a:ext cx="9905999" cy="5979886"/>
          </a:xfrm>
        </p:spPr>
        <p:txBody>
          <a:bodyPr>
            <a:noAutofit/>
          </a:bodyPr>
          <a:lstStyle/>
          <a:p>
            <a:pPr marL="0" indent="0" algn="ctr">
              <a:buNone/>
            </a:pPr>
            <a:r>
              <a:rPr lang="id-ID" sz="4000" b="1" i="1" dirty="0" smtClean="0">
                <a:solidFill>
                  <a:srgbClr val="FFFF00"/>
                </a:solidFill>
                <a:effectLst>
                  <a:outerShdw blurRad="38100" dist="38100" dir="2700000" algn="tl">
                    <a:srgbClr val="000000">
                      <a:alpha val="43137"/>
                    </a:srgbClr>
                  </a:outerShdw>
                </a:effectLst>
              </a:rPr>
              <a:t> </a:t>
            </a:r>
            <a:r>
              <a:rPr lang="id-ID" sz="4000" b="1" i="1" dirty="0" smtClean="0">
                <a:solidFill>
                  <a:srgbClr val="FFC000"/>
                </a:solidFill>
                <a:effectLst>
                  <a:outerShdw blurRad="38100" dist="38100" dir="2700000" algn="tl">
                    <a:srgbClr val="000000">
                      <a:alpha val="43137"/>
                    </a:srgbClr>
                  </a:outerShdw>
                </a:effectLst>
              </a:rPr>
              <a:t>..</a:t>
            </a:r>
            <a:r>
              <a:rPr lang="id-ID" sz="4400" b="1" i="1" dirty="0" smtClean="0">
                <a:solidFill>
                  <a:srgbClr val="FFC000"/>
                </a:solidFill>
                <a:effectLst>
                  <a:outerShdw blurRad="38100" dist="38100" dir="2700000" algn="tl">
                    <a:srgbClr val="000000">
                      <a:alpha val="43137"/>
                    </a:srgbClr>
                  </a:outerShdw>
                </a:effectLst>
              </a:rPr>
              <a:t>KESIMPULAN..</a:t>
            </a:r>
            <a:endParaRPr lang="id-ID" sz="2800" b="1" dirty="0">
              <a:solidFill>
                <a:srgbClr val="FFC000"/>
              </a:solidFill>
              <a:effectLst>
                <a:outerShdw blurRad="38100" dist="38100" dir="2700000" algn="tl">
                  <a:srgbClr val="000000">
                    <a:alpha val="43137"/>
                  </a:srgbClr>
                </a:outerShdw>
              </a:effectLst>
            </a:endParaRPr>
          </a:p>
          <a:p>
            <a:pPr marL="0" indent="0">
              <a:buNone/>
            </a:pPr>
            <a:r>
              <a:rPr lang="id-ID" b="1" dirty="0" smtClean="0">
                <a:solidFill>
                  <a:schemeClr val="bg1"/>
                </a:solidFill>
                <a:effectLst>
                  <a:outerShdw blurRad="38100" dist="38100" dir="2700000" algn="tl">
                    <a:srgbClr val="000000">
                      <a:alpha val="43137"/>
                    </a:srgbClr>
                  </a:outerShdw>
                </a:effectLst>
              </a:rPr>
              <a:t>Dari </a:t>
            </a:r>
            <a:r>
              <a:rPr lang="id-ID" b="1" dirty="0">
                <a:solidFill>
                  <a:schemeClr val="bg1"/>
                </a:solidFill>
                <a:effectLst>
                  <a:outerShdw blurRad="38100" dist="38100" dir="2700000" algn="tl">
                    <a:srgbClr val="000000">
                      <a:alpha val="43137"/>
                    </a:srgbClr>
                  </a:outerShdw>
                </a:effectLst>
              </a:rPr>
              <a:t>serangkaian pembahasan yang sudah dilakukan, maka dapat ditarik beberapa kesimpulan sebagai jawaban atas permasalahan dalam penelitian ini yang dijabarkan sebagai berikut:</a:t>
            </a:r>
          </a:p>
          <a:p>
            <a:pPr marL="0" indent="0">
              <a:buNone/>
            </a:pPr>
            <a:r>
              <a:rPr lang="id-ID" b="1" dirty="0">
                <a:solidFill>
                  <a:schemeClr val="bg1"/>
                </a:solidFill>
                <a:effectLst>
                  <a:outerShdw blurRad="38100" dist="38100" dir="2700000" algn="tl">
                    <a:srgbClr val="000000">
                      <a:alpha val="43137"/>
                    </a:srgbClr>
                  </a:outerShdw>
                </a:effectLst>
              </a:rPr>
              <a:t>  1.     Masalah sampah yang cenderung dilematis ini sebetulnya dapat diatasi dan   dikonversi menjadi sesuatu yang produktif, seperti yang sudah dilakukan beberapa negara maju, namun pada pelaksanaannya tetap membutuhkan partisipasi dan kedisiplinan masyarakat sebagai penghasil sampah. </a:t>
            </a:r>
          </a:p>
          <a:p>
            <a:pPr marL="0" indent="0">
              <a:buNone/>
            </a:pPr>
            <a:r>
              <a:rPr lang="id-ID" b="1" dirty="0">
                <a:solidFill>
                  <a:schemeClr val="bg1"/>
                </a:solidFill>
                <a:effectLst>
                  <a:outerShdw blurRad="38100" dist="38100" dir="2700000" algn="tl">
                    <a:srgbClr val="000000">
                      <a:alpha val="43137"/>
                    </a:srgbClr>
                  </a:outerShdw>
                </a:effectLst>
              </a:rPr>
              <a:t>2.     Untuk mengubah kebiasaan, selain dengan menggunakan cara yang disebutkan </a:t>
            </a:r>
            <a:r>
              <a:rPr lang="id-ID" b="1" dirty="0" err="1" smtClean="0">
                <a:solidFill>
                  <a:schemeClr val="bg1"/>
                </a:solidFill>
                <a:effectLst>
                  <a:outerShdw blurRad="38100" dist="38100" dir="2700000" algn="tl">
                    <a:srgbClr val="000000">
                      <a:alpha val="43137"/>
                    </a:srgbClr>
                  </a:outerShdw>
                </a:effectLst>
              </a:rPr>
              <a:t>dibutir</a:t>
            </a:r>
            <a:r>
              <a:rPr lang="id-ID" b="1" dirty="0" smtClean="0">
                <a:solidFill>
                  <a:schemeClr val="bg1"/>
                </a:solidFill>
                <a:effectLst>
                  <a:outerShdw blurRad="38100" dist="38100" dir="2700000" algn="tl">
                    <a:srgbClr val="000000">
                      <a:alpha val="43137"/>
                    </a:srgbClr>
                  </a:outerShdw>
                </a:effectLst>
              </a:rPr>
              <a:t> satu </a:t>
            </a:r>
            <a:r>
              <a:rPr lang="id-ID" b="1" dirty="0" err="1">
                <a:solidFill>
                  <a:schemeClr val="bg1"/>
                </a:solidFill>
                <a:effectLst>
                  <a:outerShdw blurRad="38100" dist="38100" dir="2700000" algn="tl">
                    <a:srgbClr val="000000">
                      <a:alpha val="43137"/>
                    </a:srgbClr>
                  </a:outerShdw>
                </a:effectLst>
              </a:rPr>
              <a:t>diatas</a:t>
            </a:r>
            <a:r>
              <a:rPr lang="id-ID" b="1" dirty="0">
                <a:solidFill>
                  <a:schemeClr val="bg1"/>
                </a:solidFill>
                <a:effectLst>
                  <a:outerShdw blurRad="38100" dist="38100" dir="2700000" algn="tl">
                    <a:srgbClr val="000000">
                      <a:alpha val="43137"/>
                    </a:srgbClr>
                  </a:outerShdw>
                </a:effectLst>
              </a:rPr>
              <a:t>, adalah dengan menggunakan pendekatan pada tingkat komunitas lingkungan hidup tempat </a:t>
            </a:r>
            <a:r>
              <a:rPr lang="id-ID" b="1" dirty="0" smtClean="0">
                <a:solidFill>
                  <a:schemeClr val="bg1"/>
                </a:solidFill>
                <a:effectLst>
                  <a:outerShdw blurRad="38100" dist="38100" dir="2700000" algn="tl">
                    <a:srgbClr val="000000">
                      <a:alpha val="43137"/>
                    </a:srgbClr>
                  </a:outerShdw>
                </a:effectLst>
              </a:rPr>
              <a:t>tinggal.</a:t>
            </a:r>
            <a:endParaRPr lang="id-ID" sz="1800" b="1" dirty="0">
              <a:solidFill>
                <a:schemeClr val="bg1"/>
              </a:solidFill>
              <a:effectLst>
                <a:outerShdw blurRad="38100" dist="38100" dir="2700000" algn="tl">
                  <a:srgbClr val="000000">
                    <a:alpha val="43137"/>
                  </a:srgbClr>
                </a:outerShdw>
              </a:effectLst>
            </a:endParaRPr>
          </a:p>
        </p:txBody>
      </p:sp>
      <p:grpSp>
        <p:nvGrpSpPr>
          <p:cNvPr id="4" name="Group 8" descr="Logo Placeholder">
            <a:extLst>
              <a:ext uri="{FF2B5EF4-FFF2-40B4-BE49-F238E27FC236}">
                <a16:creationId xmlns:a16="http://schemas.microsoft.com/office/drawing/2014/main" xmlns="" id="{3F31EBC4-0A2C-402C-AE20-AC3F0C88AF14}"/>
              </a:ext>
            </a:extLst>
          </p:cNvPr>
          <p:cNvGrpSpPr/>
          <p:nvPr/>
        </p:nvGrpSpPr>
        <p:grpSpPr>
          <a:xfrm>
            <a:off x="9286876" y="6211854"/>
            <a:ext cx="2761126" cy="523220"/>
            <a:chOff x="1863865" y="1950690"/>
            <a:chExt cx="2294401" cy="523220"/>
          </a:xfrm>
        </p:grpSpPr>
        <p:sp>
          <p:nvSpPr>
            <p:cNvPr id="5" name="Rectangle 9">
              <a:extLst>
                <a:ext uri="{FF2B5EF4-FFF2-40B4-BE49-F238E27FC236}">
                  <a16:creationId xmlns:a16="http://schemas.microsoft.com/office/drawing/2014/main" xmlns=""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6" name="Rectangle 6">
              <a:extLst>
                <a:ext uri="{FF2B5EF4-FFF2-40B4-BE49-F238E27FC236}">
                  <a16:creationId xmlns:a16="http://schemas.microsoft.com/office/drawing/2014/main" xmlns=""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21949900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down)">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udukan Isi 2"/>
          <p:cNvSpPr>
            <a:spLocks noGrp="1"/>
          </p:cNvSpPr>
          <p:nvPr>
            <p:ph idx="1"/>
          </p:nvPr>
        </p:nvSpPr>
        <p:spPr>
          <a:xfrm>
            <a:off x="1164858" y="333829"/>
            <a:ext cx="9905999" cy="7779657"/>
          </a:xfrm>
        </p:spPr>
        <p:txBody>
          <a:bodyPr>
            <a:noAutofit/>
          </a:bodyPr>
          <a:lstStyle/>
          <a:p>
            <a:pPr marL="0" indent="0" algn="ctr">
              <a:buNone/>
            </a:pPr>
            <a:r>
              <a:rPr lang="id-ID" sz="4800" b="1" i="1" dirty="0" smtClean="0">
                <a:solidFill>
                  <a:srgbClr val="FFC000"/>
                </a:solidFill>
                <a:effectLst>
                  <a:outerShdw blurRad="38100" dist="38100" dir="2700000" algn="tl">
                    <a:srgbClr val="000000">
                      <a:alpha val="43137"/>
                    </a:srgbClr>
                  </a:outerShdw>
                </a:effectLst>
              </a:rPr>
              <a:t>..SARAN..</a:t>
            </a:r>
            <a:endParaRPr lang="id-ID" sz="4800" b="1" i="1" dirty="0">
              <a:solidFill>
                <a:srgbClr val="FFC000"/>
              </a:solidFill>
              <a:effectLst>
                <a:outerShdw blurRad="38100" dist="38100" dir="2700000" algn="tl">
                  <a:srgbClr val="000000">
                    <a:alpha val="43137"/>
                  </a:srgbClr>
                </a:outerShdw>
              </a:effectLst>
            </a:endParaRPr>
          </a:p>
          <a:p>
            <a:pPr marL="0" indent="0">
              <a:buNone/>
            </a:pPr>
            <a:r>
              <a:rPr lang="id-ID" b="1" dirty="0">
                <a:solidFill>
                  <a:schemeClr val="bg1"/>
                </a:solidFill>
                <a:effectLst>
                  <a:outerShdw blurRad="38100" dist="38100" dir="2700000" algn="tl">
                    <a:srgbClr val="000000">
                      <a:alpha val="43137"/>
                    </a:srgbClr>
                  </a:outerShdw>
                </a:effectLst>
              </a:rPr>
              <a:t>Beberapa saran yang dapat kami berikan:</a:t>
            </a:r>
          </a:p>
          <a:p>
            <a:pPr marL="0" indent="0">
              <a:buNone/>
            </a:pPr>
            <a:r>
              <a:rPr lang="id-ID" b="1" dirty="0">
                <a:solidFill>
                  <a:schemeClr val="bg1"/>
                </a:solidFill>
                <a:effectLst>
                  <a:outerShdw blurRad="38100" dist="38100" dir="2700000" algn="tl">
                    <a:srgbClr val="000000">
                      <a:alpha val="43137"/>
                    </a:srgbClr>
                  </a:outerShdw>
                </a:effectLst>
              </a:rPr>
              <a:t>1.     Perlu adanya peningkatan sosialisasi dari pihak pemerintah atau pihak Bank Sampah terhadap masyarakat, agar masyarakat lebih mengetahui peran dari Bank Sampah dalam meningkatkan ekonomi dan fungsional Bank Sampah.</a:t>
            </a:r>
          </a:p>
          <a:p>
            <a:pPr marL="0" indent="0">
              <a:buNone/>
            </a:pPr>
            <a:r>
              <a:rPr lang="id-ID" b="1" dirty="0">
                <a:solidFill>
                  <a:schemeClr val="bg1"/>
                </a:solidFill>
                <a:effectLst>
                  <a:outerShdw blurRad="38100" dist="38100" dir="2700000" algn="tl">
                    <a:srgbClr val="000000">
                      <a:alpha val="43137"/>
                    </a:srgbClr>
                  </a:outerShdw>
                </a:effectLst>
              </a:rPr>
              <a:t>2.     Perlunya peningkatan pelayanan nasabah guna mempermudah nasabah dalam melakukan transaksi. Bentuk pelayanan yang diberikan seperti pengambilan sampah dari nasabah ke Bank Sampah ataupun fasilitas t</a:t>
            </a:r>
            <a:r>
              <a:rPr lang="id-ID" b="1" dirty="0" smtClean="0">
                <a:solidFill>
                  <a:schemeClr val="bg1"/>
                </a:solidFill>
                <a:effectLst>
                  <a:outerShdw blurRad="38100" dist="38100" dir="2700000" algn="tl">
                    <a:srgbClr val="000000">
                      <a:alpha val="43137"/>
                    </a:srgbClr>
                  </a:outerShdw>
                </a:effectLst>
              </a:rPr>
              <a:t>empat </a:t>
            </a:r>
            <a:r>
              <a:rPr lang="id-ID" b="1" dirty="0">
                <a:solidFill>
                  <a:schemeClr val="bg1"/>
                </a:solidFill>
                <a:effectLst>
                  <a:outerShdw blurRad="38100" dist="38100" dir="2700000" algn="tl">
                    <a:srgbClr val="000000">
                      <a:alpha val="43137"/>
                    </a:srgbClr>
                  </a:outerShdw>
                </a:effectLst>
              </a:rPr>
              <a:t>sampah berdasarkan jenis di setiap </a:t>
            </a:r>
            <a:r>
              <a:rPr lang="id-ID" b="1" dirty="0" smtClean="0">
                <a:solidFill>
                  <a:schemeClr val="bg1"/>
                </a:solidFill>
                <a:effectLst>
                  <a:outerShdw blurRad="38100" dist="38100" dir="2700000" algn="tl">
                    <a:srgbClr val="000000">
                      <a:alpha val="43137"/>
                    </a:srgbClr>
                  </a:outerShdw>
                </a:effectLst>
              </a:rPr>
              <a:t>nasabah. </a:t>
            </a:r>
            <a:endParaRPr lang="id-ID" sz="1800" dirty="0">
              <a:solidFill>
                <a:schemeClr val="bg1"/>
              </a:solidFill>
            </a:endParaRPr>
          </a:p>
        </p:txBody>
      </p:sp>
      <p:grpSp>
        <p:nvGrpSpPr>
          <p:cNvPr id="4" name="Group 8" descr="Logo Placeholder">
            <a:extLst>
              <a:ext uri="{FF2B5EF4-FFF2-40B4-BE49-F238E27FC236}">
                <a16:creationId xmlns:a16="http://schemas.microsoft.com/office/drawing/2014/main" xmlns="" id="{3F31EBC4-0A2C-402C-AE20-AC3F0C88AF14}"/>
              </a:ext>
            </a:extLst>
          </p:cNvPr>
          <p:cNvGrpSpPr/>
          <p:nvPr/>
        </p:nvGrpSpPr>
        <p:grpSpPr>
          <a:xfrm>
            <a:off x="9286876" y="6211854"/>
            <a:ext cx="2761126" cy="523220"/>
            <a:chOff x="1863865" y="1950690"/>
            <a:chExt cx="2294401" cy="523220"/>
          </a:xfrm>
        </p:grpSpPr>
        <p:sp>
          <p:nvSpPr>
            <p:cNvPr id="5" name="Rectangle 9">
              <a:extLst>
                <a:ext uri="{FF2B5EF4-FFF2-40B4-BE49-F238E27FC236}">
                  <a16:creationId xmlns:a16="http://schemas.microsoft.com/office/drawing/2014/main" xmlns=""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6" name="Rectangle 6">
              <a:extLst>
                <a:ext uri="{FF2B5EF4-FFF2-40B4-BE49-F238E27FC236}">
                  <a16:creationId xmlns:a16="http://schemas.microsoft.com/office/drawing/2014/main" xmlns=""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15786821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ctrTitle"/>
          </p:nvPr>
        </p:nvSpPr>
        <p:spPr>
          <a:xfrm>
            <a:off x="2191657" y="1122363"/>
            <a:ext cx="8723086" cy="3783466"/>
          </a:xfrm>
        </p:spPr>
        <p:txBody>
          <a:bodyPr>
            <a:noAutofit/>
          </a:bodyPr>
          <a:lstStyle/>
          <a:p>
            <a:r>
              <a:rPr lang="id-ID" sz="3600" b="1" i="1" dirty="0" smtClean="0">
                <a:solidFill>
                  <a:srgbClr val="FFC000"/>
                </a:solidFill>
                <a:effectLst>
                  <a:outerShdw blurRad="38100" dist="38100" dir="2700000" algn="tl">
                    <a:srgbClr val="000000">
                      <a:alpha val="43137"/>
                    </a:srgbClr>
                  </a:outerShdw>
                </a:effectLst>
              </a:rPr>
              <a:t>                   ..Saran lanjutan..</a:t>
            </a:r>
            <a:r>
              <a:rPr lang="id-ID" sz="2400" b="1" i="1" dirty="0">
                <a:solidFill>
                  <a:srgbClr val="FFC000"/>
                </a:solidFill>
                <a:effectLst>
                  <a:outerShdw blurRad="38100" dist="38100" dir="2700000" algn="tl">
                    <a:srgbClr val="000000">
                      <a:alpha val="43137"/>
                    </a:srgbClr>
                  </a:outerShdw>
                </a:effectLst>
              </a:rPr>
              <a:t/>
            </a:r>
            <a:br>
              <a:rPr lang="id-ID" sz="2400" b="1" i="1" dirty="0">
                <a:solidFill>
                  <a:srgbClr val="FFC000"/>
                </a:solidFill>
                <a:effectLst>
                  <a:outerShdw blurRad="38100" dist="38100" dir="2700000" algn="tl">
                    <a:srgbClr val="000000">
                      <a:alpha val="43137"/>
                    </a:srgbClr>
                  </a:outerShdw>
                </a:effectLst>
              </a:rPr>
            </a:br>
            <a:r>
              <a:rPr lang="id-ID" sz="2400" b="1" i="1" dirty="0" smtClean="0">
                <a:solidFill>
                  <a:srgbClr val="FFC000"/>
                </a:solidFill>
                <a:effectLst>
                  <a:outerShdw blurRad="38100" dist="38100" dir="2700000" algn="tl">
                    <a:srgbClr val="000000">
                      <a:alpha val="43137"/>
                    </a:srgbClr>
                  </a:outerShdw>
                </a:effectLst>
              </a:rPr>
              <a:t/>
            </a:r>
            <a:br>
              <a:rPr lang="id-ID" sz="2400" b="1" i="1" dirty="0" smtClean="0">
                <a:solidFill>
                  <a:srgbClr val="FFC000"/>
                </a:solidFill>
                <a:effectLst>
                  <a:outerShdw blurRad="38100" dist="38100" dir="2700000" algn="tl">
                    <a:srgbClr val="000000">
                      <a:alpha val="43137"/>
                    </a:srgbClr>
                  </a:outerShdw>
                </a:effectLst>
              </a:rPr>
            </a:br>
            <a:r>
              <a:rPr lang="id-ID" sz="2400" b="1" i="1" dirty="0">
                <a:solidFill>
                  <a:srgbClr val="FFC000"/>
                </a:solidFill>
                <a:effectLst>
                  <a:outerShdw blurRad="38100" dist="38100" dir="2700000" algn="tl">
                    <a:srgbClr val="000000">
                      <a:alpha val="43137"/>
                    </a:srgbClr>
                  </a:outerShdw>
                </a:effectLst>
              </a:rPr>
              <a:t/>
            </a:r>
            <a:br>
              <a:rPr lang="id-ID" sz="2400" b="1" i="1" dirty="0">
                <a:solidFill>
                  <a:srgbClr val="FFC000"/>
                </a:solidFill>
                <a:effectLst>
                  <a:outerShdw blurRad="38100" dist="38100" dir="2700000" algn="tl">
                    <a:srgbClr val="000000">
                      <a:alpha val="43137"/>
                    </a:srgbClr>
                  </a:outerShdw>
                </a:effectLst>
              </a:rPr>
            </a:br>
            <a:r>
              <a:rPr lang="id-ID" sz="2400" b="1" dirty="0" smtClean="0">
                <a:solidFill>
                  <a:schemeClr val="bg1"/>
                </a:solidFill>
                <a:effectLst>
                  <a:outerShdw blurRad="38100" dist="38100" dir="2700000" algn="tl">
                    <a:srgbClr val="000000">
                      <a:alpha val="43137"/>
                    </a:srgbClr>
                  </a:outerShdw>
                </a:effectLst>
              </a:rPr>
              <a:t/>
            </a:r>
            <a:br>
              <a:rPr lang="id-ID" sz="2400" b="1" dirty="0" smtClean="0">
                <a:solidFill>
                  <a:schemeClr val="bg1"/>
                </a:solidFill>
                <a:effectLst>
                  <a:outerShdw blurRad="38100" dist="38100" dir="2700000" algn="tl">
                    <a:srgbClr val="000000">
                      <a:alpha val="43137"/>
                    </a:srgbClr>
                  </a:outerShdw>
                </a:effectLst>
              </a:rPr>
            </a:br>
            <a:r>
              <a:rPr lang="id-ID" sz="2400" b="1" dirty="0" smtClean="0">
                <a:solidFill>
                  <a:schemeClr val="bg1"/>
                </a:solidFill>
                <a:effectLst>
                  <a:outerShdw blurRad="38100" dist="38100" dir="2700000" algn="tl">
                    <a:srgbClr val="000000">
                      <a:alpha val="43137"/>
                    </a:srgbClr>
                  </a:outerShdw>
                </a:effectLst>
              </a:rPr>
              <a:t/>
            </a:r>
            <a:br>
              <a:rPr lang="id-ID" sz="2400" b="1" dirty="0" smtClean="0">
                <a:solidFill>
                  <a:schemeClr val="bg1"/>
                </a:solidFill>
                <a:effectLst>
                  <a:outerShdw blurRad="38100" dist="38100" dir="2700000" algn="tl">
                    <a:srgbClr val="000000">
                      <a:alpha val="43137"/>
                    </a:srgbClr>
                  </a:outerShdw>
                </a:effectLst>
              </a:rPr>
            </a:br>
            <a:r>
              <a:rPr lang="id-ID" sz="2400" b="1" dirty="0">
                <a:solidFill>
                  <a:schemeClr val="bg1"/>
                </a:solidFill>
                <a:effectLst>
                  <a:outerShdw blurRad="38100" dist="38100" dir="2700000" algn="tl">
                    <a:srgbClr val="000000">
                      <a:alpha val="43137"/>
                    </a:srgbClr>
                  </a:outerShdw>
                </a:effectLst>
              </a:rPr>
              <a:t/>
            </a:r>
            <a:br>
              <a:rPr lang="id-ID" sz="2400" b="1" dirty="0">
                <a:solidFill>
                  <a:schemeClr val="bg1"/>
                </a:solidFill>
                <a:effectLst>
                  <a:outerShdw blurRad="38100" dist="38100" dir="2700000" algn="tl">
                    <a:srgbClr val="000000">
                      <a:alpha val="43137"/>
                    </a:srgbClr>
                  </a:outerShdw>
                </a:effectLst>
              </a:rPr>
            </a:br>
            <a:r>
              <a:rPr lang="id-ID" sz="2400" b="1" dirty="0" smtClean="0">
                <a:solidFill>
                  <a:schemeClr val="bg1"/>
                </a:solidFill>
                <a:effectLst>
                  <a:outerShdw blurRad="38100" dist="38100" dir="2700000" algn="tl">
                    <a:srgbClr val="000000">
                      <a:alpha val="43137"/>
                    </a:srgbClr>
                  </a:outerShdw>
                </a:effectLst>
              </a:rPr>
              <a:t/>
            </a:r>
            <a:br>
              <a:rPr lang="id-ID" sz="2400" b="1" dirty="0" smtClean="0">
                <a:solidFill>
                  <a:schemeClr val="bg1"/>
                </a:solidFill>
                <a:effectLst>
                  <a:outerShdw blurRad="38100" dist="38100" dir="2700000" algn="tl">
                    <a:srgbClr val="000000">
                      <a:alpha val="43137"/>
                    </a:srgbClr>
                  </a:outerShdw>
                </a:effectLst>
              </a:rPr>
            </a:br>
            <a:r>
              <a:rPr lang="id-ID" sz="2400" b="1" dirty="0" smtClean="0">
                <a:solidFill>
                  <a:schemeClr val="bg1"/>
                </a:solidFill>
                <a:effectLst>
                  <a:outerShdw blurRad="38100" dist="38100" dir="2700000" algn="tl">
                    <a:srgbClr val="000000">
                      <a:alpha val="43137"/>
                    </a:srgbClr>
                  </a:outerShdw>
                </a:effectLst>
              </a:rPr>
              <a:t>3</a:t>
            </a:r>
            <a:r>
              <a:rPr lang="id-ID" sz="2400" b="1" dirty="0">
                <a:solidFill>
                  <a:schemeClr val="bg1"/>
                </a:solidFill>
                <a:effectLst>
                  <a:outerShdw blurRad="38100" dist="38100" dir="2700000" algn="tl">
                    <a:srgbClr val="000000">
                      <a:alpha val="43137"/>
                    </a:srgbClr>
                  </a:outerShdw>
                </a:effectLst>
              </a:rPr>
              <a:t>.     Perlunya </a:t>
            </a:r>
            <a:r>
              <a:rPr lang="id-ID" sz="2400" b="1" dirty="0" err="1">
                <a:solidFill>
                  <a:schemeClr val="bg1"/>
                </a:solidFill>
                <a:effectLst>
                  <a:outerShdw blurRad="38100" dist="38100" dir="2700000" algn="tl">
                    <a:srgbClr val="000000">
                      <a:alpha val="43137"/>
                    </a:srgbClr>
                  </a:outerShdw>
                </a:effectLst>
              </a:rPr>
              <a:t>pastisipasi</a:t>
            </a:r>
            <a:r>
              <a:rPr lang="id-ID" sz="2400" b="1" dirty="0">
                <a:solidFill>
                  <a:schemeClr val="bg1"/>
                </a:solidFill>
                <a:effectLst>
                  <a:outerShdw blurRad="38100" dist="38100" dir="2700000" algn="tl">
                    <a:srgbClr val="000000">
                      <a:alpha val="43137"/>
                    </a:srgbClr>
                  </a:outerShdw>
                </a:effectLst>
              </a:rPr>
              <a:t> dari pemerintah dalam pengelolaan Bank Sampah guna mempermudah pihak Bank Sampah dalam </a:t>
            </a:r>
            <a:r>
              <a:rPr lang="id-ID" sz="2400" b="1" dirty="0" err="1">
                <a:solidFill>
                  <a:schemeClr val="bg1"/>
                </a:solidFill>
                <a:effectLst>
                  <a:outerShdw blurRad="38100" dist="38100" dir="2700000" algn="tl">
                    <a:srgbClr val="000000">
                      <a:alpha val="43137"/>
                    </a:srgbClr>
                  </a:outerShdw>
                </a:effectLst>
              </a:rPr>
              <a:t>merubah</a:t>
            </a:r>
            <a:r>
              <a:rPr lang="id-ID" sz="2400" b="1" dirty="0">
                <a:solidFill>
                  <a:schemeClr val="bg1"/>
                </a:solidFill>
                <a:effectLst>
                  <a:outerShdw blurRad="38100" dist="38100" dir="2700000" algn="tl">
                    <a:srgbClr val="000000">
                      <a:alpha val="43137"/>
                    </a:srgbClr>
                  </a:outerShdw>
                </a:effectLst>
              </a:rPr>
              <a:t> paradigma masyarakat tentang sampah, dengan diberikan fasilitas ke Bank Sampah.</a:t>
            </a:r>
            <a:br>
              <a:rPr lang="id-ID" sz="2400" b="1" dirty="0">
                <a:solidFill>
                  <a:schemeClr val="bg1"/>
                </a:solidFill>
                <a:effectLst>
                  <a:outerShdw blurRad="38100" dist="38100" dir="2700000" algn="tl">
                    <a:srgbClr val="000000">
                      <a:alpha val="43137"/>
                    </a:srgbClr>
                  </a:outerShdw>
                </a:effectLst>
              </a:rPr>
            </a:br>
            <a:endParaRPr lang="id-ID" sz="2400" dirty="0"/>
          </a:p>
        </p:txBody>
      </p:sp>
      <p:grpSp>
        <p:nvGrpSpPr>
          <p:cNvPr id="7" name="Group 8" descr="Logo Placeholder">
            <a:extLst>
              <a:ext uri="{FF2B5EF4-FFF2-40B4-BE49-F238E27FC236}">
                <a16:creationId xmlns:a16="http://schemas.microsoft.com/office/drawing/2014/main" xmlns="" id="{3F31EBC4-0A2C-402C-AE20-AC3F0C88AF14}"/>
              </a:ext>
            </a:extLst>
          </p:cNvPr>
          <p:cNvGrpSpPr/>
          <p:nvPr/>
        </p:nvGrpSpPr>
        <p:grpSpPr>
          <a:xfrm>
            <a:off x="9286876" y="6211854"/>
            <a:ext cx="2761126" cy="523220"/>
            <a:chOff x="1863865" y="1950690"/>
            <a:chExt cx="2294401" cy="523220"/>
          </a:xfrm>
        </p:grpSpPr>
        <p:sp>
          <p:nvSpPr>
            <p:cNvPr id="8" name="Rectangle 9">
              <a:extLst>
                <a:ext uri="{FF2B5EF4-FFF2-40B4-BE49-F238E27FC236}">
                  <a16:creationId xmlns:a16="http://schemas.microsoft.com/office/drawing/2014/main" xmlns=""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9" name="Rectangle 6">
              <a:extLst>
                <a:ext uri="{FF2B5EF4-FFF2-40B4-BE49-F238E27FC236}">
                  <a16:creationId xmlns:a16="http://schemas.microsoft.com/office/drawing/2014/main" xmlns=""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417964976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t="-14000" r="-9000" b="-1000"/>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2061028" y="5059889"/>
            <a:ext cx="8026400" cy="147857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id-ID" sz="4800" i="1" dirty="0" smtClean="0">
                <a:solidFill>
                  <a:schemeClr val="bg2">
                    <a:lumMod val="90000"/>
                    <a:lumOff val="10000"/>
                  </a:schemeClr>
                </a:solidFill>
                <a:latin typeface="Gloucester MT Extra Condensed" panose="02030808020601010101" pitchFamily="18" charset="0"/>
              </a:rPr>
              <a:t>AYO! Lakukan hidup bersih dan sehat</a:t>
            </a:r>
            <a:endParaRPr lang="id-ID" sz="4800" i="1" dirty="0">
              <a:solidFill>
                <a:schemeClr val="bg2">
                  <a:lumMod val="90000"/>
                  <a:lumOff val="10000"/>
                </a:schemeClr>
              </a:solidFill>
              <a:latin typeface="Gloucester MT Extra Condensed" panose="02030808020601010101" pitchFamily="18" charset="0"/>
            </a:endParaRPr>
          </a:p>
        </p:txBody>
      </p:sp>
      <p:sp>
        <p:nvSpPr>
          <p:cNvPr id="4" name="Setengah Bingkai 3"/>
          <p:cNvSpPr/>
          <p:nvPr/>
        </p:nvSpPr>
        <p:spPr>
          <a:xfrm>
            <a:off x="2061029" y="3795486"/>
            <a:ext cx="1436914" cy="12192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5" name="Setengah Bingkai 4"/>
          <p:cNvSpPr/>
          <p:nvPr/>
        </p:nvSpPr>
        <p:spPr>
          <a:xfrm rot="5400000">
            <a:off x="8744858" y="3686629"/>
            <a:ext cx="1436914" cy="12192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Tree>
    <p:extLst>
      <p:ext uri="{BB962C8B-B14F-4D97-AF65-F5344CB8AC3E}">
        <p14:creationId xmlns:p14="http://schemas.microsoft.com/office/powerpoint/2010/main" val="174070848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0799" y="246744"/>
            <a:ext cx="9898185" cy="6270170"/>
          </a:xfrm>
        </p:spPr>
        <p:txBody>
          <a:bodyPr>
            <a:normAutofit fontScale="92500" lnSpcReduction="10000"/>
          </a:bodyPr>
          <a:lstStyle/>
          <a:p>
            <a:pPr marL="0" indent="0">
              <a:buNone/>
            </a:pPr>
            <a:r>
              <a:rPr lang="en-US" b="1" dirty="0">
                <a:solidFill>
                  <a:schemeClr val="bg1"/>
                </a:solidFill>
              </a:rPr>
              <a:t>APA ITU BANK SAMPAH?</a:t>
            </a:r>
            <a:endParaRPr lang="en-US" dirty="0">
              <a:solidFill>
                <a:schemeClr val="bg1"/>
              </a:solidFill>
            </a:endParaRPr>
          </a:p>
          <a:p>
            <a:r>
              <a:rPr lang="en-US" b="1" dirty="0"/>
              <a:t>Bank </a:t>
            </a:r>
            <a:r>
              <a:rPr lang="en-US" b="1" dirty="0" err="1"/>
              <a:t>Sampah</a:t>
            </a:r>
            <a:r>
              <a:rPr lang="en-US" b="1" dirty="0"/>
              <a:t> </a:t>
            </a:r>
            <a:r>
              <a:rPr lang="en-US" b="1" dirty="0" err="1"/>
              <a:t>merupakan</a:t>
            </a:r>
            <a:r>
              <a:rPr lang="en-US" b="1" dirty="0"/>
              <a:t> </a:t>
            </a:r>
            <a:r>
              <a:rPr lang="en-US" b="1" dirty="0" err="1"/>
              <a:t>konsep</a:t>
            </a:r>
            <a:r>
              <a:rPr lang="en-US" b="1" dirty="0"/>
              <a:t> </a:t>
            </a:r>
            <a:r>
              <a:rPr lang="en-US" b="1" dirty="0" err="1"/>
              <a:t>pengumpulan</a:t>
            </a:r>
            <a:r>
              <a:rPr lang="en-US" b="1" dirty="0"/>
              <a:t> </a:t>
            </a:r>
            <a:r>
              <a:rPr lang="en-US" b="1" dirty="0" err="1"/>
              <a:t>sampah</a:t>
            </a:r>
            <a:r>
              <a:rPr lang="en-US" b="1" dirty="0"/>
              <a:t> </a:t>
            </a:r>
            <a:r>
              <a:rPr lang="en-US" b="1" dirty="0" err="1"/>
              <a:t>kering</a:t>
            </a:r>
            <a:r>
              <a:rPr lang="en-US" b="1" dirty="0"/>
              <a:t> </a:t>
            </a:r>
            <a:r>
              <a:rPr lang="en-US" b="1" dirty="0" err="1"/>
              <a:t>dan</a:t>
            </a:r>
            <a:r>
              <a:rPr lang="en-US" b="1" dirty="0"/>
              <a:t> </a:t>
            </a:r>
            <a:r>
              <a:rPr lang="en-US" b="1" dirty="0" err="1"/>
              <a:t>dipilah</a:t>
            </a:r>
            <a:r>
              <a:rPr lang="en-US" b="1" dirty="0"/>
              <a:t> </a:t>
            </a:r>
            <a:r>
              <a:rPr lang="en-US" b="1" dirty="0" err="1"/>
              <a:t>serta</a:t>
            </a:r>
            <a:r>
              <a:rPr lang="en-US" b="1" dirty="0"/>
              <a:t> </a:t>
            </a:r>
            <a:r>
              <a:rPr lang="en-US" b="1" dirty="0" err="1"/>
              <a:t>memiliki</a:t>
            </a:r>
            <a:r>
              <a:rPr lang="en-US" b="1" dirty="0"/>
              <a:t> </a:t>
            </a:r>
            <a:r>
              <a:rPr lang="en-US" b="1" dirty="0" err="1"/>
              <a:t>manajemen</a:t>
            </a:r>
            <a:r>
              <a:rPr lang="en-US" b="1" dirty="0"/>
              <a:t> </a:t>
            </a:r>
            <a:r>
              <a:rPr lang="en-US" b="1" dirty="0" err="1"/>
              <a:t>layaknya</a:t>
            </a:r>
            <a:r>
              <a:rPr lang="en-US" b="1" dirty="0"/>
              <a:t> </a:t>
            </a:r>
            <a:r>
              <a:rPr lang="en-US" b="1" dirty="0" err="1"/>
              <a:t>perbankan</a:t>
            </a:r>
            <a:r>
              <a:rPr lang="en-US" b="1" dirty="0"/>
              <a:t> </a:t>
            </a:r>
            <a:r>
              <a:rPr lang="en-US" b="1" dirty="0" err="1"/>
              <a:t>tapi</a:t>
            </a:r>
            <a:r>
              <a:rPr lang="en-US" b="1" dirty="0"/>
              <a:t> yang </a:t>
            </a:r>
            <a:r>
              <a:rPr lang="en-US" b="1" dirty="0" err="1"/>
              <a:t>ditabung</a:t>
            </a:r>
            <a:r>
              <a:rPr lang="en-US" b="1" dirty="0"/>
              <a:t> </a:t>
            </a:r>
            <a:r>
              <a:rPr lang="en-US" b="1" dirty="0" err="1"/>
              <a:t>bukan</a:t>
            </a:r>
            <a:r>
              <a:rPr lang="en-US" b="1" dirty="0"/>
              <a:t> </a:t>
            </a:r>
            <a:r>
              <a:rPr lang="en-US" b="1" dirty="0" err="1"/>
              <a:t>uang</a:t>
            </a:r>
            <a:r>
              <a:rPr lang="en-US" b="1" dirty="0"/>
              <a:t> </a:t>
            </a:r>
            <a:r>
              <a:rPr lang="en-US" b="1" dirty="0" err="1"/>
              <a:t>melainkan</a:t>
            </a:r>
            <a:r>
              <a:rPr lang="en-US" b="1" dirty="0"/>
              <a:t> </a:t>
            </a:r>
            <a:r>
              <a:rPr lang="en-US" b="1" dirty="0" err="1"/>
              <a:t>sampah</a:t>
            </a:r>
            <a:r>
              <a:rPr lang="en-US" b="1" dirty="0"/>
              <a:t>. </a:t>
            </a:r>
            <a:r>
              <a:rPr lang="en-US" b="1" dirty="0" err="1"/>
              <a:t>Warga</a:t>
            </a:r>
            <a:r>
              <a:rPr lang="en-US" b="1" dirty="0"/>
              <a:t> yang </a:t>
            </a:r>
            <a:r>
              <a:rPr lang="en-US" b="1" dirty="0" err="1"/>
              <a:t>menabung</a:t>
            </a:r>
            <a:r>
              <a:rPr lang="en-US" b="1" dirty="0"/>
              <a:t> yang </a:t>
            </a:r>
            <a:r>
              <a:rPr lang="en-US" b="1" dirty="0" err="1"/>
              <a:t>juga</a:t>
            </a:r>
            <a:r>
              <a:rPr lang="en-US" b="1" dirty="0"/>
              <a:t> </a:t>
            </a:r>
            <a:r>
              <a:rPr lang="en-US" b="1" dirty="0" err="1"/>
              <a:t>disebut</a:t>
            </a:r>
            <a:r>
              <a:rPr lang="en-US" b="1" dirty="0"/>
              <a:t> </a:t>
            </a:r>
            <a:r>
              <a:rPr lang="en-US" b="1" dirty="0" err="1"/>
              <a:t>nasabah</a:t>
            </a:r>
            <a:r>
              <a:rPr lang="en-US" b="1" dirty="0"/>
              <a:t> </a:t>
            </a:r>
            <a:r>
              <a:rPr lang="en-US" b="1" dirty="0" err="1"/>
              <a:t>memiliki</a:t>
            </a:r>
            <a:r>
              <a:rPr lang="en-US" b="1" dirty="0"/>
              <a:t> </a:t>
            </a:r>
            <a:r>
              <a:rPr lang="en-US" b="1" dirty="0" err="1"/>
              <a:t>buku</a:t>
            </a:r>
            <a:r>
              <a:rPr lang="en-US" b="1" dirty="0"/>
              <a:t> </a:t>
            </a:r>
            <a:r>
              <a:rPr lang="en-US" b="1" dirty="0" err="1"/>
              <a:t>tabungan</a:t>
            </a:r>
            <a:r>
              <a:rPr lang="en-US" b="1" dirty="0"/>
              <a:t> </a:t>
            </a:r>
            <a:r>
              <a:rPr lang="en-US" b="1" dirty="0" err="1"/>
              <a:t>dan</a:t>
            </a:r>
            <a:r>
              <a:rPr lang="en-US" b="1" dirty="0"/>
              <a:t> </a:t>
            </a:r>
            <a:r>
              <a:rPr lang="en-US" b="1" dirty="0" err="1"/>
              <a:t>dapat</a:t>
            </a:r>
            <a:r>
              <a:rPr lang="en-US" b="1" dirty="0"/>
              <a:t> </a:t>
            </a:r>
            <a:r>
              <a:rPr lang="en-US" b="1" dirty="0" err="1"/>
              <a:t>meminjam</a:t>
            </a:r>
            <a:r>
              <a:rPr lang="en-US" b="1" dirty="0"/>
              <a:t> </a:t>
            </a:r>
            <a:r>
              <a:rPr lang="en-US" b="1" dirty="0" err="1"/>
              <a:t>uang</a:t>
            </a:r>
            <a:r>
              <a:rPr lang="en-US" b="1" dirty="0"/>
              <a:t> yang </a:t>
            </a:r>
            <a:r>
              <a:rPr lang="en-US" b="1" dirty="0" err="1"/>
              <a:t>nantinya</a:t>
            </a:r>
            <a:r>
              <a:rPr lang="en-US" b="1" dirty="0"/>
              <a:t> </a:t>
            </a:r>
            <a:r>
              <a:rPr lang="en-US" b="1" dirty="0" err="1"/>
              <a:t>dikembalikan</a:t>
            </a:r>
            <a:r>
              <a:rPr lang="en-US" b="1" dirty="0"/>
              <a:t> </a:t>
            </a:r>
            <a:r>
              <a:rPr lang="en-US" b="1" dirty="0" err="1"/>
              <a:t>dengan</a:t>
            </a:r>
            <a:r>
              <a:rPr lang="en-US" b="1" dirty="0"/>
              <a:t> </a:t>
            </a:r>
            <a:r>
              <a:rPr lang="en-US" b="1" dirty="0" err="1"/>
              <a:t>sampah</a:t>
            </a:r>
            <a:r>
              <a:rPr lang="en-US" b="1" dirty="0"/>
              <a:t> </a:t>
            </a:r>
            <a:r>
              <a:rPr lang="en-US" b="1" dirty="0" err="1"/>
              <a:t>seharga</a:t>
            </a:r>
            <a:r>
              <a:rPr lang="en-US" b="1" dirty="0"/>
              <a:t> </a:t>
            </a:r>
            <a:r>
              <a:rPr lang="en-US" b="1" dirty="0" err="1"/>
              <a:t>uang</a:t>
            </a:r>
            <a:r>
              <a:rPr lang="en-US" b="1" dirty="0"/>
              <a:t> yang </a:t>
            </a:r>
            <a:r>
              <a:rPr lang="en-US" b="1" dirty="0" err="1"/>
              <a:t>dipinjam</a:t>
            </a:r>
            <a:r>
              <a:rPr lang="en-US" b="1" dirty="0" smtClean="0"/>
              <a:t>.</a:t>
            </a:r>
            <a:endParaRPr lang="id-ID" b="1" dirty="0" smtClean="0"/>
          </a:p>
          <a:p>
            <a:endParaRPr lang="en-US" b="1" dirty="0"/>
          </a:p>
          <a:p>
            <a:pPr marL="0" indent="0">
              <a:buNone/>
            </a:pPr>
            <a:r>
              <a:rPr lang="id-ID" b="1" dirty="0" smtClean="0">
                <a:solidFill>
                  <a:schemeClr val="bg1"/>
                </a:solidFill>
              </a:rPr>
              <a:t>APA </a:t>
            </a:r>
            <a:r>
              <a:rPr lang="en-US" b="1" dirty="0" smtClean="0">
                <a:solidFill>
                  <a:schemeClr val="bg1"/>
                </a:solidFill>
              </a:rPr>
              <a:t>TUJUAN </a:t>
            </a:r>
            <a:r>
              <a:rPr lang="en-US" b="1" dirty="0">
                <a:solidFill>
                  <a:schemeClr val="bg1"/>
                </a:solidFill>
              </a:rPr>
              <a:t>DAN MANFAAT BANK </a:t>
            </a:r>
            <a:r>
              <a:rPr lang="en-US" b="1" dirty="0" smtClean="0">
                <a:solidFill>
                  <a:schemeClr val="bg1"/>
                </a:solidFill>
              </a:rPr>
              <a:t>SAMPAH</a:t>
            </a:r>
            <a:r>
              <a:rPr lang="id-ID" b="1" dirty="0" smtClean="0">
                <a:solidFill>
                  <a:schemeClr val="bg1"/>
                </a:solidFill>
              </a:rPr>
              <a:t>?</a:t>
            </a:r>
            <a:endParaRPr lang="en-US" dirty="0">
              <a:solidFill>
                <a:schemeClr val="bg1"/>
              </a:solidFill>
            </a:endParaRPr>
          </a:p>
          <a:p>
            <a:r>
              <a:rPr lang="en-US" b="1" dirty="0" err="1"/>
              <a:t>Tujuan</a:t>
            </a:r>
            <a:r>
              <a:rPr lang="en-US" b="1" dirty="0"/>
              <a:t> </a:t>
            </a:r>
            <a:r>
              <a:rPr lang="en-US" b="1" dirty="0" err="1"/>
              <a:t>dibangunnya</a:t>
            </a:r>
            <a:r>
              <a:rPr lang="en-US" b="1" dirty="0"/>
              <a:t> bank </a:t>
            </a:r>
            <a:r>
              <a:rPr lang="en-US" b="1" dirty="0" err="1"/>
              <a:t>sampah</a:t>
            </a:r>
            <a:r>
              <a:rPr lang="en-US" b="1" dirty="0"/>
              <a:t> </a:t>
            </a:r>
            <a:r>
              <a:rPr lang="en-US" b="1" dirty="0" err="1"/>
              <a:t>sebenarnya</a:t>
            </a:r>
            <a:r>
              <a:rPr lang="en-US" b="1" dirty="0"/>
              <a:t> </a:t>
            </a:r>
            <a:r>
              <a:rPr lang="en-US" b="1" dirty="0" err="1"/>
              <a:t>bukan</a:t>
            </a:r>
            <a:r>
              <a:rPr lang="en-US" b="1" dirty="0"/>
              <a:t> bank </a:t>
            </a:r>
            <a:r>
              <a:rPr lang="en-US" b="1" dirty="0" err="1"/>
              <a:t>sampah</a:t>
            </a:r>
            <a:r>
              <a:rPr lang="en-US" b="1" dirty="0"/>
              <a:t> </a:t>
            </a:r>
            <a:r>
              <a:rPr lang="en-US" b="1" dirty="0" err="1"/>
              <a:t>itu</a:t>
            </a:r>
            <a:r>
              <a:rPr lang="en-US" b="1" dirty="0"/>
              <a:t> </a:t>
            </a:r>
            <a:r>
              <a:rPr lang="en-US" b="1" dirty="0" err="1"/>
              <a:t>sendiri</a:t>
            </a:r>
            <a:r>
              <a:rPr lang="en-US" b="1" dirty="0"/>
              <a:t>. Bank </a:t>
            </a:r>
            <a:r>
              <a:rPr lang="en-US" b="1" dirty="0" err="1"/>
              <a:t>sampah</a:t>
            </a:r>
            <a:r>
              <a:rPr lang="en-US" b="1" dirty="0"/>
              <a:t> </a:t>
            </a:r>
            <a:r>
              <a:rPr lang="en-US" b="1" dirty="0" err="1"/>
              <a:t>adalah</a:t>
            </a:r>
            <a:r>
              <a:rPr lang="en-US" b="1" dirty="0"/>
              <a:t> </a:t>
            </a:r>
            <a:r>
              <a:rPr lang="en-US" b="1" dirty="0" err="1"/>
              <a:t>strategi</a:t>
            </a:r>
            <a:r>
              <a:rPr lang="en-US" b="1" dirty="0"/>
              <a:t> </a:t>
            </a:r>
            <a:r>
              <a:rPr lang="en-US" b="1" dirty="0" err="1"/>
              <a:t>untuk</a:t>
            </a:r>
            <a:r>
              <a:rPr lang="en-US" b="1" dirty="0"/>
              <a:t> </a:t>
            </a:r>
            <a:r>
              <a:rPr lang="en-US" b="1" dirty="0" err="1"/>
              <a:t>membangun</a:t>
            </a:r>
            <a:r>
              <a:rPr lang="en-US" b="1" dirty="0"/>
              <a:t> </a:t>
            </a:r>
            <a:r>
              <a:rPr lang="en-US" b="1" dirty="0" err="1"/>
              <a:t>kepedulian</a:t>
            </a:r>
            <a:r>
              <a:rPr lang="en-US" b="1" dirty="0"/>
              <a:t> </a:t>
            </a:r>
            <a:r>
              <a:rPr lang="en-US" b="1" dirty="0" err="1"/>
              <a:t>masyarakat</a:t>
            </a:r>
            <a:r>
              <a:rPr lang="en-US" b="1" dirty="0"/>
              <a:t> agar </a:t>
            </a:r>
            <a:r>
              <a:rPr lang="en-US" b="1" dirty="0" err="1"/>
              <a:t>dapat</a:t>
            </a:r>
            <a:r>
              <a:rPr lang="en-US" b="1" dirty="0"/>
              <a:t> ‘</a:t>
            </a:r>
            <a:r>
              <a:rPr lang="en-US" b="1" dirty="0" err="1"/>
              <a:t>berkawan</a:t>
            </a:r>
            <a:r>
              <a:rPr lang="en-US" b="1" dirty="0"/>
              <a:t>’ </a:t>
            </a:r>
            <a:r>
              <a:rPr lang="en-US" b="1" dirty="0" err="1"/>
              <a:t>dengan</a:t>
            </a:r>
            <a:r>
              <a:rPr lang="en-US" b="1" dirty="0"/>
              <a:t> </a:t>
            </a:r>
            <a:r>
              <a:rPr lang="en-US" b="1" dirty="0" err="1"/>
              <a:t>sampah</a:t>
            </a:r>
            <a:r>
              <a:rPr lang="en-US" b="1" dirty="0"/>
              <a:t> </a:t>
            </a:r>
            <a:r>
              <a:rPr lang="en-US" b="1" dirty="0" err="1"/>
              <a:t>untuk</a:t>
            </a:r>
            <a:r>
              <a:rPr lang="en-US" b="1" dirty="0"/>
              <a:t> </a:t>
            </a:r>
            <a:r>
              <a:rPr lang="en-US" b="1" dirty="0" err="1"/>
              <a:t>mendapatkan</a:t>
            </a:r>
            <a:r>
              <a:rPr lang="en-US" b="1" dirty="0"/>
              <a:t> </a:t>
            </a:r>
            <a:r>
              <a:rPr lang="en-US" b="1" dirty="0" err="1"/>
              <a:t>manfaat</a:t>
            </a:r>
            <a:r>
              <a:rPr lang="en-US" b="1" dirty="0"/>
              <a:t> </a:t>
            </a:r>
            <a:r>
              <a:rPr lang="en-US" b="1" dirty="0" err="1"/>
              <a:t>ekonomi</a:t>
            </a:r>
            <a:r>
              <a:rPr lang="en-US" b="1" dirty="0"/>
              <a:t> </a:t>
            </a:r>
            <a:r>
              <a:rPr lang="en-US" b="1" dirty="0" err="1"/>
              <a:t>langsung</a:t>
            </a:r>
            <a:r>
              <a:rPr lang="en-US" b="1" dirty="0"/>
              <a:t> </a:t>
            </a:r>
            <a:r>
              <a:rPr lang="en-US" b="1" dirty="0" err="1"/>
              <a:t>dari</a:t>
            </a:r>
            <a:r>
              <a:rPr lang="en-US" b="1" dirty="0"/>
              <a:t> </a:t>
            </a:r>
            <a:r>
              <a:rPr lang="en-US" b="1" dirty="0" err="1"/>
              <a:t>sampah</a:t>
            </a:r>
            <a:r>
              <a:rPr lang="en-US" b="1" dirty="0"/>
              <a:t>. </a:t>
            </a:r>
            <a:r>
              <a:rPr lang="en-US" b="1" dirty="0" err="1"/>
              <a:t>Jadi</a:t>
            </a:r>
            <a:r>
              <a:rPr lang="en-US" b="1" dirty="0"/>
              <a:t>, bank </a:t>
            </a:r>
            <a:r>
              <a:rPr lang="en-US" b="1" dirty="0" err="1"/>
              <a:t>sampah</a:t>
            </a:r>
            <a:r>
              <a:rPr lang="en-US" b="1" dirty="0"/>
              <a:t> </a:t>
            </a:r>
            <a:r>
              <a:rPr lang="en-US" b="1" dirty="0" err="1"/>
              <a:t>tidak</a:t>
            </a:r>
            <a:r>
              <a:rPr lang="en-US" b="1" dirty="0"/>
              <a:t> </a:t>
            </a:r>
            <a:r>
              <a:rPr lang="en-US" b="1" dirty="0" err="1"/>
              <a:t>dapat</a:t>
            </a:r>
            <a:r>
              <a:rPr lang="en-US" b="1" dirty="0"/>
              <a:t> </a:t>
            </a:r>
            <a:r>
              <a:rPr lang="en-US" b="1" dirty="0" err="1"/>
              <a:t>berdiri</a:t>
            </a:r>
            <a:r>
              <a:rPr lang="en-US" b="1" dirty="0"/>
              <a:t> </a:t>
            </a:r>
            <a:r>
              <a:rPr lang="en-US" b="1" dirty="0" err="1"/>
              <a:t>sendiri</a:t>
            </a:r>
            <a:r>
              <a:rPr lang="en-US" b="1" dirty="0"/>
              <a:t> </a:t>
            </a:r>
            <a:r>
              <a:rPr lang="en-US" b="1" dirty="0" err="1"/>
              <a:t>melainkan</a:t>
            </a:r>
            <a:r>
              <a:rPr lang="en-US" b="1" dirty="0"/>
              <a:t> </a:t>
            </a:r>
            <a:r>
              <a:rPr lang="en-US" b="1" dirty="0" err="1"/>
              <a:t>harus</a:t>
            </a:r>
            <a:r>
              <a:rPr lang="en-US" b="1" dirty="0"/>
              <a:t> </a:t>
            </a:r>
            <a:r>
              <a:rPr lang="en-US" b="1" dirty="0" err="1"/>
              <a:t>diintegrasikan</a:t>
            </a:r>
            <a:r>
              <a:rPr lang="en-US" b="1" dirty="0"/>
              <a:t> </a:t>
            </a:r>
            <a:r>
              <a:rPr lang="en-US" b="1" dirty="0" err="1"/>
              <a:t>dengan</a:t>
            </a:r>
            <a:r>
              <a:rPr lang="en-US" b="1" dirty="0"/>
              <a:t> </a:t>
            </a:r>
            <a:r>
              <a:rPr lang="en-US" b="1" dirty="0" err="1"/>
              <a:t>gerakan</a:t>
            </a:r>
            <a:r>
              <a:rPr lang="en-US" b="1" dirty="0"/>
              <a:t> 4R </a:t>
            </a:r>
            <a:r>
              <a:rPr lang="en-US" b="1" dirty="0" err="1"/>
              <a:t>sehingga</a:t>
            </a:r>
            <a:r>
              <a:rPr lang="en-US" b="1" dirty="0"/>
              <a:t> </a:t>
            </a:r>
            <a:r>
              <a:rPr lang="en-US" b="1" dirty="0" err="1"/>
              <a:t>manfaat</a:t>
            </a:r>
            <a:r>
              <a:rPr lang="en-US" b="1" dirty="0"/>
              <a:t> </a:t>
            </a:r>
            <a:r>
              <a:rPr lang="en-US" b="1" dirty="0" err="1"/>
              <a:t>langsung</a:t>
            </a:r>
            <a:r>
              <a:rPr lang="en-US" b="1" dirty="0"/>
              <a:t> yang </a:t>
            </a:r>
            <a:r>
              <a:rPr lang="en-US" b="1" dirty="0" err="1"/>
              <a:t>dirasakan</a:t>
            </a:r>
            <a:r>
              <a:rPr lang="en-US" b="1" dirty="0"/>
              <a:t> </a:t>
            </a:r>
            <a:r>
              <a:rPr lang="en-US" b="1" dirty="0" err="1"/>
              <a:t>tidak</a:t>
            </a:r>
            <a:r>
              <a:rPr lang="en-US" b="1" dirty="0"/>
              <a:t> </a:t>
            </a:r>
            <a:r>
              <a:rPr lang="en-US" b="1" dirty="0" err="1"/>
              <a:t>hanya</a:t>
            </a:r>
            <a:r>
              <a:rPr lang="en-US" b="1" dirty="0"/>
              <a:t> </a:t>
            </a:r>
            <a:r>
              <a:rPr lang="en-US" b="1" dirty="0" err="1"/>
              <a:t>ekonomi</a:t>
            </a:r>
            <a:r>
              <a:rPr lang="en-US" b="1" dirty="0"/>
              <a:t>, </a:t>
            </a:r>
            <a:r>
              <a:rPr lang="en-US" b="1" dirty="0" err="1"/>
              <a:t>namun</a:t>
            </a:r>
            <a:r>
              <a:rPr lang="en-US" b="1" dirty="0"/>
              <a:t> </a:t>
            </a:r>
            <a:r>
              <a:rPr lang="en-US" b="1" dirty="0" err="1"/>
              <a:t>pembangunan</a:t>
            </a:r>
            <a:r>
              <a:rPr lang="en-US" b="1" dirty="0"/>
              <a:t> </a:t>
            </a:r>
            <a:r>
              <a:rPr lang="en-US" b="1" dirty="0" err="1"/>
              <a:t>lingkungan</a:t>
            </a:r>
            <a:r>
              <a:rPr lang="en-US" b="1" dirty="0"/>
              <a:t> yang </a:t>
            </a:r>
            <a:r>
              <a:rPr lang="en-US" b="1" dirty="0" err="1"/>
              <a:t>bersih</a:t>
            </a:r>
            <a:r>
              <a:rPr lang="en-US" b="1" dirty="0"/>
              <a:t>, </a:t>
            </a:r>
            <a:r>
              <a:rPr lang="en-US" b="1" dirty="0" err="1"/>
              <a:t>hijau</a:t>
            </a:r>
            <a:r>
              <a:rPr lang="en-US" b="1" dirty="0"/>
              <a:t> </a:t>
            </a:r>
            <a:r>
              <a:rPr lang="en-US" b="1" dirty="0" err="1"/>
              <a:t>dan</a:t>
            </a:r>
            <a:r>
              <a:rPr lang="en-US" b="1" dirty="0"/>
              <a:t> </a:t>
            </a:r>
            <a:r>
              <a:rPr lang="en-US" b="1" dirty="0" err="1"/>
              <a:t>sehat</a:t>
            </a:r>
            <a:r>
              <a:rPr lang="en-US" dirty="0"/>
              <a:t>.</a:t>
            </a:r>
          </a:p>
          <a:p>
            <a:endParaRPr lang="en-US" dirty="0">
              <a:solidFill>
                <a:schemeClr val="bg1"/>
              </a:solidFill>
            </a:endParaRPr>
          </a:p>
        </p:txBody>
      </p:sp>
      <p:grpSp>
        <p:nvGrpSpPr>
          <p:cNvPr id="4" name="Group 8" descr="Logo Placeholder">
            <a:extLst>
              <a:ext uri="{FF2B5EF4-FFF2-40B4-BE49-F238E27FC236}">
                <a16:creationId xmlns:a16="http://schemas.microsoft.com/office/drawing/2014/main" xmlns="" id="{3F31EBC4-0A2C-402C-AE20-AC3F0C88AF14}"/>
              </a:ext>
            </a:extLst>
          </p:cNvPr>
          <p:cNvGrpSpPr/>
          <p:nvPr/>
        </p:nvGrpSpPr>
        <p:grpSpPr>
          <a:xfrm>
            <a:off x="9286876" y="6211854"/>
            <a:ext cx="2761126" cy="523220"/>
            <a:chOff x="1863865" y="1950690"/>
            <a:chExt cx="2294401" cy="523220"/>
          </a:xfrm>
        </p:grpSpPr>
        <p:sp>
          <p:nvSpPr>
            <p:cNvPr id="5" name="Rectangle 9">
              <a:extLst>
                <a:ext uri="{FF2B5EF4-FFF2-40B4-BE49-F238E27FC236}">
                  <a16:creationId xmlns:a16="http://schemas.microsoft.com/office/drawing/2014/main" xmlns=""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6" name="Rectangle 6">
              <a:extLst>
                <a:ext uri="{FF2B5EF4-FFF2-40B4-BE49-F238E27FC236}">
                  <a16:creationId xmlns:a16="http://schemas.microsoft.com/office/drawing/2014/main" xmlns=""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34837344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80">
                                          <p:stCondLst>
                                            <p:cond delay="0"/>
                                          </p:stCondLst>
                                        </p:cTn>
                                        <p:tgtEl>
                                          <p:spTgt spid="3">
                                            <p:txEl>
                                              <p:pRg st="1" end="1"/>
                                            </p:txEl>
                                          </p:spTgt>
                                        </p:tgtEl>
                                      </p:cBhvr>
                                    </p:animEffect>
                                    <p:anim calcmode="lin" valueType="num">
                                      <p:cBhvr>
                                        <p:cTn id="13"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1" end="1"/>
                                            </p:txEl>
                                          </p:spTgt>
                                        </p:tgtEl>
                                      </p:cBhvr>
                                      <p:to x="100000" y="60000"/>
                                    </p:animScale>
                                    <p:animScale>
                                      <p:cBhvr>
                                        <p:cTn id="19" dur="166" decel="50000">
                                          <p:stCondLst>
                                            <p:cond delay="676"/>
                                          </p:stCondLst>
                                        </p:cTn>
                                        <p:tgtEl>
                                          <p:spTgt spid="3">
                                            <p:txEl>
                                              <p:pRg st="1" end="1"/>
                                            </p:txEl>
                                          </p:spTgt>
                                        </p:tgtEl>
                                      </p:cBhvr>
                                      <p:to x="100000" y="100000"/>
                                    </p:animScale>
                                    <p:animScale>
                                      <p:cBhvr>
                                        <p:cTn id="20" dur="26">
                                          <p:stCondLst>
                                            <p:cond delay="1312"/>
                                          </p:stCondLst>
                                        </p:cTn>
                                        <p:tgtEl>
                                          <p:spTgt spid="3">
                                            <p:txEl>
                                              <p:pRg st="1" end="1"/>
                                            </p:txEl>
                                          </p:spTgt>
                                        </p:tgtEl>
                                      </p:cBhvr>
                                      <p:to x="100000" y="80000"/>
                                    </p:animScale>
                                    <p:animScale>
                                      <p:cBhvr>
                                        <p:cTn id="21" dur="166" decel="50000">
                                          <p:stCondLst>
                                            <p:cond delay="1338"/>
                                          </p:stCondLst>
                                        </p:cTn>
                                        <p:tgtEl>
                                          <p:spTgt spid="3">
                                            <p:txEl>
                                              <p:pRg st="1" end="1"/>
                                            </p:txEl>
                                          </p:spTgt>
                                        </p:tgtEl>
                                      </p:cBhvr>
                                      <p:to x="100000" y="100000"/>
                                    </p:animScale>
                                    <p:animScale>
                                      <p:cBhvr>
                                        <p:cTn id="22" dur="26">
                                          <p:stCondLst>
                                            <p:cond delay="1642"/>
                                          </p:stCondLst>
                                        </p:cTn>
                                        <p:tgtEl>
                                          <p:spTgt spid="3">
                                            <p:txEl>
                                              <p:pRg st="1" end="1"/>
                                            </p:txEl>
                                          </p:spTgt>
                                        </p:tgtEl>
                                      </p:cBhvr>
                                      <p:to x="100000" y="90000"/>
                                    </p:animScale>
                                    <p:animScale>
                                      <p:cBhvr>
                                        <p:cTn id="23" dur="166" decel="50000">
                                          <p:stCondLst>
                                            <p:cond delay="1668"/>
                                          </p:stCondLst>
                                        </p:cTn>
                                        <p:tgtEl>
                                          <p:spTgt spid="3">
                                            <p:txEl>
                                              <p:pRg st="1" end="1"/>
                                            </p:txEl>
                                          </p:spTgt>
                                        </p:tgtEl>
                                      </p:cBhvr>
                                      <p:to x="100000" y="100000"/>
                                    </p:animScale>
                                    <p:animScale>
                                      <p:cBhvr>
                                        <p:cTn id="24" dur="26">
                                          <p:stCondLst>
                                            <p:cond delay="1808"/>
                                          </p:stCondLst>
                                        </p:cTn>
                                        <p:tgtEl>
                                          <p:spTgt spid="3">
                                            <p:txEl>
                                              <p:pRg st="1" end="1"/>
                                            </p:txEl>
                                          </p:spTgt>
                                        </p:tgtEl>
                                      </p:cBhvr>
                                      <p:to x="100000" y="95000"/>
                                    </p:animScale>
                                    <p:animScale>
                                      <p:cBhvr>
                                        <p:cTn id="25" dur="166" decel="50000">
                                          <p:stCondLst>
                                            <p:cond delay="1834"/>
                                          </p:stCondLst>
                                        </p:cTn>
                                        <p:tgtEl>
                                          <p:spTgt spid="3">
                                            <p:txEl>
                                              <p:pRg st="1" end="1"/>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circle(in)">
                                      <p:cBhvr>
                                        <p:cTn id="30" dur="2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down)">
                                      <p:cBhvr>
                                        <p:cTn id="35" dur="580">
                                          <p:stCondLst>
                                            <p:cond delay="0"/>
                                          </p:stCondLst>
                                        </p:cTn>
                                        <p:tgtEl>
                                          <p:spTgt spid="3">
                                            <p:txEl>
                                              <p:pRg st="4" end="4"/>
                                            </p:txEl>
                                          </p:spTgt>
                                        </p:tgtEl>
                                      </p:cBhvr>
                                    </p:animEffect>
                                    <p:anim calcmode="lin" valueType="num">
                                      <p:cBhvr>
                                        <p:cTn id="3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41" dur="26">
                                          <p:stCondLst>
                                            <p:cond delay="650"/>
                                          </p:stCondLst>
                                        </p:cTn>
                                        <p:tgtEl>
                                          <p:spTgt spid="3">
                                            <p:txEl>
                                              <p:pRg st="4" end="4"/>
                                            </p:txEl>
                                          </p:spTgt>
                                        </p:tgtEl>
                                      </p:cBhvr>
                                      <p:to x="100000" y="60000"/>
                                    </p:animScale>
                                    <p:animScale>
                                      <p:cBhvr>
                                        <p:cTn id="42" dur="166" decel="50000">
                                          <p:stCondLst>
                                            <p:cond delay="676"/>
                                          </p:stCondLst>
                                        </p:cTn>
                                        <p:tgtEl>
                                          <p:spTgt spid="3">
                                            <p:txEl>
                                              <p:pRg st="4" end="4"/>
                                            </p:txEl>
                                          </p:spTgt>
                                        </p:tgtEl>
                                      </p:cBhvr>
                                      <p:to x="100000" y="100000"/>
                                    </p:animScale>
                                    <p:animScale>
                                      <p:cBhvr>
                                        <p:cTn id="43" dur="26">
                                          <p:stCondLst>
                                            <p:cond delay="1312"/>
                                          </p:stCondLst>
                                        </p:cTn>
                                        <p:tgtEl>
                                          <p:spTgt spid="3">
                                            <p:txEl>
                                              <p:pRg st="4" end="4"/>
                                            </p:txEl>
                                          </p:spTgt>
                                        </p:tgtEl>
                                      </p:cBhvr>
                                      <p:to x="100000" y="80000"/>
                                    </p:animScale>
                                    <p:animScale>
                                      <p:cBhvr>
                                        <p:cTn id="44" dur="166" decel="50000">
                                          <p:stCondLst>
                                            <p:cond delay="1338"/>
                                          </p:stCondLst>
                                        </p:cTn>
                                        <p:tgtEl>
                                          <p:spTgt spid="3">
                                            <p:txEl>
                                              <p:pRg st="4" end="4"/>
                                            </p:txEl>
                                          </p:spTgt>
                                        </p:tgtEl>
                                      </p:cBhvr>
                                      <p:to x="100000" y="100000"/>
                                    </p:animScale>
                                    <p:animScale>
                                      <p:cBhvr>
                                        <p:cTn id="45" dur="26">
                                          <p:stCondLst>
                                            <p:cond delay="1642"/>
                                          </p:stCondLst>
                                        </p:cTn>
                                        <p:tgtEl>
                                          <p:spTgt spid="3">
                                            <p:txEl>
                                              <p:pRg st="4" end="4"/>
                                            </p:txEl>
                                          </p:spTgt>
                                        </p:tgtEl>
                                      </p:cBhvr>
                                      <p:to x="100000" y="90000"/>
                                    </p:animScale>
                                    <p:animScale>
                                      <p:cBhvr>
                                        <p:cTn id="46" dur="166" decel="50000">
                                          <p:stCondLst>
                                            <p:cond delay="1668"/>
                                          </p:stCondLst>
                                        </p:cTn>
                                        <p:tgtEl>
                                          <p:spTgt spid="3">
                                            <p:txEl>
                                              <p:pRg st="4" end="4"/>
                                            </p:txEl>
                                          </p:spTgt>
                                        </p:tgtEl>
                                      </p:cBhvr>
                                      <p:to x="100000" y="100000"/>
                                    </p:animScale>
                                    <p:animScale>
                                      <p:cBhvr>
                                        <p:cTn id="47" dur="26">
                                          <p:stCondLst>
                                            <p:cond delay="1808"/>
                                          </p:stCondLst>
                                        </p:cTn>
                                        <p:tgtEl>
                                          <p:spTgt spid="3">
                                            <p:txEl>
                                              <p:pRg st="4" end="4"/>
                                            </p:txEl>
                                          </p:spTgt>
                                        </p:tgtEl>
                                      </p:cBhvr>
                                      <p:to x="100000" y="95000"/>
                                    </p:animScale>
                                    <p:animScale>
                                      <p:cBhvr>
                                        <p:cTn id="48"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2743" y="80010"/>
            <a:ext cx="9884228" cy="6596561"/>
          </a:xfrm>
        </p:spPr>
        <p:txBody>
          <a:bodyPr>
            <a:normAutofit fontScale="92500"/>
          </a:bodyPr>
          <a:lstStyle/>
          <a:p>
            <a:pPr marL="0" indent="0" algn="ctr">
              <a:buNone/>
            </a:pPr>
            <a:r>
              <a:rPr lang="id-ID" sz="4000" b="1" i="1" dirty="0" smtClean="0">
                <a:solidFill>
                  <a:srgbClr val="FFC000"/>
                </a:solidFill>
                <a:effectLst>
                  <a:outerShdw blurRad="38100" dist="38100" dir="2700000" algn="tl">
                    <a:srgbClr val="000000">
                      <a:alpha val="43137"/>
                    </a:srgbClr>
                  </a:outerShdw>
                </a:effectLst>
              </a:rPr>
              <a:t>KLASIFIKASI SAMPAH</a:t>
            </a:r>
          </a:p>
          <a:p>
            <a:pPr marL="0" indent="0" algn="ctr">
              <a:buNone/>
            </a:pPr>
            <a:endParaRPr lang="en-US" b="1" dirty="0">
              <a:solidFill>
                <a:schemeClr val="bg1"/>
              </a:solidFill>
              <a:effectLst>
                <a:outerShdw blurRad="38100" dist="38100" dir="2700000" algn="tl">
                  <a:srgbClr val="000000">
                    <a:alpha val="43137"/>
                  </a:srgbClr>
                </a:outerShdw>
              </a:effectLst>
            </a:endParaRPr>
          </a:p>
          <a:p>
            <a:pPr marL="0" indent="0" fontAlgn="base">
              <a:buNone/>
            </a:pPr>
            <a:r>
              <a:rPr lang="id-ID" sz="2800" b="1" u="sng" dirty="0" err="1" smtClean="0">
                <a:solidFill>
                  <a:schemeClr val="bg2"/>
                </a:solidFill>
              </a:rPr>
              <a:t>Be</a:t>
            </a:r>
            <a:r>
              <a:rPr lang="en-US" sz="2800" b="1" u="sng" dirty="0" err="1" smtClean="0">
                <a:solidFill>
                  <a:schemeClr val="bg2"/>
                </a:solidFill>
              </a:rPr>
              <a:t>rdasarkan</a:t>
            </a:r>
            <a:r>
              <a:rPr lang="en-US" sz="2800" b="1" u="sng" dirty="0" smtClean="0">
                <a:solidFill>
                  <a:schemeClr val="bg2"/>
                </a:solidFill>
              </a:rPr>
              <a:t> </a:t>
            </a:r>
            <a:r>
              <a:rPr lang="en-US" sz="2800" b="1" u="sng" dirty="0" err="1" smtClean="0">
                <a:solidFill>
                  <a:schemeClr val="bg2"/>
                </a:solidFill>
              </a:rPr>
              <a:t>Sifat</a:t>
            </a:r>
            <a:endParaRPr lang="en-US" sz="2800" b="1" u="sng" dirty="0">
              <a:solidFill>
                <a:schemeClr val="bg2"/>
              </a:solidFill>
            </a:endParaRPr>
          </a:p>
          <a:p>
            <a:pPr marL="0" indent="0" fontAlgn="base">
              <a:buNone/>
            </a:pPr>
            <a:r>
              <a:rPr lang="id-ID" b="1" dirty="0" smtClean="0">
                <a:solidFill>
                  <a:schemeClr val="accent2">
                    <a:lumMod val="60000"/>
                    <a:lumOff val="40000"/>
                  </a:schemeClr>
                </a:solidFill>
                <a:effectLst>
                  <a:outerShdw blurRad="38100" dist="38100" dir="2700000" algn="tl">
                    <a:srgbClr val="000000">
                      <a:alpha val="43137"/>
                    </a:srgbClr>
                  </a:outerShdw>
                </a:effectLst>
              </a:rPr>
              <a:t>1. </a:t>
            </a:r>
            <a:r>
              <a:rPr lang="en-US" b="1" dirty="0" err="1" smtClean="0">
                <a:solidFill>
                  <a:schemeClr val="accent2">
                    <a:lumMod val="60000"/>
                    <a:lumOff val="40000"/>
                  </a:schemeClr>
                </a:solidFill>
                <a:effectLst>
                  <a:outerShdw blurRad="38100" dist="38100" dir="2700000" algn="tl">
                    <a:srgbClr val="000000">
                      <a:alpha val="43137"/>
                    </a:srgbClr>
                  </a:outerShdw>
                </a:effectLst>
              </a:rPr>
              <a:t>Sampah</a:t>
            </a:r>
            <a:r>
              <a:rPr lang="en-US" b="1" dirty="0" smtClean="0">
                <a:solidFill>
                  <a:schemeClr val="accent2">
                    <a:lumMod val="60000"/>
                    <a:lumOff val="40000"/>
                  </a:schemeClr>
                </a:solidFill>
                <a:effectLst>
                  <a:outerShdw blurRad="38100" dist="38100" dir="2700000" algn="tl">
                    <a:srgbClr val="000000">
                      <a:alpha val="43137"/>
                    </a:srgbClr>
                  </a:outerShdw>
                </a:effectLst>
              </a:rPr>
              <a:t> </a:t>
            </a:r>
            <a:r>
              <a:rPr lang="id-ID" b="1" dirty="0" err="1">
                <a:solidFill>
                  <a:schemeClr val="accent2">
                    <a:lumMod val="60000"/>
                    <a:lumOff val="40000"/>
                  </a:schemeClr>
                </a:solidFill>
                <a:effectLst>
                  <a:outerShdw blurRad="38100" dist="38100" dir="2700000" algn="tl">
                    <a:srgbClr val="000000">
                      <a:alpha val="43137"/>
                    </a:srgbClr>
                  </a:outerShdw>
                </a:effectLst>
              </a:rPr>
              <a:t>O</a:t>
            </a:r>
            <a:r>
              <a:rPr lang="en-US" b="1" dirty="0" err="1" smtClean="0">
                <a:solidFill>
                  <a:schemeClr val="accent2">
                    <a:lumMod val="60000"/>
                    <a:lumOff val="40000"/>
                  </a:schemeClr>
                </a:solidFill>
                <a:effectLst>
                  <a:outerShdw blurRad="38100" dist="38100" dir="2700000" algn="tl">
                    <a:srgbClr val="000000">
                      <a:alpha val="43137"/>
                    </a:srgbClr>
                  </a:outerShdw>
                </a:effectLst>
              </a:rPr>
              <a:t>rganik</a:t>
            </a:r>
            <a:r>
              <a:rPr lang="en-US" b="1" dirty="0" smtClean="0">
                <a:solidFill>
                  <a:schemeClr val="accent2">
                    <a:lumMod val="60000"/>
                    <a:lumOff val="40000"/>
                  </a:schemeClr>
                </a:solidFill>
                <a:effectLst>
                  <a:outerShdw blurRad="38100" dist="38100" dir="2700000" algn="tl">
                    <a:srgbClr val="000000">
                      <a:alpha val="43137"/>
                    </a:srgbClr>
                  </a:outerShdw>
                </a:effectLst>
              </a:rPr>
              <a:t> </a:t>
            </a:r>
            <a:r>
              <a:rPr lang="en-US" b="1" dirty="0">
                <a:solidFill>
                  <a:schemeClr val="accent2">
                    <a:lumMod val="60000"/>
                    <a:lumOff val="40000"/>
                  </a:schemeClr>
                </a:solidFill>
                <a:effectLst>
                  <a:outerShdw blurRad="38100" dist="38100" dir="2700000" algn="tl">
                    <a:srgbClr val="000000">
                      <a:alpha val="43137"/>
                    </a:srgbClr>
                  </a:outerShdw>
                </a:effectLst>
              </a:rPr>
              <a:t>– </a:t>
            </a:r>
            <a:r>
              <a:rPr lang="id-ID" b="1" dirty="0" err="1">
                <a:solidFill>
                  <a:schemeClr val="accent2">
                    <a:lumMod val="60000"/>
                    <a:lumOff val="40000"/>
                  </a:schemeClr>
                </a:solidFill>
                <a:effectLst>
                  <a:outerShdw blurRad="38100" dist="38100" dir="2700000" algn="tl">
                    <a:srgbClr val="000000">
                      <a:alpha val="43137"/>
                    </a:srgbClr>
                  </a:outerShdw>
                </a:effectLst>
              </a:rPr>
              <a:t>D</a:t>
            </a:r>
            <a:r>
              <a:rPr lang="en-US" b="1" dirty="0" err="1" smtClean="0">
                <a:solidFill>
                  <a:schemeClr val="accent2">
                    <a:lumMod val="60000"/>
                    <a:lumOff val="40000"/>
                  </a:schemeClr>
                </a:solidFill>
                <a:effectLst>
                  <a:outerShdw blurRad="38100" dist="38100" dir="2700000" algn="tl">
                    <a:srgbClr val="000000">
                      <a:alpha val="43137"/>
                    </a:srgbClr>
                  </a:outerShdw>
                </a:effectLst>
              </a:rPr>
              <a:t>apat</a:t>
            </a:r>
            <a:r>
              <a:rPr lang="en-US" b="1" dirty="0" smtClean="0">
                <a:solidFill>
                  <a:schemeClr val="accent2">
                    <a:lumMod val="60000"/>
                    <a:lumOff val="40000"/>
                  </a:schemeClr>
                </a:solidFill>
                <a:effectLst>
                  <a:outerShdw blurRad="38100" dist="38100" dir="2700000" algn="tl">
                    <a:srgbClr val="000000">
                      <a:alpha val="43137"/>
                    </a:srgbClr>
                  </a:outerShdw>
                </a:effectLst>
              </a:rPr>
              <a:t> </a:t>
            </a:r>
            <a:r>
              <a:rPr lang="id-ID" b="1" dirty="0" err="1">
                <a:solidFill>
                  <a:schemeClr val="accent2">
                    <a:lumMod val="60000"/>
                    <a:lumOff val="40000"/>
                  </a:schemeClr>
                </a:solidFill>
                <a:effectLst>
                  <a:outerShdw blurRad="38100" dist="38100" dir="2700000" algn="tl">
                    <a:srgbClr val="000000">
                      <a:alpha val="43137"/>
                    </a:srgbClr>
                  </a:outerShdw>
                </a:effectLst>
              </a:rPr>
              <a:t>D</a:t>
            </a:r>
            <a:r>
              <a:rPr lang="en-US" b="1" dirty="0" err="1" smtClean="0">
                <a:solidFill>
                  <a:schemeClr val="accent2">
                    <a:lumMod val="60000"/>
                    <a:lumOff val="40000"/>
                  </a:schemeClr>
                </a:solidFill>
                <a:effectLst>
                  <a:outerShdw blurRad="38100" dist="38100" dir="2700000" algn="tl">
                    <a:srgbClr val="000000">
                      <a:alpha val="43137"/>
                    </a:srgbClr>
                  </a:outerShdw>
                </a:effectLst>
              </a:rPr>
              <a:t>iurai</a:t>
            </a:r>
            <a:r>
              <a:rPr lang="en-US" b="1" dirty="0" smtClean="0">
                <a:solidFill>
                  <a:schemeClr val="accent2">
                    <a:lumMod val="60000"/>
                    <a:lumOff val="40000"/>
                  </a:schemeClr>
                </a:solidFill>
                <a:effectLst>
                  <a:outerShdw blurRad="38100" dist="38100" dir="2700000" algn="tl">
                    <a:srgbClr val="000000">
                      <a:alpha val="43137"/>
                    </a:srgbClr>
                  </a:outerShdw>
                </a:effectLst>
              </a:rPr>
              <a:t> </a:t>
            </a:r>
            <a:r>
              <a:rPr lang="en-US" b="1" dirty="0">
                <a:solidFill>
                  <a:schemeClr val="accent2">
                    <a:lumMod val="60000"/>
                    <a:lumOff val="40000"/>
                  </a:schemeClr>
                </a:solidFill>
                <a:effectLst>
                  <a:outerShdw blurRad="38100" dist="38100" dir="2700000" algn="tl">
                    <a:srgbClr val="000000">
                      <a:alpha val="43137"/>
                    </a:srgbClr>
                  </a:outerShdw>
                </a:effectLst>
              </a:rPr>
              <a:t>(degradable)</a:t>
            </a:r>
          </a:p>
          <a:p>
            <a:pPr marL="0" indent="0" fontAlgn="base">
              <a:buNone/>
            </a:pPr>
            <a:r>
              <a:rPr lang="id-ID"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Sampah</a:t>
            </a:r>
            <a:r>
              <a:rPr lang="en-US" b="1" dirty="0" smtClean="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organik</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yaitu</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sampah</a:t>
            </a:r>
            <a:r>
              <a:rPr lang="en-US" b="1" dirty="0">
                <a:effectLst>
                  <a:outerShdw blurRad="38100" dist="38100" dir="2700000" algn="tl">
                    <a:srgbClr val="000000">
                      <a:alpha val="43137"/>
                    </a:srgbClr>
                  </a:outerShdw>
                </a:effectLst>
              </a:rPr>
              <a:t> yang </a:t>
            </a:r>
            <a:r>
              <a:rPr lang="en-US" b="1" dirty="0" err="1">
                <a:effectLst>
                  <a:outerShdw blurRad="38100" dist="38100" dir="2700000" algn="tl">
                    <a:srgbClr val="000000">
                      <a:alpha val="43137"/>
                    </a:srgbClr>
                  </a:outerShdw>
                </a:effectLst>
              </a:rPr>
              <a:t>mudah</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membusuk</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seperti</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sisa</a:t>
            </a:r>
            <a:r>
              <a:rPr lang="en-US" b="1" dirty="0">
                <a:effectLst>
                  <a:outerShdw blurRad="38100" dist="38100" dir="2700000" algn="tl">
                    <a:srgbClr val="000000">
                      <a:alpha val="43137"/>
                    </a:srgbClr>
                  </a:outerShdw>
                </a:effectLst>
              </a:rPr>
              <a:t> </a:t>
            </a:r>
            <a:r>
              <a:rPr lang="id-ID" b="1" dirty="0" smtClean="0">
                <a:effectLst>
                  <a:outerShdw blurRad="38100" dist="38100" dir="2700000" algn="tl">
                    <a:srgbClr val="000000">
                      <a:alpha val="43137"/>
                    </a:srgbClr>
                  </a:outerShdw>
                </a:effectLst>
              </a:rPr>
              <a:t> </a:t>
            </a:r>
            <a:br>
              <a:rPr lang="id-ID" b="1" dirty="0" smtClean="0">
                <a:effectLst>
                  <a:outerShdw blurRad="38100" dist="38100" dir="2700000" algn="tl">
                    <a:srgbClr val="000000">
                      <a:alpha val="43137"/>
                    </a:srgbClr>
                  </a:outerShdw>
                </a:effectLst>
              </a:rPr>
            </a:br>
            <a:r>
              <a:rPr lang="id-ID" b="1" dirty="0" smtClean="0">
                <a:effectLst>
                  <a:outerShdw blurRad="38100" dist="38100" dir="2700000" algn="tl">
                    <a:srgbClr val="000000">
                      <a:alpha val="43137"/>
                    </a:srgbClr>
                  </a:outerShdw>
                </a:effectLst>
              </a:rPr>
              <a:t>    makanan</a:t>
            </a:r>
            <a:r>
              <a:rPr lang="en-US" b="1" dirty="0" smtClean="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sayuran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daun-daun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kering</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dan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sebagainya</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Sampah</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ini</a:t>
            </a:r>
            <a:r>
              <a:rPr lang="en-US" b="1" dirty="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dapat</a:t>
            </a:r>
            <a:endParaRPr lang="id-ID" b="1" dirty="0" smtClean="0">
              <a:effectLst>
                <a:outerShdw blurRad="38100" dist="38100" dir="2700000" algn="tl">
                  <a:srgbClr val="000000">
                    <a:alpha val="43137"/>
                  </a:srgbClr>
                </a:outerShdw>
              </a:effectLst>
            </a:endParaRPr>
          </a:p>
          <a:p>
            <a:pPr marL="0" indent="0" fontAlgn="base">
              <a:buNone/>
            </a:pPr>
            <a:r>
              <a:rPr lang="id-ID" b="1" dirty="0">
                <a:effectLst>
                  <a:outerShdw blurRad="38100" dist="38100" dir="2700000" algn="tl">
                    <a:srgbClr val="000000">
                      <a:alpha val="43137"/>
                    </a:srgbClr>
                  </a:outerShdw>
                </a:effectLst>
              </a:rPr>
              <a:t> </a:t>
            </a:r>
            <a:r>
              <a:rPr lang="id-ID"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diolah</a:t>
            </a:r>
            <a:r>
              <a:rPr lang="en-US" b="1" dirty="0" smtClean="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lebih</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lanjut</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menjadi</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kompos</a:t>
            </a:r>
            <a:r>
              <a:rPr lang="en-US" b="1" dirty="0" smtClean="0">
                <a:effectLst>
                  <a:outerShdw blurRad="38100" dist="38100" dir="2700000" algn="tl">
                    <a:srgbClr val="000000">
                      <a:alpha val="43137"/>
                    </a:srgbClr>
                  </a:outerShdw>
                </a:effectLst>
              </a:rPr>
              <a:t>.</a:t>
            </a:r>
          </a:p>
          <a:p>
            <a:pPr marL="0" indent="0" fontAlgn="base">
              <a:buNone/>
            </a:pPr>
            <a:endParaRPr lang="id-ID" b="1" dirty="0" smtClean="0">
              <a:effectLst>
                <a:outerShdw blurRad="38100" dist="38100" dir="2700000" algn="tl">
                  <a:srgbClr val="000000">
                    <a:alpha val="43137"/>
                  </a:srgbClr>
                </a:outerShdw>
              </a:effectLst>
            </a:endParaRPr>
          </a:p>
          <a:p>
            <a:pPr marL="0" indent="0" fontAlgn="base">
              <a:buNone/>
            </a:pPr>
            <a:r>
              <a:rPr lang="id-ID" b="1" dirty="0" smtClean="0">
                <a:effectLst>
                  <a:outerShdw blurRad="38100" dist="38100" dir="2700000" algn="tl">
                    <a:srgbClr val="000000">
                      <a:alpha val="43137"/>
                    </a:srgbClr>
                  </a:outerShdw>
                </a:effectLst>
              </a:rPr>
              <a:t> </a:t>
            </a:r>
            <a:r>
              <a:rPr lang="id-ID" b="1" dirty="0" smtClean="0">
                <a:solidFill>
                  <a:schemeClr val="accent2">
                    <a:lumMod val="60000"/>
                    <a:lumOff val="40000"/>
                  </a:schemeClr>
                </a:solidFill>
                <a:effectLst>
                  <a:outerShdw blurRad="38100" dist="38100" dir="2700000" algn="tl">
                    <a:srgbClr val="000000">
                      <a:alpha val="43137"/>
                    </a:srgbClr>
                  </a:outerShdw>
                </a:effectLst>
              </a:rPr>
              <a:t>2. </a:t>
            </a:r>
            <a:r>
              <a:rPr lang="en-US" b="1" dirty="0" err="1" smtClean="0">
                <a:solidFill>
                  <a:schemeClr val="accent2">
                    <a:lumMod val="60000"/>
                    <a:lumOff val="40000"/>
                  </a:schemeClr>
                </a:solidFill>
                <a:effectLst>
                  <a:outerShdw blurRad="38100" dist="38100" dir="2700000" algn="tl">
                    <a:srgbClr val="000000">
                      <a:alpha val="43137"/>
                    </a:srgbClr>
                  </a:outerShdw>
                </a:effectLst>
              </a:rPr>
              <a:t>Sampah</a:t>
            </a:r>
            <a:r>
              <a:rPr lang="en-US" b="1" dirty="0" smtClean="0">
                <a:solidFill>
                  <a:schemeClr val="accent2">
                    <a:lumMod val="60000"/>
                    <a:lumOff val="40000"/>
                  </a:schemeClr>
                </a:solidFill>
                <a:effectLst>
                  <a:outerShdw blurRad="38100" dist="38100" dir="2700000" algn="tl">
                    <a:srgbClr val="000000">
                      <a:alpha val="43137"/>
                    </a:srgbClr>
                  </a:outerShdw>
                </a:effectLst>
              </a:rPr>
              <a:t> </a:t>
            </a:r>
            <a:r>
              <a:rPr lang="id-ID" b="1" dirty="0" err="1">
                <a:solidFill>
                  <a:schemeClr val="accent2">
                    <a:lumMod val="60000"/>
                    <a:lumOff val="40000"/>
                  </a:schemeClr>
                </a:solidFill>
                <a:effectLst>
                  <a:outerShdw blurRad="38100" dist="38100" dir="2700000" algn="tl">
                    <a:srgbClr val="000000">
                      <a:alpha val="43137"/>
                    </a:srgbClr>
                  </a:outerShdw>
                </a:effectLst>
              </a:rPr>
              <a:t>A</a:t>
            </a:r>
            <a:r>
              <a:rPr lang="en-US" b="1" dirty="0" err="1" smtClean="0">
                <a:solidFill>
                  <a:schemeClr val="accent2">
                    <a:lumMod val="60000"/>
                    <a:lumOff val="40000"/>
                  </a:schemeClr>
                </a:solidFill>
                <a:effectLst>
                  <a:outerShdw blurRad="38100" dist="38100" dir="2700000" algn="tl">
                    <a:srgbClr val="000000">
                      <a:alpha val="43137"/>
                    </a:srgbClr>
                  </a:outerShdw>
                </a:effectLst>
              </a:rPr>
              <a:t>norganik</a:t>
            </a:r>
            <a:r>
              <a:rPr lang="en-US" b="1" dirty="0" smtClean="0">
                <a:solidFill>
                  <a:schemeClr val="accent2">
                    <a:lumMod val="60000"/>
                    <a:lumOff val="40000"/>
                  </a:schemeClr>
                </a:solidFill>
                <a:effectLst>
                  <a:outerShdw blurRad="38100" dist="38100" dir="2700000" algn="tl">
                    <a:srgbClr val="000000">
                      <a:alpha val="43137"/>
                    </a:srgbClr>
                  </a:outerShdw>
                </a:effectLst>
              </a:rPr>
              <a:t> </a:t>
            </a:r>
            <a:r>
              <a:rPr lang="en-US" b="1" dirty="0">
                <a:solidFill>
                  <a:schemeClr val="accent2">
                    <a:lumMod val="60000"/>
                    <a:lumOff val="40000"/>
                  </a:schemeClr>
                </a:solidFill>
                <a:effectLst>
                  <a:outerShdw blurRad="38100" dist="38100" dir="2700000" algn="tl">
                    <a:srgbClr val="000000">
                      <a:alpha val="43137"/>
                    </a:srgbClr>
                  </a:outerShdw>
                </a:effectLst>
              </a:rPr>
              <a:t>– </a:t>
            </a:r>
            <a:r>
              <a:rPr lang="id-ID" b="1" dirty="0" err="1">
                <a:solidFill>
                  <a:schemeClr val="accent2">
                    <a:lumMod val="60000"/>
                    <a:lumOff val="40000"/>
                  </a:schemeClr>
                </a:solidFill>
                <a:effectLst>
                  <a:outerShdw blurRad="38100" dist="38100" dir="2700000" algn="tl">
                    <a:srgbClr val="000000">
                      <a:alpha val="43137"/>
                    </a:srgbClr>
                  </a:outerShdw>
                </a:effectLst>
              </a:rPr>
              <a:t>T</a:t>
            </a:r>
            <a:r>
              <a:rPr lang="en-US" b="1" dirty="0" err="1" smtClean="0">
                <a:solidFill>
                  <a:schemeClr val="accent2">
                    <a:lumMod val="60000"/>
                    <a:lumOff val="40000"/>
                  </a:schemeClr>
                </a:solidFill>
                <a:effectLst>
                  <a:outerShdw blurRad="38100" dist="38100" dir="2700000" algn="tl">
                    <a:srgbClr val="000000">
                      <a:alpha val="43137"/>
                    </a:srgbClr>
                  </a:outerShdw>
                </a:effectLst>
              </a:rPr>
              <a:t>idak</a:t>
            </a:r>
            <a:r>
              <a:rPr lang="en-US" b="1" dirty="0" smtClean="0">
                <a:solidFill>
                  <a:schemeClr val="accent2">
                    <a:lumMod val="60000"/>
                    <a:lumOff val="40000"/>
                  </a:schemeClr>
                </a:solidFill>
                <a:effectLst>
                  <a:outerShdw blurRad="38100" dist="38100" dir="2700000" algn="tl">
                    <a:srgbClr val="000000">
                      <a:alpha val="43137"/>
                    </a:srgbClr>
                  </a:outerShdw>
                </a:effectLst>
              </a:rPr>
              <a:t> </a:t>
            </a:r>
            <a:r>
              <a:rPr lang="id-ID" b="1" dirty="0" err="1">
                <a:solidFill>
                  <a:schemeClr val="accent2">
                    <a:lumMod val="60000"/>
                    <a:lumOff val="40000"/>
                  </a:schemeClr>
                </a:solidFill>
                <a:effectLst>
                  <a:outerShdw blurRad="38100" dist="38100" dir="2700000" algn="tl">
                    <a:srgbClr val="000000">
                      <a:alpha val="43137"/>
                    </a:srgbClr>
                  </a:outerShdw>
                </a:effectLst>
              </a:rPr>
              <a:t>T</a:t>
            </a:r>
            <a:r>
              <a:rPr lang="en-US" b="1" dirty="0" err="1" smtClean="0">
                <a:solidFill>
                  <a:schemeClr val="accent2">
                    <a:lumMod val="60000"/>
                    <a:lumOff val="40000"/>
                  </a:schemeClr>
                </a:solidFill>
                <a:effectLst>
                  <a:outerShdw blurRad="38100" dist="38100" dir="2700000" algn="tl">
                    <a:srgbClr val="000000">
                      <a:alpha val="43137"/>
                    </a:srgbClr>
                  </a:outerShdw>
                </a:effectLst>
              </a:rPr>
              <a:t>erurai</a:t>
            </a:r>
            <a:r>
              <a:rPr lang="en-US" b="1" dirty="0" smtClean="0">
                <a:solidFill>
                  <a:schemeClr val="accent2">
                    <a:lumMod val="60000"/>
                    <a:lumOff val="40000"/>
                  </a:schemeClr>
                </a:solidFill>
                <a:effectLst>
                  <a:outerShdw blurRad="38100" dist="38100" dir="2700000" algn="tl">
                    <a:srgbClr val="000000">
                      <a:alpha val="43137"/>
                    </a:srgbClr>
                  </a:outerShdw>
                </a:effectLst>
              </a:rPr>
              <a:t> </a:t>
            </a:r>
            <a:r>
              <a:rPr lang="en-US" b="1" dirty="0">
                <a:solidFill>
                  <a:schemeClr val="accent2">
                    <a:lumMod val="60000"/>
                    <a:lumOff val="40000"/>
                  </a:schemeClr>
                </a:solidFill>
                <a:effectLst>
                  <a:outerShdw blurRad="38100" dist="38100" dir="2700000" algn="tl">
                    <a:srgbClr val="000000">
                      <a:alpha val="43137"/>
                    </a:srgbClr>
                  </a:outerShdw>
                </a:effectLst>
              </a:rPr>
              <a:t>(</a:t>
            </a:r>
            <a:r>
              <a:rPr lang="en-US" b="1" dirty="0" err="1">
                <a:solidFill>
                  <a:schemeClr val="accent2">
                    <a:lumMod val="60000"/>
                    <a:lumOff val="40000"/>
                  </a:schemeClr>
                </a:solidFill>
                <a:effectLst>
                  <a:outerShdw blurRad="38100" dist="38100" dir="2700000" algn="tl">
                    <a:srgbClr val="000000">
                      <a:alpha val="43137"/>
                    </a:srgbClr>
                  </a:outerShdw>
                </a:effectLst>
              </a:rPr>
              <a:t>undegradable</a:t>
            </a:r>
            <a:r>
              <a:rPr lang="en-US" b="1" dirty="0">
                <a:solidFill>
                  <a:schemeClr val="accent2">
                    <a:lumMod val="60000"/>
                    <a:lumOff val="40000"/>
                  </a:schemeClr>
                </a:solidFill>
                <a:effectLst>
                  <a:outerShdw blurRad="38100" dist="38100" dir="2700000" algn="tl">
                    <a:srgbClr val="000000">
                      <a:alpha val="43137"/>
                    </a:srgbClr>
                  </a:outerShdw>
                </a:effectLst>
              </a:rPr>
              <a:t>)</a:t>
            </a:r>
          </a:p>
          <a:p>
            <a:pPr fontAlgn="base"/>
            <a:r>
              <a:rPr lang="en-US" b="1" dirty="0" err="1">
                <a:effectLst>
                  <a:outerShdw blurRad="38100" dist="38100" dir="2700000" algn="tl">
                    <a:srgbClr val="000000">
                      <a:alpha val="43137"/>
                    </a:srgbClr>
                  </a:outerShdw>
                </a:effectLst>
              </a:rPr>
              <a:t>Sampah</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anorganik</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yaitu</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sampah</a:t>
            </a:r>
            <a:r>
              <a:rPr lang="en-US" b="1" dirty="0">
                <a:effectLst>
                  <a:outerShdw blurRad="38100" dist="38100" dir="2700000" algn="tl">
                    <a:srgbClr val="000000">
                      <a:alpha val="43137"/>
                    </a:srgbClr>
                  </a:outerShdw>
                </a:effectLst>
              </a:rPr>
              <a:t> yang </a:t>
            </a:r>
            <a:r>
              <a:rPr lang="en-US" b="1" dirty="0" err="1">
                <a:effectLst>
                  <a:outerShdw blurRad="38100" dist="38100" dir="2700000" algn="tl">
                    <a:srgbClr val="000000">
                      <a:alpha val="43137"/>
                    </a:srgbClr>
                  </a:outerShdw>
                </a:effectLst>
              </a:rPr>
              <a:t>tidak</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mudah</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membusuk</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seperti</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plastik</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wadah</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pembungkus</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makanan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kertas</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plastik</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mainan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botol</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dan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gelas</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minuman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kaleng</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kayu</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dan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sebagainya</a:t>
            </a:r>
            <a:r>
              <a:rPr lang="en-US" b="1" dirty="0">
                <a:effectLst>
                  <a:outerShdw blurRad="38100" dist="38100" dir="2700000" algn="tl">
                    <a:srgbClr val="000000">
                      <a:alpha val="43137"/>
                    </a:srgbClr>
                  </a:outerShdw>
                </a:effectLst>
              </a:rPr>
              <a:t>.</a:t>
            </a:r>
          </a:p>
          <a:p>
            <a:endParaRPr lang="en-US" b="1" dirty="0">
              <a:solidFill>
                <a:schemeClr val="bg1"/>
              </a:solidFill>
              <a:effectLst>
                <a:outerShdw blurRad="38100" dist="38100" dir="2700000" algn="tl">
                  <a:srgbClr val="000000">
                    <a:alpha val="43137"/>
                  </a:srgbClr>
                </a:outerShdw>
              </a:effectLst>
            </a:endParaRPr>
          </a:p>
        </p:txBody>
      </p:sp>
      <p:grpSp>
        <p:nvGrpSpPr>
          <p:cNvPr id="4" name="Group 8" descr="Logo Placeholder">
            <a:extLst>
              <a:ext uri="{FF2B5EF4-FFF2-40B4-BE49-F238E27FC236}">
                <a16:creationId xmlns:a16="http://schemas.microsoft.com/office/drawing/2014/main" xmlns="" id="{3F31EBC4-0A2C-402C-AE20-AC3F0C88AF14}"/>
              </a:ext>
            </a:extLst>
          </p:cNvPr>
          <p:cNvGrpSpPr/>
          <p:nvPr/>
        </p:nvGrpSpPr>
        <p:grpSpPr>
          <a:xfrm>
            <a:off x="9286876" y="6211854"/>
            <a:ext cx="2761126" cy="523220"/>
            <a:chOff x="1863865" y="1950690"/>
            <a:chExt cx="2294401" cy="523220"/>
          </a:xfrm>
        </p:grpSpPr>
        <p:sp>
          <p:nvSpPr>
            <p:cNvPr id="5" name="Rectangle 9">
              <a:extLst>
                <a:ext uri="{FF2B5EF4-FFF2-40B4-BE49-F238E27FC236}">
                  <a16:creationId xmlns:a16="http://schemas.microsoft.com/office/drawing/2014/main" xmlns=""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6" name="Rectangle 6">
              <a:extLst>
                <a:ext uri="{FF2B5EF4-FFF2-40B4-BE49-F238E27FC236}">
                  <a16:creationId xmlns:a16="http://schemas.microsoft.com/office/drawing/2014/main" xmlns=""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383107510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circle(in)">
                                      <p:cBhvr>
                                        <p:cTn id="14" dur="20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80">
                                          <p:stCondLst>
                                            <p:cond delay="0"/>
                                          </p:stCondLst>
                                        </p:cTn>
                                        <p:tgtEl>
                                          <p:spTgt spid="3">
                                            <p:txEl>
                                              <p:pRg st="3" end="3"/>
                                            </p:txEl>
                                          </p:spTgt>
                                        </p:tgtEl>
                                      </p:cBhvr>
                                    </p:animEffect>
                                    <p:anim calcmode="lin" valueType="num">
                                      <p:cBhvr>
                                        <p:cTn id="2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xEl>
                                              <p:pRg st="3" end="3"/>
                                            </p:txEl>
                                          </p:spTgt>
                                        </p:tgtEl>
                                      </p:cBhvr>
                                      <p:to x="100000" y="60000"/>
                                    </p:animScale>
                                    <p:animScale>
                                      <p:cBhvr>
                                        <p:cTn id="26" dur="166" decel="50000">
                                          <p:stCondLst>
                                            <p:cond delay="676"/>
                                          </p:stCondLst>
                                        </p:cTn>
                                        <p:tgtEl>
                                          <p:spTgt spid="3">
                                            <p:txEl>
                                              <p:pRg st="3" end="3"/>
                                            </p:txEl>
                                          </p:spTgt>
                                        </p:tgtEl>
                                      </p:cBhvr>
                                      <p:to x="100000" y="100000"/>
                                    </p:animScale>
                                    <p:animScale>
                                      <p:cBhvr>
                                        <p:cTn id="27" dur="26">
                                          <p:stCondLst>
                                            <p:cond delay="1312"/>
                                          </p:stCondLst>
                                        </p:cTn>
                                        <p:tgtEl>
                                          <p:spTgt spid="3">
                                            <p:txEl>
                                              <p:pRg st="3" end="3"/>
                                            </p:txEl>
                                          </p:spTgt>
                                        </p:tgtEl>
                                      </p:cBhvr>
                                      <p:to x="100000" y="80000"/>
                                    </p:animScale>
                                    <p:animScale>
                                      <p:cBhvr>
                                        <p:cTn id="28" dur="166" decel="50000">
                                          <p:stCondLst>
                                            <p:cond delay="1338"/>
                                          </p:stCondLst>
                                        </p:cTn>
                                        <p:tgtEl>
                                          <p:spTgt spid="3">
                                            <p:txEl>
                                              <p:pRg st="3" end="3"/>
                                            </p:txEl>
                                          </p:spTgt>
                                        </p:tgtEl>
                                      </p:cBhvr>
                                      <p:to x="100000" y="100000"/>
                                    </p:animScale>
                                    <p:animScale>
                                      <p:cBhvr>
                                        <p:cTn id="29" dur="26">
                                          <p:stCondLst>
                                            <p:cond delay="1642"/>
                                          </p:stCondLst>
                                        </p:cTn>
                                        <p:tgtEl>
                                          <p:spTgt spid="3">
                                            <p:txEl>
                                              <p:pRg st="3" end="3"/>
                                            </p:txEl>
                                          </p:spTgt>
                                        </p:tgtEl>
                                      </p:cBhvr>
                                      <p:to x="100000" y="90000"/>
                                    </p:animScale>
                                    <p:animScale>
                                      <p:cBhvr>
                                        <p:cTn id="30" dur="166" decel="50000">
                                          <p:stCondLst>
                                            <p:cond delay="1668"/>
                                          </p:stCondLst>
                                        </p:cTn>
                                        <p:tgtEl>
                                          <p:spTgt spid="3">
                                            <p:txEl>
                                              <p:pRg st="3" end="3"/>
                                            </p:txEl>
                                          </p:spTgt>
                                        </p:tgtEl>
                                      </p:cBhvr>
                                      <p:to x="100000" y="100000"/>
                                    </p:animScale>
                                    <p:animScale>
                                      <p:cBhvr>
                                        <p:cTn id="31" dur="26">
                                          <p:stCondLst>
                                            <p:cond delay="1808"/>
                                          </p:stCondLst>
                                        </p:cTn>
                                        <p:tgtEl>
                                          <p:spTgt spid="3">
                                            <p:txEl>
                                              <p:pRg st="3" end="3"/>
                                            </p:txEl>
                                          </p:spTgt>
                                        </p:tgtEl>
                                      </p:cBhvr>
                                      <p:to x="100000" y="95000"/>
                                    </p:animScale>
                                    <p:animScale>
                                      <p:cBhvr>
                                        <p:cTn id="32" dur="166" decel="50000">
                                          <p:stCondLst>
                                            <p:cond delay="1834"/>
                                          </p:stCondLst>
                                        </p:cTn>
                                        <p:tgtEl>
                                          <p:spTgt spid="3">
                                            <p:txEl>
                                              <p:pRg st="3" end="3"/>
                                            </p:txEl>
                                          </p:spTgt>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ircle(in)">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barn(inVertical)">
                                      <p:cBhvr>
                                        <p:cTn id="42" dur="500"/>
                                        <p:tgtEl>
                                          <p:spTgt spid="3">
                                            <p:txEl>
                                              <p:pRg st="4" end="4"/>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barn(inVertical)">
                                      <p:cBhvr>
                                        <p:cTn id="45" dur="500"/>
                                        <p:tgtEl>
                                          <p:spTgt spid="3">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barn(inVertical)">
                                      <p:cBhvr>
                                        <p:cTn id="5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0801" y="116114"/>
            <a:ext cx="9855199" cy="6741886"/>
          </a:xfrm>
        </p:spPr>
        <p:txBody>
          <a:bodyPr/>
          <a:lstStyle/>
          <a:p>
            <a:pPr marL="0" indent="0" algn="ctr">
              <a:buNone/>
            </a:pPr>
            <a:r>
              <a:rPr lang="en-US" sz="3700" b="1" i="1" dirty="0" smtClean="0">
                <a:solidFill>
                  <a:srgbClr val="FFC000"/>
                </a:solidFill>
                <a:effectLst>
                  <a:outerShdw blurRad="38100" dist="38100" dir="2700000" algn="tl">
                    <a:srgbClr val="000000">
                      <a:alpha val="43137"/>
                    </a:srgbClr>
                  </a:outerShdw>
                </a:effectLst>
              </a:rPr>
              <a:t>VISI MISI BANK SAMPAH</a:t>
            </a:r>
            <a:endParaRPr lang="id-ID" sz="3700" b="1" i="1" dirty="0" smtClean="0">
              <a:solidFill>
                <a:srgbClr val="FFC000"/>
              </a:solidFill>
              <a:effectLst>
                <a:outerShdw blurRad="38100" dist="38100" dir="2700000" algn="tl">
                  <a:srgbClr val="000000">
                    <a:alpha val="43137"/>
                  </a:srgbClr>
                </a:outerShdw>
              </a:effectLst>
            </a:endParaRPr>
          </a:p>
          <a:p>
            <a:pPr marL="0" indent="0" algn="ctr">
              <a:buNone/>
            </a:pPr>
            <a:endParaRPr lang="en-US" sz="2800" b="1" i="1" dirty="0" smtClean="0">
              <a:solidFill>
                <a:schemeClr val="bg1"/>
              </a:solidFill>
              <a:effectLst>
                <a:outerShdw blurRad="38100" dist="38100" dir="2700000" algn="tl">
                  <a:srgbClr val="000000">
                    <a:alpha val="43137"/>
                  </a:srgbClr>
                </a:outerShdw>
              </a:effectLst>
            </a:endParaRPr>
          </a:p>
          <a:p>
            <a:pPr marL="0" indent="0" fontAlgn="base">
              <a:buNone/>
            </a:pPr>
            <a:r>
              <a:rPr lang="id-ID" b="1" i="1" dirty="0" smtClean="0">
                <a:solidFill>
                  <a:schemeClr val="accent2">
                    <a:lumMod val="60000"/>
                    <a:lumOff val="40000"/>
                  </a:schemeClr>
                </a:solidFill>
                <a:effectLst>
                  <a:outerShdw blurRad="38100" dist="38100" dir="2700000" algn="tl">
                    <a:srgbClr val="000000">
                      <a:alpha val="43137"/>
                    </a:srgbClr>
                  </a:outerShdw>
                </a:effectLst>
              </a:rPr>
              <a:t>1. </a:t>
            </a:r>
            <a:r>
              <a:rPr lang="en-US" b="1" i="1" dirty="0" err="1" smtClean="0">
                <a:solidFill>
                  <a:schemeClr val="accent2">
                    <a:lumMod val="60000"/>
                    <a:lumOff val="40000"/>
                  </a:schemeClr>
                </a:solidFill>
                <a:effectLst>
                  <a:outerShdw blurRad="38100" dist="38100" dir="2700000" algn="tl">
                    <a:srgbClr val="000000">
                      <a:alpha val="43137"/>
                    </a:srgbClr>
                  </a:outerShdw>
                </a:effectLst>
              </a:rPr>
              <a:t>Visi</a:t>
            </a:r>
            <a:r>
              <a:rPr lang="id-ID" b="1" i="1" dirty="0">
                <a:solidFill>
                  <a:schemeClr val="accent2">
                    <a:lumMod val="60000"/>
                    <a:lumOff val="40000"/>
                  </a:schemeClr>
                </a:solidFill>
                <a:effectLst>
                  <a:outerShdw blurRad="38100" dist="38100" dir="2700000" algn="tl">
                    <a:srgbClr val="000000">
                      <a:alpha val="43137"/>
                    </a:srgbClr>
                  </a:outerShdw>
                </a:effectLst>
              </a:rPr>
              <a:t> </a:t>
            </a:r>
            <a:endParaRPr lang="en-US" b="1" i="1" dirty="0">
              <a:solidFill>
                <a:schemeClr val="accent2">
                  <a:lumMod val="60000"/>
                  <a:lumOff val="40000"/>
                </a:schemeClr>
              </a:solidFill>
              <a:effectLst>
                <a:outerShdw blurRad="38100" dist="38100" dir="2700000" algn="tl">
                  <a:srgbClr val="000000">
                    <a:alpha val="43137"/>
                  </a:srgbClr>
                </a:outerShdw>
              </a:effectLst>
            </a:endParaRPr>
          </a:p>
          <a:p>
            <a:pPr fontAlgn="base"/>
            <a:r>
              <a:rPr lang="en-US" b="1" dirty="0" err="1">
                <a:effectLst>
                  <a:outerShdw blurRad="38100" dist="38100" dir="2700000" algn="tl">
                    <a:srgbClr val="000000">
                      <a:alpha val="43137"/>
                    </a:srgbClr>
                  </a:outerShdw>
                </a:effectLst>
              </a:rPr>
              <a:t>Terwujudnya</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lingkungan</a:t>
            </a:r>
            <a:r>
              <a:rPr lang="en-US" b="1" dirty="0">
                <a:effectLst>
                  <a:outerShdw blurRad="38100" dist="38100" dir="2700000" algn="tl">
                    <a:srgbClr val="000000">
                      <a:alpha val="43137"/>
                    </a:srgbClr>
                  </a:outerShdw>
                </a:effectLst>
              </a:rPr>
              <a:t> yang </a:t>
            </a:r>
            <a:r>
              <a:rPr lang="en-US" b="1" dirty="0" err="1">
                <a:effectLst>
                  <a:outerShdw blurRad="38100" dist="38100" dir="2700000" algn="tl">
                    <a:srgbClr val="000000">
                      <a:alpha val="43137"/>
                    </a:srgbClr>
                  </a:outerShdw>
                </a:effectLst>
              </a:rPr>
              <a:t>bersih</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dan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hijau</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kualitas</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hidup</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masyarakat</a:t>
            </a:r>
            <a:r>
              <a:rPr lang="en-US" b="1" dirty="0">
                <a:effectLst>
                  <a:outerShdw blurRad="38100" dist="38100" dir="2700000" algn="tl">
                    <a:srgbClr val="000000">
                      <a:alpha val="43137"/>
                    </a:srgbClr>
                  </a:outerShdw>
                </a:effectLst>
              </a:rPr>
              <a:t> yang </a:t>
            </a:r>
            <a:r>
              <a:rPr lang="en-US" b="1" dirty="0" err="1">
                <a:effectLst>
                  <a:outerShdw blurRad="38100" dist="38100" dir="2700000" algn="tl">
                    <a:srgbClr val="000000">
                      <a:alpha val="43137"/>
                    </a:srgbClr>
                  </a:outerShdw>
                </a:effectLst>
              </a:rPr>
              <a:t>baik</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berbudaya</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hidup</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bersih</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mandiri</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dan</a:t>
            </a:r>
            <a:r>
              <a:rPr lang="en-US" b="1" dirty="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sejahtera</a:t>
            </a:r>
            <a:endParaRPr lang="id-ID" b="1" dirty="0" smtClean="0">
              <a:effectLst>
                <a:outerShdw blurRad="38100" dist="38100" dir="2700000" algn="tl">
                  <a:srgbClr val="000000">
                    <a:alpha val="43137"/>
                  </a:srgbClr>
                </a:outerShdw>
              </a:effectLst>
            </a:endParaRPr>
          </a:p>
          <a:p>
            <a:pPr fontAlgn="base"/>
            <a:endParaRPr lang="en-US" b="1" dirty="0">
              <a:solidFill>
                <a:schemeClr val="bg1"/>
              </a:solidFill>
              <a:effectLst>
                <a:outerShdw blurRad="38100" dist="38100" dir="2700000" algn="tl">
                  <a:srgbClr val="000000">
                    <a:alpha val="43137"/>
                  </a:srgbClr>
                </a:outerShdw>
              </a:effectLst>
            </a:endParaRPr>
          </a:p>
          <a:p>
            <a:pPr marL="0" indent="0" fontAlgn="base">
              <a:buNone/>
            </a:pPr>
            <a:r>
              <a:rPr lang="id-ID" b="1" i="1" dirty="0" smtClean="0">
                <a:solidFill>
                  <a:schemeClr val="accent2">
                    <a:lumMod val="60000"/>
                    <a:lumOff val="40000"/>
                  </a:schemeClr>
                </a:solidFill>
                <a:effectLst>
                  <a:outerShdw blurRad="38100" dist="38100" dir="2700000" algn="tl">
                    <a:srgbClr val="000000">
                      <a:alpha val="43137"/>
                    </a:srgbClr>
                  </a:outerShdw>
                </a:effectLst>
              </a:rPr>
              <a:t>2. </a:t>
            </a:r>
            <a:r>
              <a:rPr lang="en-US" b="1" i="1" dirty="0" err="1" smtClean="0">
                <a:solidFill>
                  <a:schemeClr val="accent2">
                    <a:lumMod val="60000"/>
                    <a:lumOff val="40000"/>
                  </a:schemeClr>
                </a:solidFill>
                <a:effectLst>
                  <a:outerShdw blurRad="38100" dist="38100" dir="2700000" algn="tl">
                    <a:srgbClr val="000000">
                      <a:alpha val="43137"/>
                    </a:srgbClr>
                  </a:outerShdw>
                </a:effectLst>
              </a:rPr>
              <a:t>Misi</a:t>
            </a:r>
            <a:endParaRPr lang="en-US" b="1" i="1" dirty="0">
              <a:solidFill>
                <a:schemeClr val="accent2">
                  <a:lumMod val="60000"/>
                  <a:lumOff val="40000"/>
                </a:schemeClr>
              </a:solidFill>
              <a:effectLst>
                <a:outerShdw blurRad="38100" dist="38100" dir="2700000" algn="tl">
                  <a:srgbClr val="000000">
                    <a:alpha val="43137"/>
                  </a:srgbClr>
                </a:outerShdw>
              </a:effectLst>
            </a:endParaRPr>
          </a:p>
          <a:p>
            <a:pPr fontAlgn="base"/>
            <a:r>
              <a:rPr lang="id-ID" b="1" dirty="0" smtClean="0">
                <a:effectLst>
                  <a:outerShdw blurRad="38100" dist="38100" dir="2700000" algn="tl">
                    <a:srgbClr val="000000">
                      <a:alpha val="43137"/>
                    </a:srgbClr>
                  </a:outerShdw>
                </a:effectLst>
              </a:rPr>
              <a:t>M</a:t>
            </a:r>
            <a:r>
              <a:rPr lang="en-US" b="1" dirty="0" err="1" smtClean="0">
                <a:effectLst>
                  <a:outerShdw blurRad="38100" dist="38100" dir="2700000" algn="tl">
                    <a:srgbClr val="000000">
                      <a:alpha val="43137"/>
                    </a:srgbClr>
                  </a:outerShdw>
                </a:effectLst>
              </a:rPr>
              <a:t>emberdayakan</a:t>
            </a:r>
            <a:r>
              <a:rPr lang="en-US" b="1" dirty="0" smtClean="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masyarakat</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dalam</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kemandirian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pengelolaan</a:t>
            </a:r>
            <a:r>
              <a:rPr lang="en-US" b="1" dirty="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sampah</a:t>
            </a:r>
            <a:endParaRPr lang="en-US" b="1" dirty="0">
              <a:effectLst>
                <a:outerShdw blurRad="38100" dist="38100" dir="2700000" algn="tl">
                  <a:srgbClr val="000000">
                    <a:alpha val="43137"/>
                  </a:srgbClr>
                </a:outerShdw>
              </a:effectLst>
            </a:endParaRPr>
          </a:p>
          <a:p>
            <a:pPr fontAlgn="base"/>
            <a:r>
              <a:rPr lang="id-ID" b="1" dirty="0" err="1">
                <a:effectLst>
                  <a:outerShdw blurRad="38100" dist="38100" dir="2700000" algn="tl">
                    <a:srgbClr val="000000">
                      <a:alpha val="43137"/>
                    </a:srgbClr>
                  </a:outerShdw>
                </a:effectLst>
              </a:rPr>
              <a:t>M</a:t>
            </a:r>
            <a:r>
              <a:rPr lang="en-US" b="1" dirty="0" err="1" smtClean="0">
                <a:effectLst>
                  <a:outerShdw blurRad="38100" dist="38100" dir="2700000" algn="tl">
                    <a:srgbClr val="000000">
                      <a:alpha val="43137"/>
                    </a:srgbClr>
                  </a:outerShdw>
                </a:effectLst>
              </a:rPr>
              <a:t>enumbuhkan</a:t>
            </a:r>
            <a:r>
              <a:rPr lang="en-US" b="1" dirty="0" smtClean="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budaya</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hidup</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bersih</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dan</a:t>
            </a:r>
            <a:r>
              <a:rPr lang="en-US" b="1" dirty="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sehat</a:t>
            </a:r>
            <a:r>
              <a:rPr lang="id-ID"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dan</a:t>
            </a:r>
            <a:endParaRPr lang="en-US" b="1" dirty="0">
              <a:effectLst>
                <a:outerShdw blurRad="38100" dist="38100" dir="2700000" algn="tl">
                  <a:srgbClr val="000000">
                    <a:alpha val="43137"/>
                  </a:srgbClr>
                </a:outerShdw>
              </a:effectLst>
            </a:endParaRPr>
          </a:p>
          <a:p>
            <a:pPr fontAlgn="base"/>
            <a:r>
              <a:rPr lang="id-ID" b="1" dirty="0" err="1">
                <a:effectLst>
                  <a:outerShdw blurRad="38100" dist="38100" dir="2700000" algn="tl">
                    <a:srgbClr val="000000">
                      <a:alpha val="43137"/>
                    </a:srgbClr>
                  </a:outerShdw>
                </a:effectLst>
              </a:rPr>
              <a:t>M</a:t>
            </a:r>
            <a:r>
              <a:rPr lang="en-US" b="1" dirty="0" err="1" smtClean="0">
                <a:effectLst>
                  <a:outerShdw blurRad="38100" dist="38100" dir="2700000" algn="tl">
                    <a:srgbClr val="000000">
                      <a:alpha val="43137"/>
                    </a:srgbClr>
                  </a:outerShdw>
                </a:effectLst>
              </a:rPr>
              <a:t>enambah</a:t>
            </a:r>
            <a:r>
              <a:rPr lang="en-US" b="1" dirty="0" smtClean="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nilai</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guna</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dan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ekonomi</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dari</a:t>
            </a:r>
            <a:r>
              <a:rPr lang="en-US" b="1" dirty="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sampah</a:t>
            </a:r>
            <a:endParaRPr lang="en-US" b="1" dirty="0">
              <a:effectLst>
                <a:outerShdw blurRad="38100" dist="38100" dir="2700000" algn="tl">
                  <a:srgbClr val="000000">
                    <a:alpha val="43137"/>
                  </a:srgbClr>
                </a:outerShdw>
              </a:effectLst>
            </a:endParaRPr>
          </a:p>
          <a:p>
            <a:endParaRPr lang="en-US" b="1" dirty="0">
              <a:solidFill>
                <a:schemeClr val="bg1"/>
              </a:solidFill>
              <a:effectLst>
                <a:outerShdw blurRad="38100" dist="38100" dir="2700000" algn="tl">
                  <a:srgbClr val="000000">
                    <a:alpha val="43137"/>
                  </a:srgbClr>
                </a:outerShdw>
              </a:effectLst>
            </a:endParaRPr>
          </a:p>
        </p:txBody>
      </p:sp>
      <p:grpSp>
        <p:nvGrpSpPr>
          <p:cNvPr id="4" name="Group 8" descr="Logo Placeholder">
            <a:extLst>
              <a:ext uri="{FF2B5EF4-FFF2-40B4-BE49-F238E27FC236}">
                <a16:creationId xmlns:a16="http://schemas.microsoft.com/office/drawing/2014/main" xmlns="" id="{3F31EBC4-0A2C-402C-AE20-AC3F0C88AF14}"/>
              </a:ext>
            </a:extLst>
          </p:cNvPr>
          <p:cNvGrpSpPr/>
          <p:nvPr/>
        </p:nvGrpSpPr>
        <p:grpSpPr>
          <a:xfrm>
            <a:off x="9286876" y="6211854"/>
            <a:ext cx="2761126" cy="523220"/>
            <a:chOff x="1863865" y="1950690"/>
            <a:chExt cx="2294401" cy="523220"/>
          </a:xfrm>
        </p:grpSpPr>
        <p:sp>
          <p:nvSpPr>
            <p:cNvPr id="5" name="Rectangle 9">
              <a:extLst>
                <a:ext uri="{FF2B5EF4-FFF2-40B4-BE49-F238E27FC236}">
                  <a16:creationId xmlns:a16="http://schemas.microsoft.com/office/drawing/2014/main" xmlns=""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6" name="Rectangle 6">
              <a:extLst>
                <a:ext uri="{FF2B5EF4-FFF2-40B4-BE49-F238E27FC236}">
                  <a16:creationId xmlns:a16="http://schemas.microsoft.com/office/drawing/2014/main" xmlns=""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251493860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circle(in)">
                                      <p:cBhvr>
                                        <p:cTn id="14" dur="20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p:cTn id="32"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p:cTn id="40"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1"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42"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43" dur="10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p:cTn id="48"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9"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50"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51"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5143" y="328232"/>
            <a:ext cx="6444343" cy="818396"/>
          </a:xfrm>
        </p:spPr>
        <p:style>
          <a:lnRef idx="1">
            <a:schemeClr val="accent2"/>
          </a:lnRef>
          <a:fillRef idx="2">
            <a:schemeClr val="accent2"/>
          </a:fillRef>
          <a:effectRef idx="1">
            <a:schemeClr val="accent2"/>
          </a:effectRef>
          <a:fontRef idx="minor">
            <a:schemeClr val="dk1"/>
          </a:fontRef>
        </p:style>
        <p:txBody>
          <a:bodyPr>
            <a:normAutofit fontScale="90000"/>
          </a:bodyPr>
          <a:lstStyle/>
          <a:p>
            <a:pPr algn="ctr"/>
            <a:r>
              <a:rPr lang="id-ID" sz="4800" b="1" i="1" dirty="0" err="1" smtClean="0">
                <a:solidFill>
                  <a:srgbClr val="FF0000"/>
                </a:solidFill>
                <a:effectLst>
                  <a:outerShdw blurRad="38100" dist="38100" dir="2700000" algn="tl">
                    <a:srgbClr val="000000">
                      <a:alpha val="43137"/>
                    </a:srgbClr>
                  </a:outerShdw>
                </a:effectLst>
              </a:rPr>
              <a:t>database</a:t>
            </a:r>
            <a:r>
              <a:rPr lang="en-ID" sz="4800" b="1" i="1" dirty="0" smtClean="0">
                <a:solidFill>
                  <a:srgbClr val="FF0000"/>
                </a:solidFill>
                <a:effectLst>
                  <a:outerShdw blurRad="38100" dist="38100" dir="2700000" algn="tl">
                    <a:srgbClr val="000000">
                      <a:alpha val="43137"/>
                    </a:srgbClr>
                  </a:outerShdw>
                </a:effectLst>
              </a:rPr>
              <a:t> BANK SAMPAH</a:t>
            </a:r>
            <a:endParaRPr lang="en-US" sz="4800" b="1" i="1" dirty="0">
              <a:solidFill>
                <a:srgbClr val="FF0000"/>
              </a:solidFill>
              <a:effectLst>
                <a:outerShdw blurRad="38100" dist="38100" dir="2700000" algn="tl">
                  <a:srgbClr val="000000">
                    <a:alpha val="43137"/>
                  </a:srgbClr>
                </a:outerShdw>
              </a:effectLst>
            </a:endParaRPr>
          </a:p>
        </p:txBody>
      </p:sp>
      <p:grpSp>
        <p:nvGrpSpPr>
          <p:cNvPr id="4" name="Group 8" descr="Logo Placeholder">
            <a:extLst>
              <a:ext uri="{FF2B5EF4-FFF2-40B4-BE49-F238E27FC236}">
                <a16:creationId xmlns:a16="http://schemas.microsoft.com/office/drawing/2014/main" xmlns="" id="{3F31EBC4-0A2C-402C-AE20-AC3F0C88AF14}"/>
              </a:ext>
            </a:extLst>
          </p:cNvPr>
          <p:cNvGrpSpPr/>
          <p:nvPr/>
        </p:nvGrpSpPr>
        <p:grpSpPr>
          <a:xfrm>
            <a:off x="9286876" y="6211854"/>
            <a:ext cx="2761126" cy="523220"/>
            <a:chOff x="1863865" y="1950690"/>
            <a:chExt cx="2294401" cy="523220"/>
          </a:xfrm>
        </p:grpSpPr>
        <p:sp>
          <p:nvSpPr>
            <p:cNvPr id="5" name="Rectangle 9">
              <a:extLst>
                <a:ext uri="{FF2B5EF4-FFF2-40B4-BE49-F238E27FC236}">
                  <a16:creationId xmlns:a16="http://schemas.microsoft.com/office/drawing/2014/main" xmlns=""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6" name="Rectangle 6">
              <a:extLst>
                <a:ext uri="{FF2B5EF4-FFF2-40B4-BE49-F238E27FC236}">
                  <a16:creationId xmlns:a16="http://schemas.microsoft.com/office/drawing/2014/main" xmlns=""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pic>
        <p:nvPicPr>
          <p:cNvPr id="10" name="Dudukan Isi 9"/>
          <p:cNvPicPr>
            <a:picLocks noGrp="1" noChangeAspect="1"/>
          </p:cNvPicPr>
          <p:nvPr>
            <p:ph idx="1"/>
          </p:nvPr>
        </p:nvPicPr>
        <p:blipFill rotWithShape="1">
          <a:blip r:embed="rId2">
            <a:extLst>
              <a:ext uri="{28A0092B-C50C-407E-A947-70E740481C1C}">
                <a14:useLocalDpi xmlns:a14="http://schemas.microsoft.com/office/drawing/2010/main" val="0"/>
              </a:ext>
            </a:extLst>
          </a:blip>
          <a:srcRect b="27867"/>
          <a:stretch/>
        </p:blipFill>
        <p:spPr>
          <a:xfrm>
            <a:off x="1637072" y="1697945"/>
            <a:ext cx="8446800" cy="4020683"/>
          </a:xfrm>
        </p:spPr>
      </p:pic>
    </p:spTree>
    <p:extLst>
      <p:ext uri="{BB962C8B-B14F-4D97-AF65-F5344CB8AC3E}">
        <p14:creationId xmlns:p14="http://schemas.microsoft.com/office/powerpoint/2010/main" val="35239290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923" y="493486"/>
            <a:ext cx="11324491" cy="5965930"/>
          </a:xfrm>
        </p:spPr>
        <p:txBody>
          <a:bodyPr>
            <a:normAutofit/>
          </a:bodyPr>
          <a:lstStyle/>
          <a:p>
            <a:pPr marL="0" indent="0" algn="ctr">
              <a:buNone/>
            </a:pPr>
            <a:r>
              <a:rPr lang="id-ID" sz="4000" b="1" dirty="0" smtClean="0">
                <a:solidFill>
                  <a:srgbClr val="FFC000"/>
                </a:solidFill>
                <a:effectLst>
                  <a:outerShdw blurRad="38100" dist="38100" dir="2700000" algn="tl">
                    <a:srgbClr val="000000">
                      <a:alpha val="43137"/>
                    </a:srgbClr>
                  </a:outerShdw>
                </a:effectLst>
              </a:rPr>
              <a:t>STRUKTUR DAN FUNGSI</a:t>
            </a:r>
            <a:endParaRPr lang="en-US" sz="4000" b="1" dirty="0">
              <a:solidFill>
                <a:srgbClr val="FFC000"/>
              </a:solidFill>
              <a:effectLst>
                <a:outerShdw blurRad="38100" dist="38100" dir="2700000" algn="tl">
                  <a:srgbClr val="000000">
                    <a:alpha val="43137"/>
                  </a:srgbClr>
                </a:outerShdw>
              </a:effectLst>
            </a:endParaRPr>
          </a:p>
          <a:p>
            <a:pPr marL="0" indent="0">
              <a:buNone/>
            </a:pPr>
            <a:endParaRPr lang="en-US" sz="4000" b="1" dirty="0" smtClean="0">
              <a:solidFill>
                <a:srgbClr val="FFC000"/>
              </a:solidFill>
              <a:effectLst>
                <a:outerShdw blurRad="38100" dist="38100" dir="2700000" algn="tl">
                  <a:srgbClr val="000000">
                    <a:alpha val="43137"/>
                  </a:srgbClr>
                </a:outerShdw>
              </a:effectLst>
            </a:endParaRPr>
          </a:p>
          <a:p>
            <a:pPr marL="0" indent="0">
              <a:buNone/>
            </a:pPr>
            <a:r>
              <a:rPr lang="en-US" sz="4000" b="1" dirty="0">
                <a:solidFill>
                  <a:srgbClr val="FFC000"/>
                </a:solidFill>
                <a:effectLst>
                  <a:outerShdw blurRad="38100" dist="38100" dir="2700000" algn="tl">
                    <a:srgbClr val="000000">
                      <a:alpha val="43137"/>
                    </a:srgbClr>
                  </a:outerShdw>
                </a:effectLst>
              </a:rPr>
              <a:t/>
            </a:r>
            <a:br>
              <a:rPr lang="en-US" sz="4000" b="1" dirty="0">
                <a:solidFill>
                  <a:srgbClr val="FFC000"/>
                </a:solidFill>
                <a:effectLst>
                  <a:outerShdw blurRad="38100" dist="38100" dir="2700000" algn="tl">
                    <a:srgbClr val="000000">
                      <a:alpha val="43137"/>
                    </a:srgbClr>
                  </a:outerShdw>
                </a:effectLst>
              </a:rPr>
            </a:br>
            <a:endParaRPr lang="en-US" sz="4000" b="1" dirty="0">
              <a:solidFill>
                <a:srgbClr val="FFC000"/>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9030" y="1963333"/>
            <a:ext cx="7114232"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8" descr="Logo Placeholder">
            <a:extLst>
              <a:ext uri="{FF2B5EF4-FFF2-40B4-BE49-F238E27FC236}">
                <a16:creationId xmlns:a16="http://schemas.microsoft.com/office/drawing/2014/main" xmlns="" id="{3F31EBC4-0A2C-402C-AE20-AC3F0C88AF14}"/>
              </a:ext>
            </a:extLst>
          </p:cNvPr>
          <p:cNvGrpSpPr/>
          <p:nvPr/>
        </p:nvGrpSpPr>
        <p:grpSpPr>
          <a:xfrm>
            <a:off x="9286876" y="6211854"/>
            <a:ext cx="2761126" cy="523220"/>
            <a:chOff x="1863865" y="1950690"/>
            <a:chExt cx="2294401" cy="523220"/>
          </a:xfrm>
        </p:grpSpPr>
        <p:sp>
          <p:nvSpPr>
            <p:cNvPr id="6" name="Rectangle 9">
              <a:extLst>
                <a:ext uri="{FF2B5EF4-FFF2-40B4-BE49-F238E27FC236}">
                  <a16:creationId xmlns:a16="http://schemas.microsoft.com/office/drawing/2014/main" xmlns=""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7" name="Rectangle 6">
              <a:extLst>
                <a:ext uri="{FF2B5EF4-FFF2-40B4-BE49-F238E27FC236}">
                  <a16:creationId xmlns:a16="http://schemas.microsoft.com/office/drawing/2014/main" xmlns=""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4086878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wipe(down)">
                                      <p:cBhvr>
                                        <p:cTn id="14" dur="580">
                                          <p:stCondLst>
                                            <p:cond delay="0"/>
                                          </p:stCondLst>
                                        </p:cTn>
                                        <p:tgtEl>
                                          <p:spTgt spid="1026"/>
                                        </p:tgtEl>
                                      </p:cBhvr>
                                    </p:animEffect>
                                    <p:anim calcmode="lin" valueType="num">
                                      <p:cBhvr>
                                        <p:cTn id="15"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20" dur="26">
                                          <p:stCondLst>
                                            <p:cond delay="650"/>
                                          </p:stCondLst>
                                        </p:cTn>
                                        <p:tgtEl>
                                          <p:spTgt spid="1026"/>
                                        </p:tgtEl>
                                      </p:cBhvr>
                                      <p:to x="100000" y="60000"/>
                                    </p:animScale>
                                    <p:animScale>
                                      <p:cBhvr>
                                        <p:cTn id="21" dur="166" decel="50000">
                                          <p:stCondLst>
                                            <p:cond delay="676"/>
                                          </p:stCondLst>
                                        </p:cTn>
                                        <p:tgtEl>
                                          <p:spTgt spid="1026"/>
                                        </p:tgtEl>
                                      </p:cBhvr>
                                      <p:to x="100000" y="100000"/>
                                    </p:animScale>
                                    <p:animScale>
                                      <p:cBhvr>
                                        <p:cTn id="22" dur="26">
                                          <p:stCondLst>
                                            <p:cond delay="1312"/>
                                          </p:stCondLst>
                                        </p:cTn>
                                        <p:tgtEl>
                                          <p:spTgt spid="1026"/>
                                        </p:tgtEl>
                                      </p:cBhvr>
                                      <p:to x="100000" y="80000"/>
                                    </p:animScale>
                                    <p:animScale>
                                      <p:cBhvr>
                                        <p:cTn id="23" dur="166" decel="50000">
                                          <p:stCondLst>
                                            <p:cond delay="1338"/>
                                          </p:stCondLst>
                                        </p:cTn>
                                        <p:tgtEl>
                                          <p:spTgt spid="1026"/>
                                        </p:tgtEl>
                                      </p:cBhvr>
                                      <p:to x="100000" y="100000"/>
                                    </p:animScale>
                                    <p:animScale>
                                      <p:cBhvr>
                                        <p:cTn id="24" dur="26">
                                          <p:stCondLst>
                                            <p:cond delay="1642"/>
                                          </p:stCondLst>
                                        </p:cTn>
                                        <p:tgtEl>
                                          <p:spTgt spid="1026"/>
                                        </p:tgtEl>
                                      </p:cBhvr>
                                      <p:to x="100000" y="90000"/>
                                    </p:animScale>
                                    <p:animScale>
                                      <p:cBhvr>
                                        <p:cTn id="25" dur="166" decel="50000">
                                          <p:stCondLst>
                                            <p:cond delay="1668"/>
                                          </p:stCondLst>
                                        </p:cTn>
                                        <p:tgtEl>
                                          <p:spTgt spid="1026"/>
                                        </p:tgtEl>
                                      </p:cBhvr>
                                      <p:to x="100000" y="100000"/>
                                    </p:animScale>
                                    <p:animScale>
                                      <p:cBhvr>
                                        <p:cTn id="26" dur="26">
                                          <p:stCondLst>
                                            <p:cond delay="1808"/>
                                          </p:stCondLst>
                                        </p:cTn>
                                        <p:tgtEl>
                                          <p:spTgt spid="1026"/>
                                        </p:tgtEl>
                                      </p:cBhvr>
                                      <p:to x="100000" y="95000"/>
                                    </p:animScale>
                                    <p:animScale>
                                      <p:cBhvr>
                                        <p:cTn id="27"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86" y="525863"/>
            <a:ext cx="10159999" cy="5773337"/>
          </a:xfrm>
        </p:spPr>
        <p:txBody>
          <a:bodyPr>
            <a:normAutofit fontScale="92500" lnSpcReduction="20000"/>
          </a:bodyPr>
          <a:lstStyle/>
          <a:p>
            <a:pPr marL="0" indent="0">
              <a:buNone/>
            </a:pPr>
            <a:r>
              <a:rPr lang="id-ID" sz="3000" b="1" dirty="0" smtClean="0">
                <a:solidFill>
                  <a:srgbClr val="C00000"/>
                </a:solidFill>
                <a:effectLst>
                  <a:outerShdw blurRad="38100" dist="38100" dir="2700000" algn="tl">
                    <a:srgbClr val="000000">
                      <a:alpha val="43137"/>
                    </a:srgbClr>
                  </a:outerShdw>
                </a:effectLst>
              </a:rPr>
              <a:t>ADMIN</a:t>
            </a:r>
            <a:endParaRPr lang="en-US" sz="3000" b="1" dirty="0">
              <a:solidFill>
                <a:srgbClr val="C00000"/>
              </a:solidFill>
              <a:effectLst>
                <a:outerShdw blurRad="38100" dist="38100" dir="2700000" algn="tl">
                  <a:srgbClr val="000000">
                    <a:alpha val="43137"/>
                  </a:srgbClr>
                </a:outerShdw>
              </a:effectLst>
            </a:endParaRPr>
          </a:p>
          <a:p>
            <a:pPr marL="0" indent="0">
              <a:buNone/>
            </a:pPr>
            <a:r>
              <a:rPr lang="en-ID" b="1" dirty="0">
                <a:solidFill>
                  <a:srgbClr val="FFFF00"/>
                </a:solidFill>
                <a:effectLst>
                  <a:outerShdw blurRad="38100" dist="38100" dir="2700000" algn="tl">
                    <a:srgbClr val="000000">
                      <a:alpha val="43137"/>
                    </a:srgbClr>
                  </a:outerShdw>
                </a:effectLst>
              </a:rPr>
              <a:t>Admin </a:t>
            </a:r>
            <a:r>
              <a:rPr lang="en-ID" b="1" dirty="0" err="1">
                <a:solidFill>
                  <a:srgbClr val="FFFF00"/>
                </a:solidFill>
                <a:effectLst>
                  <a:outerShdw blurRad="38100" dist="38100" dir="2700000" algn="tl">
                    <a:srgbClr val="000000">
                      <a:alpha val="43137"/>
                    </a:srgbClr>
                  </a:outerShdw>
                </a:effectLst>
              </a:rPr>
              <a:t>adalah</a:t>
            </a:r>
            <a:r>
              <a:rPr lang="en-ID" b="1" dirty="0">
                <a:solidFill>
                  <a:srgbClr val="FFFF00"/>
                </a:solidFill>
                <a:effectLst>
                  <a:outerShdw blurRad="38100" dist="38100" dir="2700000" algn="tl">
                    <a:srgbClr val="000000">
                      <a:alpha val="43137"/>
                    </a:srgbClr>
                  </a:outerShdw>
                </a:effectLst>
              </a:rPr>
              <a:t> orang yang </a:t>
            </a:r>
            <a:r>
              <a:rPr lang="en-ID" b="1" dirty="0" err="1">
                <a:solidFill>
                  <a:srgbClr val="FFFF00"/>
                </a:solidFill>
                <a:effectLst>
                  <a:outerShdw blurRad="38100" dist="38100" dir="2700000" algn="tl">
                    <a:srgbClr val="000000">
                      <a:alpha val="43137"/>
                    </a:srgbClr>
                  </a:outerShdw>
                </a:effectLst>
              </a:rPr>
              <a:t>mengatur</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dan</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bertanggung</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jawabnya</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transaksi</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antara</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nasabah</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dengan</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pengepul</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mencatat</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pemasukan</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nasabah</a:t>
            </a:r>
            <a:r>
              <a:rPr lang="en-ID" b="1" dirty="0">
                <a:solidFill>
                  <a:srgbClr val="FFFF00"/>
                </a:solidFill>
                <a:effectLst>
                  <a:outerShdw blurRad="38100" dist="38100" dir="2700000" algn="tl">
                    <a:srgbClr val="000000">
                      <a:alpha val="43137"/>
                    </a:srgbClr>
                  </a:outerShdw>
                </a:effectLst>
              </a:rPr>
              <a:t> yang </a:t>
            </a:r>
            <a:r>
              <a:rPr lang="en-ID" b="1" dirty="0" err="1">
                <a:solidFill>
                  <a:srgbClr val="FFFF00"/>
                </a:solidFill>
                <a:effectLst>
                  <a:outerShdw blurRad="38100" dist="38100" dir="2700000" algn="tl">
                    <a:srgbClr val="000000">
                      <a:alpha val="43137"/>
                    </a:srgbClr>
                  </a:outerShdw>
                </a:effectLst>
              </a:rPr>
              <a:t>menyetor</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dan</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memberi</a:t>
            </a:r>
            <a:r>
              <a:rPr lang="en-ID" b="1" dirty="0">
                <a:solidFill>
                  <a:srgbClr val="FFFF00"/>
                </a:solidFill>
                <a:effectLst>
                  <a:outerShdw blurRad="38100" dist="38100" dir="2700000" algn="tl">
                    <a:srgbClr val="000000">
                      <a:alpha val="43137"/>
                    </a:srgbClr>
                  </a:outerShdw>
                </a:effectLst>
              </a:rPr>
              <a:t> data </a:t>
            </a:r>
            <a:r>
              <a:rPr lang="en-ID" b="1" dirty="0" err="1">
                <a:solidFill>
                  <a:srgbClr val="FFFF00"/>
                </a:solidFill>
                <a:effectLst>
                  <a:outerShdw blurRad="38100" dist="38100" dir="2700000" algn="tl">
                    <a:srgbClr val="000000">
                      <a:alpha val="43137"/>
                    </a:srgbClr>
                  </a:outerShdw>
                </a:effectLst>
              </a:rPr>
              <a:t>kepada</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pengepul</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barang</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bekas</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apa</a:t>
            </a:r>
            <a:r>
              <a:rPr lang="en-ID" b="1" dirty="0">
                <a:solidFill>
                  <a:srgbClr val="FFFF00"/>
                </a:solidFill>
                <a:effectLst>
                  <a:outerShdw blurRad="38100" dist="38100" dir="2700000" algn="tl">
                    <a:srgbClr val="000000">
                      <a:alpha val="43137"/>
                    </a:srgbClr>
                  </a:outerShdw>
                </a:effectLst>
              </a:rPr>
              <a:t> yang di </a:t>
            </a:r>
            <a:r>
              <a:rPr lang="en-ID" b="1" dirty="0" err="1">
                <a:solidFill>
                  <a:srgbClr val="FFFF00"/>
                </a:solidFill>
                <a:effectLst>
                  <a:outerShdw blurRad="38100" dist="38100" dir="2700000" algn="tl">
                    <a:srgbClr val="000000">
                      <a:alpha val="43137"/>
                    </a:srgbClr>
                  </a:outerShdw>
                </a:effectLst>
              </a:rPr>
              <a:t>setor</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oleh</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nasabah</a:t>
            </a:r>
            <a:r>
              <a:rPr lang="en-ID" b="1" dirty="0" smtClean="0">
                <a:solidFill>
                  <a:srgbClr val="FFFF00"/>
                </a:solidFill>
                <a:effectLst>
                  <a:outerShdw blurRad="38100" dist="38100" dir="2700000" algn="tl">
                    <a:srgbClr val="000000">
                      <a:alpha val="43137"/>
                    </a:srgbClr>
                  </a:outerShdw>
                </a:effectLst>
              </a:rPr>
              <a:t>.</a:t>
            </a:r>
            <a:endParaRPr lang="id-ID" b="1" dirty="0" smtClean="0">
              <a:solidFill>
                <a:srgbClr val="FFFF00"/>
              </a:solidFill>
              <a:effectLst>
                <a:outerShdw blurRad="38100" dist="38100" dir="2700000" algn="tl">
                  <a:srgbClr val="000000">
                    <a:alpha val="43137"/>
                  </a:srgbClr>
                </a:outerShdw>
              </a:effectLst>
            </a:endParaRPr>
          </a:p>
          <a:p>
            <a:pPr marL="0" indent="0">
              <a:buNone/>
            </a:pPr>
            <a:endParaRPr lang="en-US" b="1" dirty="0">
              <a:solidFill>
                <a:srgbClr val="FFFF00"/>
              </a:solidFill>
              <a:effectLst>
                <a:outerShdw blurRad="38100" dist="38100" dir="2700000" algn="tl">
                  <a:srgbClr val="000000">
                    <a:alpha val="43137"/>
                  </a:srgbClr>
                </a:outerShdw>
              </a:effectLst>
            </a:endParaRPr>
          </a:p>
          <a:p>
            <a:pPr marL="0" lvl="0" indent="0">
              <a:buNone/>
            </a:pPr>
            <a:r>
              <a:rPr lang="id-ID" sz="3000" b="1" dirty="0" smtClean="0">
                <a:solidFill>
                  <a:srgbClr val="C00000"/>
                </a:solidFill>
                <a:effectLst>
                  <a:outerShdw blurRad="38100" dist="38100" dir="2700000" algn="tl">
                    <a:srgbClr val="000000">
                      <a:alpha val="43137"/>
                    </a:srgbClr>
                  </a:outerShdw>
                </a:effectLst>
              </a:rPr>
              <a:t>NASABAH</a:t>
            </a:r>
            <a:endParaRPr lang="en-US" sz="3000" b="1" dirty="0">
              <a:solidFill>
                <a:srgbClr val="C00000"/>
              </a:solidFill>
              <a:effectLst>
                <a:outerShdw blurRad="38100" dist="38100" dir="2700000" algn="tl">
                  <a:srgbClr val="000000">
                    <a:alpha val="43137"/>
                  </a:srgbClr>
                </a:outerShdw>
              </a:effectLst>
            </a:endParaRPr>
          </a:p>
          <a:p>
            <a:pPr marL="0" indent="0">
              <a:buNone/>
            </a:pPr>
            <a:r>
              <a:rPr lang="en-ID" b="1" dirty="0" err="1">
                <a:solidFill>
                  <a:srgbClr val="FFFF00"/>
                </a:solidFill>
                <a:effectLst>
                  <a:outerShdw blurRad="38100" dist="38100" dir="2700000" algn="tl">
                    <a:srgbClr val="000000">
                      <a:alpha val="43137"/>
                    </a:srgbClr>
                  </a:outerShdw>
                </a:effectLst>
              </a:rPr>
              <a:t>Nasabah</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adalah</a:t>
            </a:r>
            <a:r>
              <a:rPr lang="en-ID" b="1" dirty="0">
                <a:solidFill>
                  <a:srgbClr val="FFFF00"/>
                </a:solidFill>
                <a:effectLst>
                  <a:outerShdw blurRad="38100" dist="38100" dir="2700000" algn="tl">
                    <a:srgbClr val="000000">
                      <a:alpha val="43137"/>
                    </a:srgbClr>
                  </a:outerShdw>
                </a:effectLst>
              </a:rPr>
              <a:t> orang yang </a:t>
            </a:r>
            <a:r>
              <a:rPr lang="en-ID" b="1" dirty="0" err="1">
                <a:solidFill>
                  <a:srgbClr val="FFFF00"/>
                </a:solidFill>
                <a:effectLst>
                  <a:outerShdw blurRad="38100" dist="38100" dir="2700000" algn="tl">
                    <a:srgbClr val="000000">
                      <a:alpha val="43137"/>
                    </a:srgbClr>
                  </a:outerShdw>
                </a:effectLst>
              </a:rPr>
              <a:t>menyetor</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sampah</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dan</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mendapatkan</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uang</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dari</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hasil</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setor</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sampah</a:t>
            </a:r>
            <a:r>
              <a:rPr lang="en-ID" b="1" dirty="0">
                <a:solidFill>
                  <a:srgbClr val="FFFF00"/>
                </a:solidFill>
                <a:effectLst>
                  <a:outerShdw blurRad="38100" dist="38100" dir="2700000" algn="tl">
                    <a:srgbClr val="000000">
                      <a:alpha val="43137"/>
                    </a:srgbClr>
                  </a:outerShdw>
                </a:effectLst>
              </a:rPr>
              <a:t> yang di </a:t>
            </a:r>
            <a:r>
              <a:rPr lang="en-ID" b="1" dirty="0" err="1">
                <a:solidFill>
                  <a:srgbClr val="FFFF00"/>
                </a:solidFill>
                <a:effectLst>
                  <a:outerShdw blurRad="38100" dist="38100" dir="2700000" algn="tl">
                    <a:srgbClr val="000000">
                      <a:alpha val="43137"/>
                    </a:srgbClr>
                  </a:outerShdw>
                </a:effectLst>
              </a:rPr>
              <a:t>hitung</a:t>
            </a:r>
            <a:r>
              <a:rPr lang="en-ID" b="1" dirty="0">
                <a:solidFill>
                  <a:srgbClr val="FFFF00"/>
                </a:solidFill>
                <a:effectLst>
                  <a:outerShdw blurRad="38100" dist="38100" dir="2700000" algn="tl">
                    <a:srgbClr val="000000">
                      <a:alpha val="43137"/>
                    </a:srgbClr>
                  </a:outerShdw>
                </a:effectLst>
              </a:rPr>
              <a:t> </a:t>
            </a:r>
            <a:r>
              <a:rPr lang="en-ID" b="1" dirty="0" err="1" smtClean="0">
                <a:solidFill>
                  <a:srgbClr val="FFFF00"/>
                </a:solidFill>
                <a:effectLst>
                  <a:outerShdw blurRad="38100" dist="38100" dir="2700000" algn="tl">
                    <a:srgbClr val="000000">
                      <a:alpha val="43137"/>
                    </a:srgbClr>
                  </a:outerShdw>
                </a:effectLst>
              </a:rPr>
              <a:t>secara</a:t>
            </a:r>
            <a:r>
              <a:rPr lang="en-ID" b="1" dirty="0" smtClean="0">
                <a:solidFill>
                  <a:srgbClr val="FFFF00"/>
                </a:solidFill>
                <a:effectLst>
                  <a:outerShdw blurRad="38100" dist="38100" dir="2700000" algn="tl">
                    <a:srgbClr val="000000">
                      <a:alpha val="43137"/>
                    </a:srgbClr>
                  </a:outerShdw>
                </a:effectLst>
              </a:rPr>
              <a:t> </a:t>
            </a:r>
            <a:r>
              <a:rPr lang="en-ID" b="1" dirty="0" err="1" smtClean="0">
                <a:solidFill>
                  <a:srgbClr val="FFFF00"/>
                </a:solidFill>
                <a:effectLst>
                  <a:outerShdw blurRad="38100" dist="38100" dir="2700000" algn="tl">
                    <a:srgbClr val="000000">
                      <a:alpha val="43137"/>
                    </a:srgbClr>
                  </a:outerShdw>
                </a:effectLst>
              </a:rPr>
              <a:t>automatis</a:t>
            </a:r>
            <a:r>
              <a:rPr lang="en-ID" b="1" dirty="0" smtClean="0">
                <a:solidFill>
                  <a:srgbClr val="FFFF00"/>
                </a:solidFill>
                <a:effectLst>
                  <a:outerShdw blurRad="38100" dist="38100" dir="2700000" algn="tl">
                    <a:srgbClr val="000000">
                      <a:alpha val="43137"/>
                    </a:srgbClr>
                  </a:outerShdw>
                </a:effectLst>
              </a:rPr>
              <a:t>  </a:t>
            </a:r>
            <a:r>
              <a:rPr lang="en-ID" b="1" dirty="0" err="1" smtClean="0">
                <a:solidFill>
                  <a:srgbClr val="FFFF00"/>
                </a:solidFill>
                <a:effectLst>
                  <a:outerShdw blurRad="38100" dist="38100" dir="2700000" algn="tl">
                    <a:srgbClr val="000000">
                      <a:alpha val="43137"/>
                    </a:srgbClr>
                  </a:outerShdw>
                </a:effectLst>
              </a:rPr>
              <a:t>oleh</a:t>
            </a:r>
            <a:r>
              <a:rPr lang="en-ID" b="1" dirty="0" smtClean="0">
                <a:solidFill>
                  <a:srgbClr val="FFFF00"/>
                </a:solidFill>
                <a:effectLst>
                  <a:outerShdw blurRad="38100" dist="38100" dir="2700000" algn="tl">
                    <a:srgbClr val="000000">
                      <a:alpha val="43137"/>
                    </a:srgbClr>
                  </a:outerShdw>
                </a:effectLst>
              </a:rPr>
              <a:t> system.</a:t>
            </a:r>
            <a:endParaRPr lang="id-ID" b="1" dirty="0" smtClean="0">
              <a:solidFill>
                <a:srgbClr val="FFFF00"/>
              </a:solidFill>
              <a:effectLst>
                <a:outerShdw blurRad="38100" dist="38100" dir="2700000" algn="tl">
                  <a:srgbClr val="000000">
                    <a:alpha val="43137"/>
                  </a:srgbClr>
                </a:outerShdw>
              </a:effectLst>
            </a:endParaRPr>
          </a:p>
          <a:p>
            <a:pPr marL="0" indent="0">
              <a:buNone/>
            </a:pPr>
            <a:endParaRPr lang="en-US" b="1" dirty="0">
              <a:solidFill>
                <a:srgbClr val="FFFF00"/>
              </a:solidFill>
              <a:effectLst>
                <a:outerShdw blurRad="38100" dist="38100" dir="2700000" algn="tl">
                  <a:srgbClr val="000000">
                    <a:alpha val="43137"/>
                  </a:srgbClr>
                </a:outerShdw>
              </a:effectLst>
            </a:endParaRPr>
          </a:p>
          <a:p>
            <a:pPr marL="0" lvl="0" indent="0">
              <a:buNone/>
            </a:pPr>
            <a:r>
              <a:rPr lang="en-ID" sz="3000" b="1" dirty="0" smtClean="0">
                <a:solidFill>
                  <a:srgbClr val="C00000"/>
                </a:solidFill>
                <a:effectLst>
                  <a:outerShdw blurRad="38100" dist="38100" dir="2700000" algn="tl">
                    <a:srgbClr val="000000">
                      <a:alpha val="43137"/>
                    </a:srgbClr>
                  </a:outerShdw>
                </a:effectLst>
              </a:rPr>
              <a:t>P</a:t>
            </a:r>
            <a:r>
              <a:rPr lang="id-ID" sz="3000" b="1" dirty="0" smtClean="0">
                <a:solidFill>
                  <a:srgbClr val="C00000"/>
                </a:solidFill>
                <a:effectLst>
                  <a:outerShdw blurRad="38100" dist="38100" dir="2700000" algn="tl">
                    <a:srgbClr val="000000">
                      <a:alpha val="43137"/>
                    </a:srgbClr>
                  </a:outerShdw>
                </a:effectLst>
              </a:rPr>
              <a:t>ENGEPUL</a:t>
            </a:r>
            <a:endParaRPr lang="en-US" sz="3000" b="1" dirty="0">
              <a:solidFill>
                <a:srgbClr val="C00000"/>
              </a:solidFill>
              <a:effectLst>
                <a:outerShdw blurRad="38100" dist="38100" dir="2700000" algn="tl">
                  <a:srgbClr val="000000">
                    <a:alpha val="43137"/>
                  </a:srgbClr>
                </a:outerShdw>
              </a:effectLst>
            </a:endParaRPr>
          </a:p>
          <a:p>
            <a:pPr marL="0" indent="0">
              <a:buNone/>
            </a:pPr>
            <a:r>
              <a:rPr lang="en-ID" b="1" dirty="0" err="1">
                <a:solidFill>
                  <a:srgbClr val="FFFF00"/>
                </a:solidFill>
                <a:effectLst>
                  <a:outerShdw blurRad="38100" dist="38100" dir="2700000" algn="tl">
                    <a:srgbClr val="000000">
                      <a:alpha val="43137"/>
                    </a:srgbClr>
                  </a:outerShdw>
                </a:effectLst>
              </a:rPr>
              <a:t>Pengepul</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adalah</a:t>
            </a:r>
            <a:r>
              <a:rPr lang="en-ID" b="1" dirty="0">
                <a:solidFill>
                  <a:srgbClr val="FFFF00"/>
                </a:solidFill>
                <a:effectLst>
                  <a:outerShdw blurRad="38100" dist="38100" dir="2700000" algn="tl">
                    <a:srgbClr val="000000">
                      <a:alpha val="43137"/>
                    </a:srgbClr>
                  </a:outerShdw>
                </a:effectLst>
              </a:rPr>
              <a:t> orang yang </a:t>
            </a:r>
            <a:r>
              <a:rPr lang="en-ID" b="1" dirty="0" err="1">
                <a:solidFill>
                  <a:srgbClr val="FFFF00"/>
                </a:solidFill>
                <a:effectLst>
                  <a:outerShdw blurRad="38100" dist="38100" dir="2700000" algn="tl">
                    <a:srgbClr val="000000">
                      <a:alpha val="43137"/>
                    </a:srgbClr>
                  </a:outerShdw>
                </a:effectLst>
              </a:rPr>
              <a:t>menerima</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barang</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bekas</a:t>
            </a:r>
            <a:r>
              <a:rPr lang="en-ID" b="1" dirty="0">
                <a:solidFill>
                  <a:srgbClr val="FFFF00"/>
                </a:solidFill>
                <a:effectLst>
                  <a:outerShdw blurRad="38100" dist="38100" dir="2700000" algn="tl">
                    <a:srgbClr val="000000">
                      <a:alpha val="43137"/>
                    </a:srgbClr>
                  </a:outerShdw>
                </a:effectLst>
              </a:rPr>
              <a:t> yang </a:t>
            </a:r>
            <a:r>
              <a:rPr lang="en-ID" b="1" dirty="0" err="1">
                <a:solidFill>
                  <a:srgbClr val="FFFF00"/>
                </a:solidFill>
                <a:effectLst>
                  <a:outerShdw blurRad="38100" dist="38100" dir="2700000" algn="tl">
                    <a:srgbClr val="000000">
                      <a:alpha val="43137"/>
                    </a:srgbClr>
                  </a:outerShdw>
                </a:effectLst>
              </a:rPr>
              <a:t>diterima</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dari</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nasabah</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dan</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akan</a:t>
            </a:r>
            <a:r>
              <a:rPr lang="en-ID" b="1" dirty="0">
                <a:solidFill>
                  <a:srgbClr val="FFFF00"/>
                </a:solidFill>
                <a:effectLst>
                  <a:outerShdw blurRad="38100" dist="38100" dir="2700000" algn="tl">
                    <a:srgbClr val="000000">
                      <a:alpha val="43137"/>
                    </a:srgbClr>
                  </a:outerShdw>
                </a:effectLst>
              </a:rPr>
              <a:t> di </a:t>
            </a:r>
            <a:r>
              <a:rPr lang="en-ID" b="1" dirty="0" err="1">
                <a:solidFill>
                  <a:srgbClr val="FFFF00"/>
                </a:solidFill>
                <a:effectLst>
                  <a:outerShdw blurRad="38100" dist="38100" dir="2700000" algn="tl">
                    <a:srgbClr val="000000">
                      <a:alpha val="43137"/>
                    </a:srgbClr>
                  </a:outerShdw>
                </a:effectLst>
              </a:rPr>
              <a:t>daur</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ulang.pengepul</a:t>
            </a:r>
            <a:r>
              <a:rPr lang="en-ID" b="1" dirty="0">
                <a:solidFill>
                  <a:srgbClr val="FFFF00"/>
                </a:solidFill>
                <a:effectLst>
                  <a:outerShdw blurRad="38100" dist="38100" dir="2700000" algn="tl">
                    <a:srgbClr val="000000">
                      <a:alpha val="43137"/>
                    </a:srgbClr>
                  </a:outerShdw>
                </a:effectLst>
              </a:rPr>
              <a:t> yang </a:t>
            </a:r>
            <a:r>
              <a:rPr lang="en-ID" b="1" dirty="0" err="1">
                <a:solidFill>
                  <a:srgbClr val="FFFF00"/>
                </a:solidFill>
                <a:effectLst>
                  <a:outerShdw blurRad="38100" dist="38100" dir="2700000" algn="tl">
                    <a:srgbClr val="000000">
                      <a:alpha val="43137"/>
                    </a:srgbClr>
                  </a:outerShdw>
                </a:effectLst>
              </a:rPr>
              <a:t>akan</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memberi</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imbalan</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atas</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sampah</a:t>
            </a:r>
            <a:r>
              <a:rPr lang="en-ID" b="1" dirty="0">
                <a:solidFill>
                  <a:srgbClr val="FFFF00"/>
                </a:solidFill>
                <a:effectLst>
                  <a:outerShdw blurRad="38100" dist="38100" dir="2700000" algn="tl">
                    <a:srgbClr val="000000">
                      <a:alpha val="43137"/>
                    </a:srgbClr>
                  </a:outerShdw>
                </a:effectLst>
              </a:rPr>
              <a:t> yang di </a:t>
            </a:r>
            <a:r>
              <a:rPr lang="en-ID" b="1" dirty="0" err="1">
                <a:solidFill>
                  <a:srgbClr val="FFFF00"/>
                </a:solidFill>
                <a:effectLst>
                  <a:outerShdw blurRad="38100" dist="38100" dir="2700000" algn="tl">
                    <a:srgbClr val="000000">
                      <a:alpha val="43137"/>
                    </a:srgbClr>
                  </a:outerShdw>
                </a:effectLst>
              </a:rPr>
              <a:t>setor</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sesuai</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jumlah</a:t>
            </a:r>
            <a:r>
              <a:rPr lang="en-ID" b="1" dirty="0">
                <a:solidFill>
                  <a:srgbClr val="FFFF00"/>
                </a:solidFill>
                <a:effectLst>
                  <a:outerShdw blurRad="38100" dist="38100" dir="2700000" algn="tl">
                    <a:srgbClr val="000000">
                      <a:alpha val="43137"/>
                    </a:srgbClr>
                  </a:outerShdw>
                </a:effectLst>
              </a:rPr>
              <a:t> yang </a:t>
            </a:r>
            <a:r>
              <a:rPr lang="en-ID" b="1" dirty="0" err="1">
                <a:solidFill>
                  <a:srgbClr val="FFFF00"/>
                </a:solidFill>
                <a:effectLst>
                  <a:outerShdw blurRad="38100" dist="38100" dir="2700000" algn="tl">
                    <a:srgbClr val="000000">
                      <a:alpha val="43137"/>
                    </a:srgbClr>
                  </a:outerShdw>
                </a:effectLst>
              </a:rPr>
              <a:t>sudah</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tersedia</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secara</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automatis</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oleh</a:t>
            </a:r>
            <a:r>
              <a:rPr lang="en-ID" b="1" dirty="0">
                <a:solidFill>
                  <a:srgbClr val="FFFF00"/>
                </a:solidFill>
                <a:effectLst>
                  <a:outerShdw blurRad="38100" dist="38100" dir="2700000" algn="tl">
                    <a:srgbClr val="000000">
                      <a:alpha val="43137"/>
                    </a:srgbClr>
                  </a:outerShdw>
                </a:effectLst>
              </a:rPr>
              <a:t> system.</a:t>
            </a:r>
            <a:endParaRPr lang="en-US" b="1" dirty="0">
              <a:solidFill>
                <a:srgbClr val="FFFF00"/>
              </a:solidFill>
              <a:effectLst>
                <a:outerShdw blurRad="38100" dist="38100" dir="2700000" algn="tl">
                  <a:srgbClr val="000000">
                    <a:alpha val="43137"/>
                  </a:srgbClr>
                </a:outerShdw>
              </a:effectLst>
            </a:endParaRPr>
          </a:p>
          <a:p>
            <a:pPr marL="0" indent="0">
              <a:buNone/>
            </a:pPr>
            <a:endParaRPr lang="en-US" b="1" dirty="0">
              <a:solidFill>
                <a:srgbClr val="FFFF00"/>
              </a:solidFill>
              <a:effectLst>
                <a:outerShdw blurRad="38100" dist="38100" dir="2700000" algn="tl">
                  <a:srgbClr val="000000">
                    <a:alpha val="43137"/>
                  </a:srgbClr>
                </a:outerShdw>
              </a:effectLst>
            </a:endParaRPr>
          </a:p>
        </p:txBody>
      </p:sp>
      <p:grpSp>
        <p:nvGrpSpPr>
          <p:cNvPr id="4" name="Group 8" descr="Logo Placeholder">
            <a:extLst>
              <a:ext uri="{FF2B5EF4-FFF2-40B4-BE49-F238E27FC236}">
                <a16:creationId xmlns:a16="http://schemas.microsoft.com/office/drawing/2014/main" xmlns="" id="{3F31EBC4-0A2C-402C-AE20-AC3F0C88AF14}"/>
              </a:ext>
            </a:extLst>
          </p:cNvPr>
          <p:cNvGrpSpPr/>
          <p:nvPr/>
        </p:nvGrpSpPr>
        <p:grpSpPr>
          <a:xfrm>
            <a:off x="9286876" y="6211854"/>
            <a:ext cx="2761126" cy="523220"/>
            <a:chOff x="1863865" y="1950690"/>
            <a:chExt cx="2294401" cy="523220"/>
          </a:xfrm>
        </p:grpSpPr>
        <p:sp>
          <p:nvSpPr>
            <p:cNvPr id="5" name="Rectangle 9">
              <a:extLst>
                <a:ext uri="{FF2B5EF4-FFF2-40B4-BE49-F238E27FC236}">
                  <a16:creationId xmlns:a16="http://schemas.microsoft.com/office/drawing/2014/main" xmlns=""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6" name="Rectangle 6">
              <a:extLst>
                <a:ext uri="{FF2B5EF4-FFF2-40B4-BE49-F238E27FC236}">
                  <a16:creationId xmlns:a16="http://schemas.microsoft.com/office/drawing/2014/main" xmlns=""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271823418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down)">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down)">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3200"/>
            <a:ext cx="9905998" cy="1750646"/>
          </a:xfrm>
        </p:spPr>
        <p:txBody>
          <a:bodyPr>
            <a:normAutofit/>
          </a:bodyPr>
          <a:lstStyle/>
          <a:p>
            <a:pPr algn="ctr"/>
            <a:r>
              <a:rPr lang="en-ID" sz="4000" b="1" dirty="0" err="1" smtClean="0">
                <a:solidFill>
                  <a:srgbClr val="FFC000"/>
                </a:solidFill>
                <a:effectLst>
                  <a:outerShdw blurRad="38100" dist="38100" dir="2700000" algn="tl">
                    <a:srgbClr val="000000">
                      <a:alpha val="43137"/>
                    </a:srgbClr>
                  </a:outerShdw>
                </a:effectLst>
              </a:rPr>
              <a:t>daftar</a:t>
            </a:r>
            <a:r>
              <a:rPr lang="en-ID" sz="4000" b="1" dirty="0" smtClean="0">
                <a:solidFill>
                  <a:srgbClr val="FFC000"/>
                </a:solidFill>
                <a:effectLst>
                  <a:outerShdw blurRad="38100" dist="38100" dir="2700000" algn="tl">
                    <a:srgbClr val="000000">
                      <a:alpha val="43137"/>
                    </a:srgbClr>
                  </a:outerShdw>
                </a:effectLst>
              </a:rPr>
              <a:t> </a:t>
            </a:r>
            <a:r>
              <a:rPr lang="en-ID" sz="4000" b="1" dirty="0" err="1" smtClean="0">
                <a:solidFill>
                  <a:srgbClr val="FFC000"/>
                </a:solidFill>
                <a:effectLst>
                  <a:outerShdw blurRad="38100" dist="38100" dir="2700000" algn="tl">
                    <a:srgbClr val="000000">
                      <a:alpha val="43137"/>
                    </a:srgbClr>
                  </a:outerShdw>
                </a:effectLst>
              </a:rPr>
              <a:t>harga</a:t>
            </a:r>
            <a:r>
              <a:rPr lang="en-ID" sz="4000" b="1" dirty="0" smtClean="0">
                <a:solidFill>
                  <a:srgbClr val="FFC000"/>
                </a:solidFill>
                <a:effectLst>
                  <a:outerShdw blurRad="38100" dist="38100" dir="2700000" algn="tl">
                    <a:srgbClr val="000000">
                      <a:alpha val="43137"/>
                    </a:srgbClr>
                  </a:outerShdw>
                </a:effectLst>
              </a:rPr>
              <a:t> </a:t>
            </a:r>
            <a:r>
              <a:rPr lang="en-ID" sz="4000" b="1" dirty="0" err="1" smtClean="0">
                <a:solidFill>
                  <a:srgbClr val="FFC000"/>
                </a:solidFill>
                <a:effectLst>
                  <a:outerShdw blurRad="38100" dist="38100" dir="2700000" algn="tl">
                    <a:srgbClr val="000000">
                      <a:alpha val="43137"/>
                    </a:srgbClr>
                  </a:outerShdw>
                </a:effectLst>
              </a:rPr>
              <a:t>sampah</a:t>
            </a:r>
            <a:r>
              <a:rPr lang="en-ID" sz="4000" b="1" dirty="0" smtClean="0">
                <a:solidFill>
                  <a:srgbClr val="FFC000"/>
                </a:solidFill>
                <a:effectLst>
                  <a:outerShdw blurRad="38100" dist="38100" dir="2700000" algn="tl">
                    <a:srgbClr val="000000">
                      <a:alpha val="43137"/>
                    </a:srgbClr>
                  </a:outerShdw>
                </a:effectLst>
              </a:rPr>
              <a:t> per-KG</a:t>
            </a:r>
            <a:endParaRPr lang="en-US" sz="4000" b="1" dirty="0">
              <a:solidFill>
                <a:srgbClr val="FFC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071211"/>
              </p:ext>
            </p:extLst>
          </p:nvPr>
        </p:nvGraphicFramePr>
        <p:xfrm>
          <a:off x="3164113" y="1117606"/>
          <a:ext cx="5776687" cy="5472225"/>
        </p:xfrm>
        <a:graphic>
          <a:graphicData uri="http://schemas.openxmlformats.org/drawingml/2006/table">
            <a:tbl>
              <a:tblPr firstRow="1" firstCol="1" bandRow="1">
                <a:tableStyleId>{5C22544A-7EE6-4342-B048-85BDC9FD1C3A}</a:tableStyleId>
              </a:tblPr>
              <a:tblGrid>
                <a:gridCol w="509480"/>
                <a:gridCol w="2758357"/>
                <a:gridCol w="1256470"/>
                <a:gridCol w="1252380"/>
              </a:tblGrid>
              <a:tr h="382049">
                <a:tc>
                  <a:txBody>
                    <a:bodyPr/>
                    <a:lstStyle/>
                    <a:p>
                      <a:pPr algn="ctr">
                        <a:lnSpc>
                          <a:spcPct val="115000"/>
                        </a:lnSpc>
                        <a:spcAft>
                          <a:spcPts val="0"/>
                        </a:spcAft>
                      </a:pPr>
                      <a:r>
                        <a:rPr lang="en-US" sz="1800" b="1" dirty="0">
                          <a:solidFill>
                            <a:schemeClr val="bg1"/>
                          </a:solidFill>
                          <a:effectLst/>
                        </a:rPr>
                        <a:t>NO</a:t>
                      </a:r>
                      <a:endParaRPr lang="en-US" sz="1800" b="1" dirty="0">
                        <a:solidFill>
                          <a:schemeClr val="bg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800" b="1" dirty="0">
                          <a:solidFill>
                            <a:schemeClr val="bg1"/>
                          </a:solidFill>
                          <a:effectLst/>
                        </a:rPr>
                        <a:t>JENIS SAMPAH</a:t>
                      </a:r>
                      <a:endParaRPr lang="en-US" sz="1800" b="1" dirty="0">
                        <a:solidFill>
                          <a:schemeClr val="bg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800" b="1" dirty="0">
                          <a:solidFill>
                            <a:schemeClr val="bg1"/>
                          </a:solidFill>
                          <a:effectLst/>
                        </a:rPr>
                        <a:t>SATUAN</a:t>
                      </a:r>
                      <a:endParaRPr lang="en-US" sz="1800" b="1" dirty="0">
                        <a:solidFill>
                          <a:schemeClr val="bg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800" b="1" dirty="0">
                          <a:solidFill>
                            <a:schemeClr val="bg1"/>
                          </a:solidFill>
                          <a:effectLst/>
                        </a:rPr>
                        <a:t>HARGA</a:t>
                      </a:r>
                      <a:endParaRPr lang="en-US" sz="1800" b="1" dirty="0">
                        <a:solidFill>
                          <a:schemeClr val="bg1"/>
                        </a:solidFill>
                        <a:effectLst/>
                        <a:latin typeface="Calibri"/>
                        <a:ea typeface="Calibri"/>
                        <a:cs typeface="Times New Roman"/>
                      </a:endParaRPr>
                    </a:p>
                  </a:txBody>
                  <a:tcPr marL="68580" marR="68580" marT="0" marB="0" anchor="ctr"/>
                </a:tc>
              </a:tr>
              <a:tr h="318136">
                <a:tc>
                  <a:txBody>
                    <a:bodyPr/>
                    <a:lstStyle/>
                    <a:p>
                      <a:pPr algn="ctr">
                        <a:lnSpc>
                          <a:spcPct val="115000"/>
                        </a:lnSpc>
                        <a:spcAft>
                          <a:spcPts val="0"/>
                        </a:spcAft>
                      </a:pPr>
                      <a:r>
                        <a:rPr lang="en-US" sz="1800" b="1" dirty="0">
                          <a:solidFill>
                            <a:schemeClr val="bg1"/>
                          </a:solidFill>
                          <a:effectLst/>
                        </a:rPr>
                        <a:t>1</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en-US" sz="1800" b="1" dirty="0" err="1">
                          <a:solidFill>
                            <a:schemeClr val="bg1"/>
                          </a:solidFill>
                          <a:effectLst/>
                        </a:rPr>
                        <a:t>Botol</a:t>
                      </a:r>
                      <a:r>
                        <a:rPr lang="en-US" sz="1800" b="1" dirty="0">
                          <a:solidFill>
                            <a:schemeClr val="bg1"/>
                          </a:solidFill>
                          <a:effectLst/>
                        </a:rPr>
                        <a:t> </a:t>
                      </a:r>
                      <a:r>
                        <a:rPr lang="id-ID" sz="1800" b="1" dirty="0" smtClean="0">
                          <a:solidFill>
                            <a:schemeClr val="bg1"/>
                          </a:solidFill>
                          <a:effectLst/>
                        </a:rPr>
                        <a:t>K</a:t>
                      </a:r>
                      <a:r>
                        <a:rPr lang="en-US" sz="1800" b="1" dirty="0" err="1" smtClean="0">
                          <a:solidFill>
                            <a:schemeClr val="bg1"/>
                          </a:solidFill>
                          <a:effectLst/>
                        </a:rPr>
                        <a:t>otor</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Rp2.000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2</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en-US" sz="1800" b="1" dirty="0" err="1">
                          <a:solidFill>
                            <a:schemeClr val="bg1"/>
                          </a:solidFill>
                          <a:effectLst/>
                        </a:rPr>
                        <a:t>Botol</a:t>
                      </a:r>
                      <a:r>
                        <a:rPr lang="en-US" sz="1800" b="1" dirty="0">
                          <a:solidFill>
                            <a:schemeClr val="bg1"/>
                          </a:solidFill>
                          <a:effectLst/>
                        </a:rPr>
                        <a:t> </a:t>
                      </a:r>
                      <a:r>
                        <a:rPr lang="id-ID" sz="1800" b="1" dirty="0" smtClean="0">
                          <a:solidFill>
                            <a:schemeClr val="bg1"/>
                          </a:solidFill>
                          <a:effectLst/>
                        </a:rPr>
                        <a:t>B</a:t>
                      </a:r>
                      <a:r>
                        <a:rPr lang="en-US" sz="1800" b="1" dirty="0" err="1" smtClean="0">
                          <a:solidFill>
                            <a:schemeClr val="bg1"/>
                          </a:solidFill>
                          <a:effectLst/>
                        </a:rPr>
                        <a:t>ersih</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Rp3.500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3</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id-ID" sz="1800" b="1" dirty="0" smtClean="0">
                          <a:solidFill>
                            <a:schemeClr val="bg1"/>
                          </a:solidFill>
                          <a:effectLst/>
                        </a:rPr>
                        <a:t>G</a:t>
                      </a:r>
                      <a:r>
                        <a:rPr lang="en-US" sz="1800" b="1" dirty="0" err="1" smtClean="0">
                          <a:solidFill>
                            <a:schemeClr val="bg1"/>
                          </a:solidFill>
                          <a:effectLst/>
                        </a:rPr>
                        <a:t>elas</a:t>
                      </a:r>
                      <a:r>
                        <a:rPr lang="en-US" sz="1800" b="1" dirty="0" smtClean="0">
                          <a:solidFill>
                            <a:schemeClr val="bg1"/>
                          </a:solidFill>
                          <a:effectLst/>
                        </a:rPr>
                        <a:t> </a:t>
                      </a:r>
                      <a:r>
                        <a:rPr lang="id-ID" sz="1800" b="1" dirty="0" smtClean="0">
                          <a:solidFill>
                            <a:schemeClr val="bg1"/>
                          </a:solidFill>
                          <a:effectLst/>
                        </a:rPr>
                        <a:t>K</a:t>
                      </a:r>
                      <a:r>
                        <a:rPr lang="en-US" sz="1800" b="1" dirty="0" err="1" smtClean="0">
                          <a:solidFill>
                            <a:schemeClr val="bg1"/>
                          </a:solidFill>
                          <a:effectLst/>
                        </a:rPr>
                        <a:t>otor</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Rp3.000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4</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id-ID" sz="1800" b="1" dirty="0" smtClean="0">
                          <a:solidFill>
                            <a:schemeClr val="bg1"/>
                          </a:solidFill>
                          <a:effectLst/>
                        </a:rPr>
                        <a:t>G</a:t>
                      </a:r>
                      <a:r>
                        <a:rPr lang="en-US" sz="1800" b="1" dirty="0" err="1" smtClean="0">
                          <a:solidFill>
                            <a:schemeClr val="bg1"/>
                          </a:solidFill>
                          <a:effectLst/>
                        </a:rPr>
                        <a:t>elas</a:t>
                      </a:r>
                      <a:r>
                        <a:rPr lang="en-US" sz="1800" b="1" dirty="0" smtClean="0">
                          <a:solidFill>
                            <a:schemeClr val="bg1"/>
                          </a:solidFill>
                          <a:effectLst/>
                        </a:rPr>
                        <a:t> </a:t>
                      </a:r>
                      <a:r>
                        <a:rPr lang="id-ID" sz="1800" b="1" dirty="0" smtClean="0">
                          <a:solidFill>
                            <a:schemeClr val="bg1"/>
                          </a:solidFill>
                          <a:effectLst/>
                        </a:rPr>
                        <a:t>B</a:t>
                      </a:r>
                      <a:r>
                        <a:rPr lang="en-US" sz="1800" b="1" dirty="0" err="1" smtClean="0">
                          <a:solidFill>
                            <a:schemeClr val="bg1"/>
                          </a:solidFill>
                          <a:effectLst/>
                        </a:rPr>
                        <a:t>ersih</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Rp6.000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5</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id-ID" sz="1800" b="1" dirty="0" smtClean="0">
                          <a:solidFill>
                            <a:schemeClr val="bg1"/>
                          </a:solidFill>
                          <a:effectLst/>
                        </a:rPr>
                        <a:t>T</a:t>
                      </a:r>
                      <a:r>
                        <a:rPr lang="en-US" sz="1800" b="1" dirty="0" err="1" smtClean="0">
                          <a:solidFill>
                            <a:schemeClr val="bg1"/>
                          </a:solidFill>
                          <a:effectLst/>
                        </a:rPr>
                        <a:t>utup</a:t>
                      </a:r>
                      <a:r>
                        <a:rPr lang="en-US" sz="1800" b="1" dirty="0" smtClean="0">
                          <a:solidFill>
                            <a:schemeClr val="bg1"/>
                          </a:solidFill>
                          <a:effectLst/>
                        </a:rPr>
                        <a:t> </a:t>
                      </a:r>
                      <a:r>
                        <a:rPr lang="id-ID" sz="1800" b="1" dirty="0" smtClean="0">
                          <a:solidFill>
                            <a:schemeClr val="bg1"/>
                          </a:solidFill>
                          <a:effectLst/>
                        </a:rPr>
                        <a:t>G</a:t>
                      </a:r>
                      <a:r>
                        <a:rPr lang="en-US" sz="1800" b="1" dirty="0" err="1" smtClean="0">
                          <a:solidFill>
                            <a:schemeClr val="bg1"/>
                          </a:solidFill>
                          <a:effectLst/>
                        </a:rPr>
                        <a:t>allon</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Rp2.000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6</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id-ID" sz="1800" b="1" dirty="0" smtClean="0">
                          <a:solidFill>
                            <a:schemeClr val="bg1"/>
                          </a:solidFill>
                          <a:effectLst/>
                        </a:rPr>
                        <a:t>T</a:t>
                      </a:r>
                      <a:r>
                        <a:rPr lang="en-US" sz="1800" b="1" dirty="0" err="1" smtClean="0">
                          <a:solidFill>
                            <a:schemeClr val="bg1"/>
                          </a:solidFill>
                          <a:effectLst/>
                        </a:rPr>
                        <a:t>utup</a:t>
                      </a:r>
                      <a:r>
                        <a:rPr lang="en-US" sz="1800" b="1" dirty="0" smtClean="0">
                          <a:solidFill>
                            <a:schemeClr val="bg1"/>
                          </a:solidFill>
                          <a:effectLst/>
                        </a:rPr>
                        <a:t> </a:t>
                      </a:r>
                      <a:r>
                        <a:rPr lang="id-ID" sz="1800" b="1" dirty="0" smtClean="0">
                          <a:solidFill>
                            <a:schemeClr val="bg1"/>
                          </a:solidFill>
                          <a:effectLst/>
                        </a:rPr>
                        <a:t>B</a:t>
                      </a:r>
                      <a:r>
                        <a:rPr lang="en-US" sz="1800" b="1" dirty="0" err="1" smtClean="0">
                          <a:solidFill>
                            <a:schemeClr val="bg1"/>
                          </a:solidFill>
                          <a:effectLst/>
                        </a:rPr>
                        <a:t>otol</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Rp1.500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7</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en-US" sz="1800" b="1">
                          <a:solidFill>
                            <a:schemeClr val="bg1"/>
                          </a:solidFill>
                          <a:effectLst/>
                        </a:rPr>
                        <a:t>Kardus</a:t>
                      </a:r>
                      <a:endParaRPr lang="en-US" sz="1800" b="1">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Rp200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8</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id-ID" sz="1800" b="1" dirty="0" smtClean="0">
                          <a:solidFill>
                            <a:schemeClr val="bg1"/>
                          </a:solidFill>
                          <a:effectLst/>
                        </a:rPr>
                        <a:t>K</a:t>
                      </a:r>
                      <a:r>
                        <a:rPr lang="en-US" sz="1800" b="1" dirty="0" err="1" smtClean="0">
                          <a:solidFill>
                            <a:schemeClr val="bg1"/>
                          </a:solidFill>
                          <a:effectLst/>
                        </a:rPr>
                        <a:t>aoran</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Rp2.000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9</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en-US" sz="1800" b="1">
                          <a:solidFill>
                            <a:schemeClr val="bg1"/>
                          </a:solidFill>
                          <a:effectLst/>
                        </a:rPr>
                        <a:t>Kertas HVS</a:t>
                      </a:r>
                      <a:endParaRPr lang="en-US" sz="1800" b="1">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Rp2.000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10</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en-US" sz="1800" b="1">
                          <a:solidFill>
                            <a:schemeClr val="bg1"/>
                          </a:solidFill>
                          <a:effectLst/>
                        </a:rPr>
                        <a:t>Buku Bacaan</a:t>
                      </a:r>
                      <a:endParaRPr lang="en-US" sz="1800" b="1">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Rp1.000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11</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en-US" sz="1800" b="1" dirty="0" err="1">
                          <a:solidFill>
                            <a:schemeClr val="bg1"/>
                          </a:solidFill>
                          <a:effectLst/>
                        </a:rPr>
                        <a:t>Bancos</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Rp1.000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12</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en-US" sz="1800" b="1">
                          <a:solidFill>
                            <a:schemeClr val="bg1"/>
                          </a:solidFill>
                          <a:effectLst/>
                        </a:rPr>
                        <a:t>Duplex</a:t>
                      </a:r>
                      <a:endParaRPr lang="en-US" sz="1800" b="1">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dirty="0">
                          <a:solidFill>
                            <a:schemeClr val="bg1"/>
                          </a:solidFill>
                          <a:effectLst/>
                        </a:rPr>
                        <a:t>Rp1.000</a:t>
                      </a:r>
                      <a:endParaRPr lang="en-US" sz="1800" b="1" dirty="0">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13</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en-US" sz="1800" b="1">
                          <a:solidFill>
                            <a:schemeClr val="bg1"/>
                          </a:solidFill>
                          <a:effectLst/>
                        </a:rPr>
                        <a:t>Kaleng Minuman</a:t>
                      </a:r>
                      <a:endParaRPr lang="en-US" sz="1800" b="1">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Rp9.000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14</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en-US" sz="1800" b="1">
                          <a:solidFill>
                            <a:schemeClr val="bg1"/>
                          </a:solidFill>
                          <a:effectLst/>
                        </a:rPr>
                        <a:t>Kaleng Biskuit</a:t>
                      </a:r>
                      <a:endParaRPr lang="en-US" sz="1800" b="1">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Rp1.000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15</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en-US" sz="1800" b="1" dirty="0" err="1">
                          <a:solidFill>
                            <a:schemeClr val="bg1"/>
                          </a:solidFill>
                          <a:effectLst/>
                        </a:rPr>
                        <a:t>Besi</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Rp3.000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16</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en-US" sz="1800" b="1" dirty="0" err="1">
                          <a:solidFill>
                            <a:schemeClr val="bg1"/>
                          </a:solidFill>
                          <a:effectLst/>
                        </a:rPr>
                        <a:t>Kertas</a:t>
                      </a:r>
                      <a:r>
                        <a:rPr lang="en-US" sz="1800" b="1" dirty="0">
                          <a:solidFill>
                            <a:schemeClr val="bg1"/>
                          </a:solidFill>
                          <a:effectLst/>
                        </a:rPr>
                        <a:t> </a:t>
                      </a:r>
                      <a:r>
                        <a:rPr lang="en-US" sz="1800" b="1" dirty="0" err="1">
                          <a:solidFill>
                            <a:schemeClr val="bg1"/>
                          </a:solidFill>
                          <a:effectLst/>
                        </a:rPr>
                        <a:t>Campur</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dirty="0">
                          <a:solidFill>
                            <a:schemeClr val="bg1"/>
                          </a:solidFill>
                          <a:effectLst/>
                        </a:rPr>
                        <a:t>Rp1.000</a:t>
                      </a:r>
                      <a:endParaRPr lang="en-US" sz="1800" b="1" dirty="0">
                        <a:solidFill>
                          <a:schemeClr val="bg1"/>
                        </a:solidFill>
                        <a:effectLst/>
                        <a:latin typeface="Calibri"/>
                        <a:ea typeface="Calibri"/>
                        <a:cs typeface="Times New Roman"/>
                      </a:endParaRPr>
                    </a:p>
                  </a:txBody>
                  <a:tcPr marL="68580" marR="68580" marT="0" marB="0" anchor="b"/>
                </a:tc>
              </a:tr>
            </a:tbl>
          </a:graphicData>
        </a:graphic>
      </p:graphicFrame>
      <p:grpSp>
        <p:nvGrpSpPr>
          <p:cNvPr id="5" name="Group 8" descr="Logo Placeholder">
            <a:extLst>
              <a:ext uri="{FF2B5EF4-FFF2-40B4-BE49-F238E27FC236}">
                <a16:creationId xmlns:a16="http://schemas.microsoft.com/office/drawing/2014/main" xmlns="" id="{3F31EBC4-0A2C-402C-AE20-AC3F0C88AF14}"/>
              </a:ext>
            </a:extLst>
          </p:cNvPr>
          <p:cNvGrpSpPr/>
          <p:nvPr/>
        </p:nvGrpSpPr>
        <p:grpSpPr>
          <a:xfrm>
            <a:off x="9286876" y="6211854"/>
            <a:ext cx="2761126" cy="523220"/>
            <a:chOff x="1863865" y="1950690"/>
            <a:chExt cx="2294401" cy="523220"/>
          </a:xfrm>
        </p:grpSpPr>
        <p:sp>
          <p:nvSpPr>
            <p:cNvPr id="6" name="Rectangle 9">
              <a:extLst>
                <a:ext uri="{FF2B5EF4-FFF2-40B4-BE49-F238E27FC236}">
                  <a16:creationId xmlns:a16="http://schemas.microsoft.com/office/drawing/2014/main" xmlns=""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7" name="Rectangle 6">
              <a:extLst>
                <a:ext uri="{FF2B5EF4-FFF2-40B4-BE49-F238E27FC236}">
                  <a16:creationId xmlns:a16="http://schemas.microsoft.com/office/drawing/2014/main" xmlns=""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19940229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82171" y="0"/>
            <a:ext cx="10943213" cy="3241913"/>
          </a:xfrm>
          <a:prstGeom prst="rect">
            <a:avLst/>
          </a:prstGeom>
        </p:spPr>
        <p:txBody>
          <a:bodyPr wrap="square">
            <a:spAutoFit/>
          </a:bodyPr>
          <a:lstStyle/>
          <a:p>
            <a:pPr algn="ctr">
              <a:lnSpc>
                <a:spcPct val="200000"/>
              </a:lnSpc>
              <a:spcBef>
                <a:spcPts val="1200"/>
              </a:spcBef>
              <a:spcAft>
                <a:spcPts val="1000"/>
              </a:spcAft>
            </a:pPr>
            <a:r>
              <a:rPr lang="id-ID" sz="3200" b="1" dirty="0" smtClean="0">
                <a:solidFill>
                  <a:srgbClr val="FFC000"/>
                </a:solidFill>
                <a:effectLst>
                  <a:outerShdw blurRad="38100" dist="38100" dir="2700000" algn="tl">
                    <a:srgbClr val="000000">
                      <a:alpha val="43137"/>
                    </a:srgbClr>
                  </a:outerShdw>
                </a:effectLst>
                <a:latin typeface="Tw Cen MT (Judul)"/>
                <a:ea typeface="Times New Roman" panose="02020603050405020304" pitchFamily="18" charset="0"/>
                <a:cs typeface="Times New Roman" panose="02020603050405020304" pitchFamily="18" charset="0"/>
              </a:rPr>
              <a:t>DESAIN BASIS DATA</a:t>
            </a:r>
            <a:endParaRPr lang="en-US" sz="3200" b="1" dirty="0" smtClean="0">
              <a:solidFill>
                <a:srgbClr val="FFC000"/>
              </a:solidFill>
              <a:effectLst>
                <a:outerShdw blurRad="38100" dist="38100" dir="2700000" algn="tl">
                  <a:srgbClr val="000000">
                    <a:alpha val="43137"/>
                  </a:srgbClr>
                </a:outerShdw>
              </a:effectLst>
              <a:latin typeface="Tw Cen MT (Judul)"/>
              <a:ea typeface="Times New Roman" panose="02020603050405020304" pitchFamily="18" charset="0"/>
              <a:cs typeface="Times New Roman" panose="02020603050405020304" pitchFamily="18" charset="0"/>
            </a:endParaRPr>
          </a:p>
          <a:p>
            <a:pPr>
              <a:lnSpc>
                <a:spcPct val="200000"/>
              </a:lnSpc>
              <a:spcBef>
                <a:spcPts val="1200"/>
              </a:spcBef>
              <a:spcAft>
                <a:spcPts val="1000"/>
              </a:spcAft>
            </a:pPr>
            <a:endParaRPr lang="id-ID" sz="2600" b="1" dirty="0">
              <a:effectLst/>
              <a:latin typeface="+mj-lt"/>
              <a:ea typeface="Calibri" panose="020F0502020204030204" pitchFamily="34" charset="0"/>
              <a:cs typeface="Times New Roman" panose="02020603050405020304" pitchFamily="18" charset="0"/>
            </a:endParaRPr>
          </a:p>
          <a:p>
            <a:pPr>
              <a:lnSpc>
                <a:spcPct val="200000"/>
              </a:lnSpc>
              <a:spcBef>
                <a:spcPts val="1200"/>
              </a:spcBef>
              <a:spcAft>
                <a:spcPts val="1000"/>
              </a:spcAft>
            </a:pPr>
            <a:endParaRPr lang="en-US" sz="2600" b="1" dirty="0">
              <a:effectLst/>
              <a:latin typeface="+mj-lt"/>
              <a:ea typeface="Calibri" panose="020F0502020204030204" pitchFamily="34" charset="0"/>
              <a:cs typeface="Times New Roman" panose="02020603050405020304" pitchFamily="18" charset="0"/>
            </a:endParaRPr>
          </a:p>
        </p:txBody>
      </p:sp>
      <p:grpSp>
        <p:nvGrpSpPr>
          <p:cNvPr id="4" name="Group 8" descr="Logo Placeholder">
            <a:extLst>
              <a:ext uri="{FF2B5EF4-FFF2-40B4-BE49-F238E27FC236}">
                <a16:creationId xmlns:a16="http://schemas.microsoft.com/office/drawing/2014/main" xmlns="" id="{3F31EBC4-0A2C-402C-AE20-AC3F0C88AF14}"/>
              </a:ext>
            </a:extLst>
          </p:cNvPr>
          <p:cNvGrpSpPr/>
          <p:nvPr/>
        </p:nvGrpSpPr>
        <p:grpSpPr>
          <a:xfrm>
            <a:off x="9286876" y="6211854"/>
            <a:ext cx="2761126" cy="523220"/>
            <a:chOff x="1863865" y="1950690"/>
            <a:chExt cx="2294401" cy="523220"/>
          </a:xfrm>
        </p:grpSpPr>
        <p:sp>
          <p:nvSpPr>
            <p:cNvPr id="5" name="Rectangle 9">
              <a:extLst>
                <a:ext uri="{FF2B5EF4-FFF2-40B4-BE49-F238E27FC236}">
                  <a16:creationId xmlns:a16="http://schemas.microsoft.com/office/drawing/2014/main" xmlns=""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6" name="Rectangle 6">
              <a:extLst>
                <a:ext uri="{FF2B5EF4-FFF2-40B4-BE49-F238E27FC236}">
                  <a16:creationId xmlns:a16="http://schemas.microsoft.com/office/drawing/2014/main" xmlns=""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pic>
        <p:nvPicPr>
          <p:cNvPr id="2" name="Gambar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885" y="1193080"/>
            <a:ext cx="10396157" cy="4786805"/>
          </a:xfrm>
          <a:prstGeom prst="rect">
            <a:avLst/>
          </a:prstGeom>
        </p:spPr>
      </p:pic>
    </p:spTree>
    <p:extLst>
      <p:ext uri="{BB962C8B-B14F-4D97-AF65-F5344CB8AC3E}">
        <p14:creationId xmlns:p14="http://schemas.microsoft.com/office/powerpoint/2010/main" val="102139283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Jerami">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Flow</Template>
  <TotalTime>2522</TotalTime>
  <Words>706</Words>
  <Application>Microsoft Office PowerPoint</Application>
  <PresentationFormat>Suai</PresentationFormat>
  <Paragraphs>165</Paragraphs>
  <Slides>14</Slides>
  <Notes>0</Notes>
  <HiddenSlides>0</HiddenSlides>
  <MMClips>0</MMClips>
  <ScaleCrop>false</ScaleCrop>
  <HeadingPairs>
    <vt:vector size="4" baseType="variant">
      <vt:variant>
        <vt:lpstr>Tema</vt:lpstr>
      </vt:variant>
      <vt:variant>
        <vt:i4>1</vt:i4>
      </vt:variant>
      <vt:variant>
        <vt:lpstr>Judul Slide</vt:lpstr>
      </vt:variant>
      <vt:variant>
        <vt:i4>14</vt:i4>
      </vt:variant>
    </vt:vector>
  </HeadingPairs>
  <TitlesOfParts>
    <vt:vector size="15" baseType="lpstr">
      <vt:lpstr>Circuit</vt:lpstr>
      <vt:lpstr>Presentasi PowerPoint</vt:lpstr>
      <vt:lpstr>Presentasi PowerPoint</vt:lpstr>
      <vt:lpstr>Presentasi PowerPoint</vt:lpstr>
      <vt:lpstr>Presentasi PowerPoint</vt:lpstr>
      <vt:lpstr>database BANK SAMPAH</vt:lpstr>
      <vt:lpstr>Presentasi PowerPoint</vt:lpstr>
      <vt:lpstr>Presentasi PowerPoint</vt:lpstr>
      <vt:lpstr>daftar harga sampah per-KG</vt:lpstr>
      <vt:lpstr>Presentasi PowerPoint</vt:lpstr>
      <vt:lpstr> Spesifikasi File  1.  File Admin      Nama File        : File Admin      Fungsi              : Untuk menyimpan                                 data admin      Akronim           : tbl_user      Akses File         : Random      Panjang Record : 300      Software           : MySQL  </vt:lpstr>
      <vt:lpstr>Presentasi PowerPoint</vt:lpstr>
      <vt:lpstr>Presentasi PowerPoint</vt:lpstr>
      <vt:lpstr>                   ..Saran lanjutan..       3.     Perlunya pastisipasi dari pemerintah dalam pengelolaan Bank Sampah guna mempermudah pihak Bank Sampah dalam merubah paradigma masyarakat tentang sampah, dengan diberikan fasilitas ke Bank Sampah. </vt:lpstr>
      <vt:lpstr>AYO! Lakukan hidup bersih dan sehat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Ubah sampah menjadi rupiah</dc:title>
  <dc:creator>Edy Faizal</dc:creator>
  <cp:lastModifiedBy>Dinda Nerissa Arvian</cp:lastModifiedBy>
  <cp:revision>41</cp:revision>
  <dcterms:created xsi:type="dcterms:W3CDTF">2020-06-16T13:05:51Z</dcterms:created>
  <dcterms:modified xsi:type="dcterms:W3CDTF">2020-07-14T15:53:48Z</dcterms:modified>
</cp:coreProperties>
</file>