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2" r:id="rId17"/>
    <p:sldId id="273" r:id="rId18"/>
    <p:sldId id="275" r:id="rId19"/>
    <p:sldId id="271" r:id="rId20"/>
    <p:sldId id="274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TYPES, VARIABLES AND OPERATORS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C++ SOFTWARE TRAINING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938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VARIABLES		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29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DECLARATION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en-US" dirty="0" smtClean="0"/>
              <a:t>SYNTAX</a:t>
            </a:r>
          </a:p>
          <a:p>
            <a:pPr marL="0" indent="0">
              <a:buNone/>
            </a:pPr>
            <a:r>
              <a:rPr lang="en-IN" i="1" dirty="0"/>
              <a:t>type</a:t>
            </a:r>
            <a:r>
              <a:rPr lang="en-IN" dirty="0"/>
              <a:t> </a:t>
            </a:r>
            <a:r>
              <a:rPr lang="en-IN" i="1" dirty="0"/>
              <a:t>variable</a:t>
            </a:r>
            <a:r>
              <a:rPr lang="en-IN" dirty="0"/>
              <a:t> = </a:t>
            </a:r>
            <a:r>
              <a:rPr lang="en-IN" i="1" dirty="0"/>
              <a:t>value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(or)</a:t>
            </a:r>
          </a:p>
          <a:p>
            <a:pPr marL="0" indent="0">
              <a:buNone/>
            </a:pPr>
            <a:r>
              <a:rPr lang="en-US" dirty="0" smtClean="0"/>
              <a:t>type variable;</a:t>
            </a:r>
          </a:p>
          <a:p>
            <a:pPr marL="0" indent="0">
              <a:buNone/>
            </a:pPr>
            <a:r>
              <a:rPr lang="en-US" dirty="0" smtClean="0"/>
              <a:t>variable = value;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/>
              <a:t> </a:t>
            </a:r>
            <a:r>
              <a:rPr lang="en-IN" dirty="0" err="1"/>
              <a:t>myNum</a:t>
            </a:r>
            <a:r>
              <a:rPr lang="en-IN" dirty="0"/>
              <a:t> = 15;</a:t>
            </a:r>
            <a:br>
              <a:rPr lang="en-IN" dirty="0"/>
            </a:br>
            <a:r>
              <a:rPr lang="en-IN" dirty="0" err="1"/>
              <a:t>cout</a:t>
            </a:r>
            <a:r>
              <a:rPr lang="en-IN" dirty="0"/>
              <a:t> &lt;&lt; </a:t>
            </a:r>
            <a:r>
              <a:rPr lang="en-IN" dirty="0" err="1"/>
              <a:t>myNum</a:t>
            </a:r>
            <a:r>
              <a:rPr lang="en-IN" dirty="0" smtClean="0"/>
              <a:t>;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/>
              <a:t> </a:t>
            </a:r>
            <a:r>
              <a:rPr lang="en-US" dirty="0" err="1"/>
              <a:t>myNum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err="1"/>
              <a:t>myNum</a:t>
            </a:r>
            <a:r>
              <a:rPr lang="en-US" dirty="0"/>
              <a:t> = 15;</a:t>
            </a:r>
            <a:br>
              <a:rPr lang="en-US" dirty="0"/>
            </a:b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myNum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 </a:t>
            </a:r>
            <a:r>
              <a:rPr lang="en-US" dirty="0" err="1"/>
              <a:t>myNum</a:t>
            </a:r>
            <a:r>
              <a:rPr lang="en-US" dirty="0"/>
              <a:t> = 15; 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myNum</a:t>
            </a:r>
            <a:r>
              <a:rPr lang="en-US" dirty="0" smtClean="0"/>
              <a:t> = 10;  </a:t>
            </a:r>
            <a:br>
              <a:rPr lang="en-US" dirty="0" smtClean="0"/>
            </a:b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myNum</a:t>
            </a:r>
            <a:r>
              <a:rPr lang="en-US" dirty="0" smtClean="0"/>
              <a:t>; 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fr-FR" dirty="0" err="1"/>
              <a:t>int</a:t>
            </a:r>
            <a:r>
              <a:rPr lang="fr-FR" dirty="0"/>
              <a:t> x = 5, y = 6, z = 50;</a:t>
            </a:r>
            <a:br>
              <a:rPr lang="fr-FR" dirty="0"/>
            </a:br>
            <a:r>
              <a:rPr lang="fr-FR" dirty="0"/>
              <a:t>cout &lt;&lt; x + y + z;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86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DISPLAYING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 err="1"/>
              <a:t>int</a:t>
            </a:r>
            <a:r>
              <a:rPr lang="en-US" sz="2000" dirty="0"/>
              <a:t> </a:t>
            </a:r>
            <a:r>
              <a:rPr lang="en-US" sz="2000" dirty="0" err="1"/>
              <a:t>myAge</a:t>
            </a:r>
            <a:r>
              <a:rPr lang="en-US" sz="2000" dirty="0"/>
              <a:t> = 35;</a:t>
            </a:r>
            <a:br>
              <a:rPr lang="en-US" sz="2000" dirty="0"/>
            </a:br>
            <a:r>
              <a:rPr lang="en-US" sz="2000" dirty="0" err="1"/>
              <a:t>cout</a:t>
            </a:r>
            <a:r>
              <a:rPr lang="en-US" sz="2000" dirty="0"/>
              <a:t> &lt;&lt; "I am " &lt;&lt; </a:t>
            </a:r>
            <a:r>
              <a:rPr lang="en-US" sz="2000" dirty="0" err="1"/>
              <a:t>myAge</a:t>
            </a:r>
            <a:r>
              <a:rPr lang="en-US" sz="2000" dirty="0"/>
              <a:t> &lt;&lt; " years old</a:t>
            </a:r>
            <a:r>
              <a:rPr lang="en-US" sz="2000" dirty="0" smtClean="0"/>
              <a:t>.";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r>
              <a:rPr lang="fr-FR" sz="2000" dirty="0" err="1"/>
              <a:t>int</a:t>
            </a:r>
            <a:r>
              <a:rPr lang="fr-FR" sz="2000" dirty="0"/>
              <a:t> x = 5;</a:t>
            </a:r>
            <a:br>
              <a:rPr lang="fr-FR" sz="2000" dirty="0"/>
            </a:br>
            <a:r>
              <a:rPr lang="fr-FR" sz="2000" dirty="0" err="1"/>
              <a:t>int</a:t>
            </a:r>
            <a:r>
              <a:rPr lang="fr-FR" sz="2000" dirty="0"/>
              <a:t> y = 6;</a:t>
            </a:r>
            <a:br>
              <a:rPr lang="fr-FR" sz="2000" dirty="0"/>
            </a:br>
            <a:r>
              <a:rPr lang="fr-FR" sz="2000" dirty="0" err="1"/>
              <a:t>int</a:t>
            </a:r>
            <a:r>
              <a:rPr lang="fr-FR" sz="2000" dirty="0"/>
              <a:t> </a:t>
            </a:r>
            <a:r>
              <a:rPr lang="fr-FR" sz="2000" dirty="0" err="1"/>
              <a:t>sum</a:t>
            </a:r>
            <a:r>
              <a:rPr lang="fr-FR" sz="2000" dirty="0"/>
              <a:t> = x + y;</a:t>
            </a:r>
            <a:br>
              <a:rPr lang="fr-FR" sz="2000" dirty="0"/>
            </a:br>
            <a:r>
              <a:rPr lang="fr-FR" sz="2000" dirty="0"/>
              <a:t>cout &lt;&lt; </a:t>
            </a:r>
            <a:r>
              <a:rPr lang="fr-FR" sz="2000" dirty="0" err="1"/>
              <a:t>sum</a:t>
            </a:r>
            <a:r>
              <a:rPr lang="fr-FR" sz="2000" dirty="0"/>
              <a:t>;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76518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C++ </a:t>
            </a:r>
            <a:r>
              <a:rPr lang="en-US" b="1" dirty="0"/>
              <a:t>variables</a:t>
            </a:r>
            <a:r>
              <a:rPr lang="en-US" dirty="0"/>
              <a:t> must be </a:t>
            </a:r>
            <a:r>
              <a:rPr lang="en-US" b="1" dirty="0"/>
              <a:t>identified</a:t>
            </a:r>
            <a:r>
              <a:rPr lang="en-US" dirty="0"/>
              <a:t> with </a:t>
            </a:r>
            <a:r>
              <a:rPr lang="en-US" b="1" dirty="0"/>
              <a:t>unique names</a:t>
            </a:r>
            <a:r>
              <a:rPr lang="en-US" dirty="0"/>
              <a:t>.</a:t>
            </a:r>
          </a:p>
          <a:p>
            <a:r>
              <a:rPr lang="en-US" dirty="0"/>
              <a:t>These unique names are called </a:t>
            </a:r>
            <a:r>
              <a:rPr lang="en-US" b="1" dirty="0"/>
              <a:t>identifiers</a:t>
            </a:r>
            <a:r>
              <a:rPr lang="en-US" dirty="0"/>
              <a:t>.</a:t>
            </a:r>
          </a:p>
          <a:p>
            <a:r>
              <a:rPr lang="en-US" dirty="0"/>
              <a:t>Identifiers can be short names (like x and y) or more descriptive names (age, sum, </a:t>
            </a:r>
            <a:r>
              <a:rPr lang="en-US" dirty="0" err="1"/>
              <a:t>totalVolume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686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VARIABLE IDENTIFIERS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rgbClr val="000000"/>
                </a:solidFill>
              </a:rPr>
              <a:t>Names </a:t>
            </a:r>
            <a:r>
              <a:rPr lang="en-US" dirty="0">
                <a:solidFill>
                  <a:srgbClr val="000000"/>
                </a:solidFill>
              </a:rPr>
              <a:t>can contain letters, digits and underscores</a:t>
            </a:r>
          </a:p>
          <a:p>
            <a:pPr lvl="0"/>
            <a:r>
              <a:rPr lang="en-US" dirty="0">
                <a:solidFill>
                  <a:srgbClr val="000000"/>
                </a:solidFill>
              </a:rPr>
              <a:t>Names must begin with a letter or an underscore (_)</a:t>
            </a:r>
          </a:p>
          <a:p>
            <a:pPr lvl="0"/>
            <a:r>
              <a:rPr lang="en-US" dirty="0">
                <a:solidFill>
                  <a:srgbClr val="000000"/>
                </a:solidFill>
              </a:rPr>
              <a:t>Names are case sensitive (</a:t>
            </a:r>
            <a:r>
              <a:rPr lang="en-US" dirty="0" err="1">
                <a:solidFill>
                  <a:srgbClr val="DC143C"/>
                </a:solidFill>
              </a:rPr>
              <a:t>myVar</a:t>
            </a:r>
            <a:r>
              <a:rPr lang="en-US" dirty="0">
                <a:solidFill>
                  <a:srgbClr val="000000"/>
                </a:solidFill>
              </a:rPr>
              <a:t> and </a:t>
            </a:r>
            <a:r>
              <a:rPr lang="en-US" dirty="0" err="1">
                <a:solidFill>
                  <a:srgbClr val="DC143C"/>
                </a:solidFill>
              </a:rPr>
              <a:t>myvar</a:t>
            </a:r>
            <a:r>
              <a:rPr lang="en-US" dirty="0">
                <a:solidFill>
                  <a:srgbClr val="000000"/>
                </a:solidFill>
              </a:rPr>
              <a:t> are different variables)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>
                <a:solidFill>
                  <a:srgbClr val="000000"/>
                </a:solidFill>
              </a:rPr>
              <a:t>Names cannot contain whitespaces or special characters like !, #, %,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>
                <a:solidFill>
                  <a:srgbClr val="000000"/>
                </a:solidFill>
              </a:rPr>
              <a:t>etc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  <a:endParaRPr lang="en-US" dirty="0">
              <a:solidFill>
                <a:srgbClr val="000000"/>
              </a:solidFill>
            </a:endParaRPr>
          </a:p>
          <a:p>
            <a:pPr lvl="0"/>
            <a:r>
              <a:rPr lang="en-US" dirty="0">
                <a:solidFill>
                  <a:srgbClr val="000000"/>
                </a:solidFill>
              </a:rPr>
              <a:t>Reserved words (like C++ keywords, such as </a:t>
            </a:r>
            <a:r>
              <a:rPr lang="en-US" dirty="0" err="1">
                <a:solidFill>
                  <a:srgbClr val="DC143C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) cannot be used as names</a:t>
            </a:r>
          </a:p>
          <a:p>
            <a:r>
              <a:rPr lang="en-US" dirty="0"/>
              <a:t>Names cannot contain whitespaces or special characters like !, #, %,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893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do not want others (or yourself) to override existing variable values, use the </a:t>
            </a:r>
            <a:r>
              <a:rPr lang="en-US" dirty="0" err="1"/>
              <a:t>const</a:t>
            </a:r>
            <a:r>
              <a:rPr lang="en-US" dirty="0"/>
              <a:t> keyword (this will declare the variable as "constant", which means unchangeable and read-only</a:t>
            </a:r>
            <a:r>
              <a:rPr lang="en-US" dirty="0" smtClean="0"/>
              <a:t>)</a:t>
            </a:r>
          </a:p>
          <a:p>
            <a:r>
              <a:rPr lang="en-US" dirty="0"/>
              <a:t>You should always declare the variable as constant when you have values that are unlikely to </a:t>
            </a:r>
            <a:r>
              <a:rPr lang="en-US" dirty="0" smtClean="0"/>
              <a:t>change</a:t>
            </a:r>
          </a:p>
          <a:p>
            <a:r>
              <a:rPr lang="en-US" b="1" dirty="0" err="1"/>
              <a:t>const</a:t>
            </a:r>
            <a:r>
              <a:rPr lang="en-US" dirty="0"/>
              <a:t> </a:t>
            </a:r>
            <a:r>
              <a:rPr lang="en-US" dirty="0" err="1"/>
              <a:t>int</a:t>
            </a:r>
            <a:r>
              <a:rPr lang="en-US" dirty="0"/>
              <a:t> </a:t>
            </a:r>
            <a:r>
              <a:rPr lang="en-US" dirty="0" err="1"/>
              <a:t>minutesPerHour</a:t>
            </a:r>
            <a:r>
              <a:rPr lang="en-US" dirty="0"/>
              <a:t> = 60;</a:t>
            </a:r>
            <a:br>
              <a:rPr lang="en-US" dirty="0"/>
            </a:br>
            <a:r>
              <a:rPr lang="en-US" b="1" dirty="0" err="1"/>
              <a:t>const</a:t>
            </a:r>
            <a:r>
              <a:rPr lang="en-US" dirty="0"/>
              <a:t> float PI = 3.14;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225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OPERATORS		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02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OPERATORS?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Operators are used to perform operations on variables and values.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the example below, we use the + operator to add together two values: </a:t>
            </a:r>
            <a:endParaRPr lang="en-US" dirty="0" smtClean="0"/>
          </a:p>
          <a:p>
            <a:r>
              <a:rPr lang="en-US" dirty="0" smtClean="0"/>
              <a:t>Example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x = 100 + 50</a:t>
            </a:r>
            <a:r>
              <a:rPr lang="en-US" dirty="0" smtClean="0"/>
              <a:t>;</a:t>
            </a:r>
            <a:endParaRPr lang="en-IN" dirty="0"/>
          </a:p>
          <a:p>
            <a:pPr marL="358775" indent="0">
              <a:lnSpc>
                <a:spcPct val="150000"/>
              </a:lnSpc>
              <a:buNone/>
            </a:pPr>
            <a:r>
              <a:rPr lang="en-IN" dirty="0" err="1"/>
              <a:t>int</a:t>
            </a:r>
            <a:r>
              <a:rPr lang="en-IN" dirty="0"/>
              <a:t> sum1 = 100 + 50;        </a:t>
            </a:r>
            <a:br>
              <a:rPr lang="en-IN" dirty="0"/>
            </a:br>
            <a:r>
              <a:rPr lang="en-IN" dirty="0" err="1"/>
              <a:t>int</a:t>
            </a:r>
            <a:r>
              <a:rPr lang="en-IN" dirty="0"/>
              <a:t> sum2 = sum1 + 250;      </a:t>
            </a:r>
            <a:br>
              <a:rPr lang="en-IN" dirty="0"/>
            </a:br>
            <a:r>
              <a:rPr lang="en-IN" dirty="0" err="1"/>
              <a:t>int</a:t>
            </a:r>
            <a:r>
              <a:rPr lang="en-IN" dirty="0"/>
              <a:t> sum3 = sum2 + sum2;</a:t>
            </a:r>
          </a:p>
        </p:txBody>
      </p:sp>
    </p:spTree>
    <p:extLst>
      <p:ext uri="{BB962C8B-B14F-4D97-AF65-F5344CB8AC3E}">
        <p14:creationId xmlns:p14="http://schemas.microsoft.com/office/powerpoint/2010/main" val="219410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operators </a:t>
            </a:r>
            <a:endParaRPr lang="en-US" dirty="0" smtClean="0"/>
          </a:p>
          <a:p>
            <a:r>
              <a:rPr lang="en-US" dirty="0" smtClean="0"/>
              <a:t>Assignment </a:t>
            </a:r>
            <a:r>
              <a:rPr lang="en-US" dirty="0"/>
              <a:t>operators </a:t>
            </a:r>
            <a:endParaRPr lang="en-US" dirty="0" smtClean="0"/>
          </a:p>
          <a:p>
            <a:r>
              <a:rPr lang="en-US" dirty="0" smtClean="0"/>
              <a:t>Comparison </a:t>
            </a:r>
            <a:r>
              <a:rPr lang="en-US" dirty="0"/>
              <a:t>operators </a:t>
            </a:r>
            <a:endParaRPr lang="en-US" dirty="0" smtClean="0"/>
          </a:p>
          <a:p>
            <a:r>
              <a:rPr lang="en-US" dirty="0" smtClean="0"/>
              <a:t>Logical </a:t>
            </a:r>
            <a:r>
              <a:rPr lang="en-US" dirty="0"/>
              <a:t>operators </a:t>
            </a:r>
            <a:endParaRPr lang="en-US" dirty="0" smtClean="0"/>
          </a:p>
          <a:p>
            <a:r>
              <a:rPr lang="en-US" dirty="0" smtClean="0"/>
              <a:t>Bitwise </a:t>
            </a:r>
            <a:r>
              <a:rPr lang="en-US" dirty="0"/>
              <a:t>operators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342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OPERATORS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6310397"/>
              </p:ext>
            </p:extLst>
          </p:nvPr>
        </p:nvGraphicFramePr>
        <p:xfrm>
          <a:off x="1004584" y="1438667"/>
          <a:ext cx="7032992" cy="4607856"/>
        </p:xfrm>
        <a:graphic>
          <a:graphicData uri="http://schemas.openxmlformats.org/drawingml/2006/table">
            <a:tbl>
              <a:tblPr/>
              <a:tblGrid>
                <a:gridCol w="1174214"/>
                <a:gridCol w="1407828"/>
                <a:gridCol w="3123042"/>
                <a:gridCol w="1327908"/>
              </a:tblGrid>
              <a:tr h="357876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Operator</a:t>
                      </a:r>
                    </a:p>
                  </a:txBody>
                  <a:tcPr marL="92969" marR="46484" marT="46484" marB="4648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Name</a:t>
                      </a:r>
                    </a:p>
                  </a:txBody>
                  <a:tcPr marL="46484" marR="46484" marT="46484" marB="4648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Description</a:t>
                      </a:r>
                    </a:p>
                  </a:txBody>
                  <a:tcPr marL="46484" marR="46484" marT="46484" marB="4648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Example</a:t>
                      </a:r>
                    </a:p>
                  </a:txBody>
                  <a:tcPr marL="46484" marR="46484" marT="46484" marB="4648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714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+</a:t>
                      </a:r>
                    </a:p>
                  </a:txBody>
                  <a:tcPr marL="92969" marR="46484" marT="46484" marB="4648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Addition</a:t>
                      </a:r>
                    </a:p>
                  </a:txBody>
                  <a:tcPr marL="46484" marR="46484" marT="46484" marB="4648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Adds together two values</a:t>
                      </a:r>
                    </a:p>
                  </a:txBody>
                  <a:tcPr marL="46484" marR="46484" marT="46484" marB="4648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x + y</a:t>
                      </a:r>
                    </a:p>
                  </a:txBody>
                  <a:tcPr marL="46484" marR="46484" marT="46484" marB="4648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60714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-</a:t>
                      </a:r>
                    </a:p>
                  </a:txBody>
                  <a:tcPr marL="92969" marR="46484" marT="46484" marB="4648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Subtraction</a:t>
                      </a:r>
                    </a:p>
                  </a:txBody>
                  <a:tcPr marL="46484" marR="46484" marT="46484" marB="4648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Subtracts one value from another</a:t>
                      </a:r>
                    </a:p>
                  </a:txBody>
                  <a:tcPr marL="46484" marR="46484" marT="46484" marB="4648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x - y</a:t>
                      </a:r>
                    </a:p>
                  </a:txBody>
                  <a:tcPr marL="46484" marR="46484" marT="46484" marB="4648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714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*</a:t>
                      </a:r>
                    </a:p>
                  </a:txBody>
                  <a:tcPr marL="92969" marR="46484" marT="46484" marB="4648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Multiplication</a:t>
                      </a:r>
                    </a:p>
                  </a:txBody>
                  <a:tcPr marL="46484" marR="46484" marT="46484" marB="4648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Multiplies two values</a:t>
                      </a:r>
                    </a:p>
                  </a:txBody>
                  <a:tcPr marL="46484" marR="46484" marT="46484" marB="4648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x * y</a:t>
                      </a:r>
                    </a:p>
                  </a:txBody>
                  <a:tcPr marL="46484" marR="46484" marT="46484" marB="4648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60714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/</a:t>
                      </a:r>
                    </a:p>
                  </a:txBody>
                  <a:tcPr marL="92969" marR="46484" marT="46484" marB="4648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Division</a:t>
                      </a:r>
                    </a:p>
                  </a:txBody>
                  <a:tcPr marL="46484" marR="46484" marT="46484" marB="4648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Divides one value by another</a:t>
                      </a:r>
                    </a:p>
                  </a:txBody>
                  <a:tcPr marL="46484" marR="46484" marT="46484" marB="4648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x / y</a:t>
                      </a:r>
                    </a:p>
                  </a:txBody>
                  <a:tcPr marL="46484" marR="46484" marT="46484" marB="4648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714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%</a:t>
                      </a:r>
                    </a:p>
                  </a:txBody>
                  <a:tcPr marL="92969" marR="46484" marT="46484" marB="4648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Modulus</a:t>
                      </a:r>
                    </a:p>
                  </a:txBody>
                  <a:tcPr marL="46484" marR="46484" marT="46484" marB="4648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Returns the division remainder</a:t>
                      </a:r>
                    </a:p>
                  </a:txBody>
                  <a:tcPr marL="46484" marR="46484" marT="46484" marB="4648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x % y</a:t>
                      </a:r>
                    </a:p>
                  </a:txBody>
                  <a:tcPr marL="46484" marR="46484" marT="46484" marB="4648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60714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++</a:t>
                      </a:r>
                    </a:p>
                  </a:txBody>
                  <a:tcPr marL="92969" marR="46484" marT="46484" marB="4648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Increment</a:t>
                      </a:r>
                    </a:p>
                  </a:txBody>
                  <a:tcPr marL="46484" marR="46484" marT="46484" marB="4648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Increases the value of a variable by 1</a:t>
                      </a:r>
                    </a:p>
                  </a:txBody>
                  <a:tcPr marL="46484" marR="46484" marT="46484" marB="4648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++x</a:t>
                      </a:r>
                    </a:p>
                  </a:txBody>
                  <a:tcPr marL="46484" marR="46484" marT="46484" marB="4648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714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--</a:t>
                      </a:r>
                    </a:p>
                  </a:txBody>
                  <a:tcPr marL="92969" marR="46484" marT="46484" marB="4648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Decrement</a:t>
                      </a:r>
                    </a:p>
                  </a:txBody>
                  <a:tcPr marL="46484" marR="46484" marT="46484" marB="4648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Decreases the value of a variable by 1</a:t>
                      </a:r>
                    </a:p>
                  </a:txBody>
                  <a:tcPr marL="46484" marR="46484" marT="46484" marB="4648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--x</a:t>
                      </a:r>
                    </a:p>
                  </a:txBody>
                  <a:tcPr marL="46484" marR="46484" marT="46484" marB="4648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 flipV="1">
            <a:off x="-1035435" y="-646331"/>
            <a:ext cx="1412248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19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TYPES		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48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OPERATORS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3723186"/>
              </p:ext>
            </p:extLst>
          </p:nvPr>
        </p:nvGraphicFramePr>
        <p:xfrm>
          <a:off x="978869" y="2268166"/>
          <a:ext cx="6820425" cy="3552772"/>
        </p:xfrm>
        <a:graphic>
          <a:graphicData uri="http://schemas.openxmlformats.org/drawingml/2006/table">
            <a:tbl>
              <a:tblPr/>
              <a:tblGrid>
                <a:gridCol w="2277451"/>
                <a:gridCol w="2271487"/>
                <a:gridCol w="2271487"/>
              </a:tblGrid>
              <a:tr h="31666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effectLst/>
                        </a:rPr>
                        <a:t>Operator</a:t>
                      </a:r>
                    </a:p>
                  </a:txBody>
                  <a:tcPr marL="63113" marR="31556" marT="31556" marB="315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>
                          <a:effectLst/>
                        </a:rPr>
                        <a:t>Example</a:t>
                      </a:r>
                    </a:p>
                  </a:txBody>
                  <a:tcPr marL="31556" marR="31556" marT="31556" marB="315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>
                          <a:effectLst/>
                        </a:rPr>
                        <a:t>Same As</a:t>
                      </a:r>
                    </a:p>
                  </a:txBody>
                  <a:tcPr marL="31556" marR="31556" marT="31556" marB="315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589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>
                          <a:effectLst/>
                        </a:rPr>
                        <a:t>=</a:t>
                      </a:r>
                    </a:p>
                  </a:txBody>
                  <a:tcPr marL="63113" marR="31556" marT="31556" marB="315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>
                          <a:effectLst/>
                        </a:rPr>
                        <a:t>x = 5</a:t>
                      </a:r>
                    </a:p>
                  </a:txBody>
                  <a:tcPr marL="31556" marR="31556" marT="31556" marB="315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>
                          <a:effectLst/>
                        </a:rPr>
                        <a:t>x = 5</a:t>
                      </a:r>
                    </a:p>
                  </a:txBody>
                  <a:tcPr marL="31556" marR="31556" marT="31556" marB="315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3589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>
                          <a:effectLst/>
                        </a:rPr>
                        <a:t>+=</a:t>
                      </a:r>
                    </a:p>
                  </a:txBody>
                  <a:tcPr marL="63113" marR="31556" marT="31556" marB="315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>
                          <a:effectLst/>
                        </a:rPr>
                        <a:t>x += 3</a:t>
                      </a:r>
                    </a:p>
                  </a:txBody>
                  <a:tcPr marL="31556" marR="31556" marT="31556" marB="315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>
                          <a:effectLst/>
                        </a:rPr>
                        <a:t>x = x + 3</a:t>
                      </a:r>
                    </a:p>
                  </a:txBody>
                  <a:tcPr marL="31556" marR="31556" marT="31556" marB="315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589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>
                          <a:effectLst/>
                        </a:rPr>
                        <a:t>-=</a:t>
                      </a:r>
                    </a:p>
                  </a:txBody>
                  <a:tcPr marL="63113" marR="31556" marT="31556" marB="315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effectLst/>
                        </a:rPr>
                        <a:t>x -= 3</a:t>
                      </a:r>
                    </a:p>
                  </a:txBody>
                  <a:tcPr marL="31556" marR="31556" marT="31556" marB="315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effectLst/>
                        </a:rPr>
                        <a:t>x = x - 3</a:t>
                      </a:r>
                    </a:p>
                  </a:txBody>
                  <a:tcPr marL="31556" marR="31556" marT="31556" marB="315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3589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>
                          <a:effectLst/>
                        </a:rPr>
                        <a:t>*=</a:t>
                      </a:r>
                    </a:p>
                  </a:txBody>
                  <a:tcPr marL="63113" marR="31556" marT="31556" marB="315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>
                          <a:effectLst/>
                        </a:rPr>
                        <a:t>x *= 3</a:t>
                      </a:r>
                    </a:p>
                  </a:txBody>
                  <a:tcPr marL="31556" marR="31556" marT="31556" marB="315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>
                          <a:effectLst/>
                        </a:rPr>
                        <a:t>x = x * 3</a:t>
                      </a:r>
                    </a:p>
                  </a:txBody>
                  <a:tcPr marL="31556" marR="31556" marT="31556" marB="315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589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>
                          <a:effectLst/>
                        </a:rPr>
                        <a:t>/=</a:t>
                      </a:r>
                    </a:p>
                  </a:txBody>
                  <a:tcPr marL="63113" marR="31556" marT="31556" marB="315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>
                          <a:effectLst/>
                        </a:rPr>
                        <a:t>x /= 3</a:t>
                      </a:r>
                    </a:p>
                  </a:txBody>
                  <a:tcPr marL="31556" marR="31556" marT="31556" marB="315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>
                          <a:effectLst/>
                        </a:rPr>
                        <a:t>x = x / 3</a:t>
                      </a:r>
                    </a:p>
                  </a:txBody>
                  <a:tcPr marL="31556" marR="31556" marT="31556" marB="315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3589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>
                          <a:effectLst/>
                        </a:rPr>
                        <a:t>%=</a:t>
                      </a:r>
                    </a:p>
                  </a:txBody>
                  <a:tcPr marL="63113" marR="31556" marT="31556" marB="315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>
                          <a:effectLst/>
                        </a:rPr>
                        <a:t>x %= 3</a:t>
                      </a:r>
                    </a:p>
                  </a:txBody>
                  <a:tcPr marL="31556" marR="31556" marT="31556" marB="315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effectLst/>
                        </a:rPr>
                        <a:t>x = x % 3</a:t>
                      </a:r>
                    </a:p>
                  </a:txBody>
                  <a:tcPr marL="31556" marR="31556" marT="31556" marB="315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59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OPERATORS (CONTD.)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298738"/>
              </p:ext>
            </p:extLst>
          </p:nvPr>
        </p:nvGraphicFramePr>
        <p:xfrm>
          <a:off x="991388" y="2581790"/>
          <a:ext cx="7247178" cy="2590845"/>
        </p:xfrm>
        <a:graphic>
          <a:graphicData uri="http://schemas.openxmlformats.org/drawingml/2006/table">
            <a:tbl>
              <a:tblPr/>
              <a:tblGrid>
                <a:gridCol w="2415726"/>
                <a:gridCol w="2415726"/>
                <a:gridCol w="2415726"/>
              </a:tblGrid>
              <a:tr h="518169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&amp;=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x &amp;= 3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x = x &amp; 3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18169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|=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x |= 3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x = x | 3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8169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^=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x ^= 3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x = x ^ 3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18169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&gt;&gt;=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x &gt;&gt;= 3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x = x &gt;&gt; 3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8169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&lt;&lt;=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x &lt;&lt;= 3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x = x &lt;&lt; 3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5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7644982"/>
              </p:ext>
            </p:extLst>
          </p:nvPr>
        </p:nvGraphicFramePr>
        <p:xfrm>
          <a:off x="1571062" y="2141588"/>
          <a:ext cx="6129458" cy="3884362"/>
        </p:xfrm>
        <a:graphic>
          <a:graphicData uri="http://schemas.openxmlformats.org/drawingml/2006/table">
            <a:tbl>
              <a:tblPr/>
              <a:tblGrid>
                <a:gridCol w="1703818"/>
                <a:gridCol w="2384273"/>
                <a:gridCol w="2041367"/>
              </a:tblGrid>
              <a:tr h="347991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</a:rPr>
                        <a:t>Operator</a:t>
                      </a:r>
                    </a:p>
                  </a:txBody>
                  <a:tcPr marL="107074" marR="53537" marT="53537" marB="5353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Name</a:t>
                      </a:r>
                    </a:p>
                  </a:txBody>
                  <a:tcPr marL="53537" marR="53537" marT="53537" marB="5353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Example</a:t>
                      </a:r>
                    </a:p>
                  </a:txBody>
                  <a:tcPr marL="53537" marR="53537" marT="53537" marB="5353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8908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==</a:t>
                      </a:r>
                    </a:p>
                  </a:txBody>
                  <a:tcPr marL="107074" marR="53537" marT="53537" marB="5353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Equal to</a:t>
                      </a:r>
                    </a:p>
                  </a:txBody>
                  <a:tcPr marL="53537" marR="53537" marT="53537" marB="5353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x == y</a:t>
                      </a:r>
                    </a:p>
                  </a:txBody>
                  <a:tcPr marL="53537" marR="53537" marT="53537" marB="5353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88908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!=</a:t>
                      </a:r>
                    </a:p>
                  </a:txBody>
                  <a:tcPr marL="107074" marR="53537" marT="53537" marB="5353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Not equal</a:t>
                      </a:r>
                    </a:p>
                  </a:txBody>
                  <a:tcPr marL="53537" marR="53537" marT="53537" marB="5353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x != y</a:t>
                      </a:r>
                    </a:p>
                  </a:txBody>
                  <a:tcPr marL="53537" marR="53537" marT="53537" marB="5353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8908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&gt;</a:t>
                      </a:r>
                    </a:p>
                  </a:txBody>
                  <a:tcPr marL="107074" marR="53537" marT="53537" marB="5353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Greater than</a:t>
                      </a:r>
                    </a:p>
                  </a:txBody>
                  <a:tcPr marL="53537" marR="53537" marT="53537" marB="5353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x &gt; y</a:t>
                      </a:r>
                    </a:p>
                  </a:txBody>
                  <a:tcPr marL="53537" marR="53537" marT="53537" marB="5353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88908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&lt;</a:t>
                      </a:r>
                    </a:p>
                  </a:txBody>
                  <a:tcPr marL="107074" marR="53537" marT="53537" marB="5353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Less than</a:t>
                      </a:r>
                    </a:p>
                  </a:txBody>
                  <a:tcPr marL="53537" marR="53537" marT="53537" marB="5353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x &lt; y</a:t>
                      </a:r>
                    </a:p>
                  </a:txBody>
                  <a:tcPr marL="53537" marR="53537" marT="53537" marB="5353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8908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&gt;=</a:t>
                      </a:r>
                    </a:p>
                  </a:txBody>
                  <a:tcPr marL="107074" marR="53537" marT="53537" marB="5353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Greater than or equal to</a:t>
                      </a:r>
                    </a:p>
                  </a:txBody>
                  <a:tcPr marL="53537" marR="53537" marT="53537" marB="5353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x &gt;= y</a:t>
                      </a:r>
                    </a:p>
                  </a:txBody>
                  <a:tcPr marL="53537" marR="53537" marT="53537" marB="5353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88908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&lt;=</a:t>
                      </a:r>
                    </a:p>
                  </a:txBody>
                  <a:tcPr marL="107074" marR="53537" marT="53537" marB="5353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Less than or equal to</a:t>
                      </a:r>
                    </a:p>
                  </a:txBody>
                  <a:tcPr marL="53537" marR="53537" marT="53537" marB="5353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</a:rPr>
                        <a:t>x &lt;= y</a:t>
                      </a:r>
                    </a:p>
                  </a:txBody>
                  <a:tcPr marL="53537" marR="53537" marT="53537" marB="5353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203136" tIns="152352" rIns="-203136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/>
            </a:r>
            <a:b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86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6200278"/>
              </p:ext>
            </p:extLst>
          </p:nvPr>
        </p:nvGraphicFramePr>
        <p:xfrm>
          <a:off x="1081034" y="2114726"/>
          <a:ext cx="7731271" cy="3398567"/>
        </p:xfrm>
        <a:graphic>
          <a:graphicData uri="http://schemas.openxmlformats.org/drawingml/2006/table">
            <a:tbl>
              <a:tblPr/>
              <a:tblGrid>
                <a:gridCol w="1290798"/>
                <a:gridCol w="1290798"/>
                <a:gridCol w="3176309"/>
                <a:gridCol w="1973366"/>
              </a:tblGrid>
              <a:tr h="502061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Operator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Name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Example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49642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&amp;&amp; 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Logical and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Returns true if both statements are true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x &lt; 5 &amp;&amp;  x &lt; 10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849642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|| 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Logical or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Returns true if one of the statements is true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x &lt; 5 || x &lt; 4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97222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!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Logical not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Reverse the result, returns false if the result is true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!(x &lt; 5 &amp;&amp; x &lt; 10)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69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module we have learnt about various data types, its declaration, and some examples</a:t>
            </a:r>
          </a:p>
          <a:p>
            <a:r>
              <a:rPr lang="en-US" dirty="0" smtClean="0"/>
              <a:t> We have learnt to declare variables, to display variables, identifiers, rules of identifiers and constants</a:t>
            </a:r>
          </a:p>
          <a:p>
            <a:r>
              <a:rPr lang="en-US" dirty="0" smtClean="0"/>
              <a:t>Also we had learnt about operators and its types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2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QUERIES?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1321" y="2160588"/>
            <a:ext cx="6169396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44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5771" y="2404534"/>
            <a:ext cx="7766936" cy="1646302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5771" y="4050833"/>
            <a:ext cx="7766936" cy="1096899"/>
          </a:xfrm>
        </p:spPr>
        <p:txBody>
          <a:bodyPr/>
          <a:lstStyle/>
          <a:p>
            <a:r>
              <a:rPr lang="en-US" dirty="0" smtClean="0"/>
              <a:t>STAY HOME… STAY CODING…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965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TYPES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9166741"/>
              </p:ext>
            </p:extLst>
          </p:nvPr>
        </p:nvGraphicFramePr>
        <p:xfrm>
          <a:off x="677335" y="2102260"/>
          <a:ext cx="8175740" cy="3488572"/>
        </p:xfrm>
        <a:graphic>
          <a:graphicData uri="http://schemas.openxmlformats.org/drawingml/2006/table">
            <a:tbl>
              <a:tblPr/>
              <a:tblGrid>
                <a:gridCol w="1228612"/>
                <a:gridCol w="1228612"/>
                <a:gridCol w="5718516"/>
              </a:tblGrid>
              <a:tr h="673233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Data Type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Size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782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int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4 bytes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Stores whole numbers, without decimals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673233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float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4 bytes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Stores fractional numbers, containing one or more decimals. Sufficient for storing 7 decimal digits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3233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double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8 bytes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Stores fractional numbers, containing one or more decimals. Sufficient for storing 15 decimal digits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9782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boolean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1 byte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Stores true or false values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3233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char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1 byte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Stores a single character/letter/number, or ASCII values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985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000" dirty="0" err="1"/>
              <a:t>int</a:t>
            </a:r>
            <a:r>
              <a:rPr lang="en-IN" sz="2000" dirty="0"/>
              <a:t> </a:t>
            </a:r>
            <a:r>
              <a:rPr lang="en-IN" sz="2000" dirty="0" err="1"/>
              <a:t>myNum</a:t>
            </a:r>
            <a:r>
              <a:rPr lang="en-IN" sz="2000" dirty="0"/>
              <a:t> = 5;               </a:t>
            </a:r>
            <a:r>
              <a:rPr lang="en-IN" sz="2000" dirty="0" smtClean="0"/>
              <a:t>		// </a:t>
            </a:r>
            <a:r>
              <a:rPr lang="en-IN" sz="2000" dirty="0"/>
              <a:t>Integer (whole number)</a:t>
            </a:r>
            <a:br>
              <a:rPr lang="en-IN" sz="2000" dirty="0"/>
            </a:br>
            <a:r>
              <a:rPr lang="en-IN" sz="2000" dirty="0"/>
              <a:t>float </a:t>
            </a:r>
            <a:r>
              <a:rPr lang="en-IN" sz="2000" dirty="0" err="1"/>
              <a:t>myFloatNum</a:t>
            </a:r>
            <a:r>
              <a:rPr lang="en-IN" sz="2000" dirty="0"/>
              <a:t> = 5.99;     </a:t>
            </a:r>
            <a:r>
              <a:rPr lang="en-IN" sz="2000" dirty="0" smtClean="0"/>
              <a:t>	// </a:t>
            </a:r>
            <a:r>
              <a:rPr lang="en-IN" sz="2000" dirty="0"/>
              <a:t>Floating point number</a:t>
            </a:r>
            <a:br>
              <a:rPr lang="en-IN" sz="2000" dirty="0"/>
            </a:br>
            <a:r>
              <a:rPr lang="en-IN" sz="2000" dirty="0"/>
              <a:t>double </a:t>
            </a:r>
            <a:r>
              <a:rPr lang="en-IN" sz="2000" dirty="0" err="1"/>
              <a:t>myDoubleNum</a:t>
            </a:r>
            <a:r>
              <a:rPr lang="en-IN" sz="2000" dirty="0"/>
              <a:t> = 9.98;   </a:t>
            </a:r>
            <a:r>
              <a:rPr lang="en-IN" sz="2000" dirty="0" smtClean="0"/>
              <a:t>	// </a:t>
            </a:r>
            <a:r>
              <a:rPr lang="en-IN" sz="2000" dirty="0"/>
              <a:t>Floating point number</a:t>
            </a:r>
            <a:br>
              <a:rPr lang="en-IN" sz="2000" dirty="0"/>
            </a:br>
            <a:r>
              <a:rPr lang="en-IN" sz="2000" dirty="0"/>
              <a:t>char </a:t>
            </a:r>
            <a:r>
              <a:rPr lang="en-IN" sz="2000" dirty="0" err="1"/>
              <a:t>myLetter</a:t>
            </a:r>
            <a:r>
              <a:rPr lang="en-IN" sz="2000" dirty="0"/>
              <a:t> = 'D';         </a:t>
            </a:r>
            <a:r>
              <a:rPr lang="en-IN" sz="2000" dirty="0" smtClean="0"/>
              <a:t>		// </a:t>
            </a:r>
            <a:r>
              <a:rPr lang="en-IN" sz="2000" dirty="0"/>
              <a:t>Character</a:t>
            </a:r>
            <a:br>
              <a:rPr lang="en-IN" sz="2000" dirty="0"/>
            </a:br>
            <a:r>
              <a:rPr lang="en-IN" sz="2000" dirty="0"/>
              <a:t>bool </a:t>
            </a:r>
            <a:r>
              <a:rPr lang="en-IN" sz="2000" dirty="0" err="1"/>
              <a:t>myBoolean</a:t>
            </a:r>
            <a:r>
              <a:rPr lang="en-IN" sz="2000" dirty="0"/>
              <a:t> = true;       </a:t>
            </a:r>
            <a:r>
              <a:rPr lang="en-IN" sz="2000" dirty="0" smtClean="0"/>
              <a:t>		// </a:t>
            </a:r>
            <a:r>
              <a:rPr lang="en-IN" sz="2000" dirty="0"/>
              <a:t>Boolean</a:t>
            </a:r>
            <a:br>
              <a:rPr lang="en-IN" sz="2000" dirty="0"/>
            </a:br>
            <a:r>
              <a:rPr lang="en-IN" sz="2000" dirty="0"/>
              <a:t>string </a:t>
            </a:r>
            <a:r>
              <a:rPr lang="en-IN" sz="2000" dirty="0" err="1"/>
              <a:t>myText</a:t>
            </a:r>
            <a:r>
              <a:rPr lang="en-IN" sz="2000" dirty="0"/>
              <a:t> = "Hello";     </a:t>
            </a:r>
            <a:r>
              <a:rPr lang="en-IN" sz="2000" dirty="0" smtClean="0"/>
              <a:t>		// </a:t>
            </a:r>
            <a:r>
              <a:rPr lang="en-IN" sz="2000" dirty="0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42270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DATA TYPE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3"/>
          <a:lstStyle/>
          <a:p>
            <a:pPr marL="0" indent="0">
              <a:buNone/>
            </a:pPr>
            <a:r>
              <a:rPr lang="en-US" dirty="0" smtClean="0"/>
              <a:t>INTEGER 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/>
              <a:t> </a:t>
            </a:r>
            <a:r>
              <a:rPr lang="en-IN" dirty="0" err="1"/>
              <a:t>myNum</a:t>
            </a:r>
            <a:r>
              <a:rPr lang="en-IN" dirty="0"/>
              <a:t> = 1000</a:t>
            </a:r>
            <a:r>
              <a:rPr lang="en-IN" dirty="0" smtClean="0"/>
              <a:t>;</a:t>
            </a:r>
            <a:br>
              <a:rPr lang="en-IN" dirty="0" smtClean="0"/>
            </a:br>
            <a:r>
              <a:rPr lang="en-IN" dirty="0" err="1" smtClean="0"/>
              <a:t>cout</a:t>
            </a:r>
            <a:r>
              <a:rPr lang="en-IN" dirty="0" smtClean="0"/>
              <a:t> </a:t>
            </a:r>
            <a:r>
              <a:rPr lang="en-IN" dirty="0"/>
              <a:t>&lt;&lt; </a:t>
            </a:r>
            <a:r>
              <a:rPr lang="en-IN" dirty="0" err="1"/>
              <a:t>myNum</a:t>
            </a:r>
            <a:r>
              <a:rPr lang="en-IN" dirty="0" smtClean="0"/>
              <a:t>;</a:t>
            </a:r>
            <a:endParaRPr lang="en-IN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FLOAT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float </a:t>
            </a:r>
            <a:r>
              <a:rPr lang="en-US" dirty="0" err="1"/>
              <a:t>myNum</a:t>
            </a:r>
            <a:r>
              <a:rPr lang="en-US" dirty="0"/>
              <a:t> = 5.75;</a:t>
            </a:r>
            <a:br>
              <a:rPr lang="en-US" dirty="0"/>
            </a:b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myNum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DOUBLE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fr-FR" dirty="0"/>
              <a:t>double </a:t>
            </a:r>
            <a:r>
              <a:rPr lang="fr-FR" dirty="0" err="1"/>
              <a:t>myNum</a:t>
            </a:r>
            <a:r>
              <a:rPr lang="fr-FR" dirty="0"/>
              <a:t> = 19.99;</a:t>
            </a:r>
            <a:br>
              <a:rPr lang="fr-FR" dirty="0"/>
            </a:br>
            <a:r>
              <a:rPr lang="fr-FR" dirty="0"/>
              <a:t>cout &lt;&lt; </a:t>
            </a:r>
            <a:r>
              <a:rPr lang="fr-FR" dirty="0" err="1"/>
              <a:t>myNum</a:t>
            </a:r>
            <a:r>
              <a:rPr lang="fr-FR" dirty="0"/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273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EXPONENTATION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221" y="1930400"/>
            <a:ext cx="8299781" cy="388077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000" dirty="0"/>
              <a:t>float f1 = 35e3;</a:t>
            </a:r>
            <a:br>
              <a:rPr lang="en-IN" sz="2000" dirty="0"/>
            </a:br>
            <a:r>
              <a:rPr lang="en-IN" sz="2000" dirty="0"/>
              <a:t>double d1 = 12E4;</a:t>
            </a:r>
            <a:br>
              <a:rPr lang="en-IN" sz="2000" dirty="0"/>
            </a:br>
            <a:r>
              <a:rPr lang="en-IN" sz="2000" dirty="0" err="1"/>
              <a:t>cout</a:t>
            </a:r>
            <a:r>
              <a:rPr lang="en-IN" sz="2000" dirty="0"/>
              <a:t> &lt;&lt; f1;</a:t>
            </a:r>
            <a:br>
              <a:rPr lang="en-IN" sz="2000" dirty="0"/>
            </a:br>
            <a:r>
              <a:rPr lang="en-IN" sz="2000" dirty="0" err="1"/>
              <a:t>cout</a:t>
            </a:r>
            <a:r>
              <a:rPr lang="en-IN" sz="2000" dirty="0"/>
              <a:t> &lt;&lt; d1;</a:t>
            </a:r>
          </a:p>
        </p:txBody>
      </p:sp>
    </p:spTree>
    <p:extLst>
      <p:ext uri="{BB962C8B-B14F-4D97-AF65-F5344CB8AC3E}">
        <p14:creationId xmlns:p14="http://schemas.microsoft.com/office/powerpoint/2010/main" val="125568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DATA TYPE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9166" y="2152043"/>
            <a:ext cx="8596668" cy="388077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000" dirty="0"/>
              <a:t>bool </a:t>
            </a:r>
            <a:r>
              <a:rPr lang="en-IN" sz="2000" dirty="0" err="1"/>
              <a:t>isCodingFun</a:t>
            </a:r>
            <a:r>
              <a:rPr lang="en-IN" sz="2000" dirty="0"/>
              <a:t> = true;</a:t>
            </a:r>
            <a:br>
              <a:rPr lang="en-IN" sz="2000" dirty="0"/>
            </a:br>
            <a:r>
              <a:rPr lang="en-IN" sz="2000" dirty="0"/>
              <a:t>bool </a:t>
            </a:r>
            <a:r>
              <a:rPr lang="en-IN" sz="2000" dirty="0" err="1"/>
              <a:t>isFishTasty</a:t>
            </a:r>
            <a:r>
              <a:rPr lang="en-IN" sz="2000" dirty="0"/>
              <a:t> = false;</a:t>
            </a:r>
            <a:br>
              <a:rPr lang="en-IN" sz="2000" dirty="0"/>
            </a:br>
            <a:r>
              <a:rPr lang="en-IN" sz="2000" dirty="0" err="1"/>
              <a:t>cout</a:t>
            </a:r>
            <a:r>
              <a:rPr lang="en-IN" sz="2000" dirty="0"/>
              <a:t> &lt;&lt; </a:t>
            </a:r>
            <a:r>
              <a:rPr lang="en-IN" sz="2000" dirty="0" err="1"/>
              <a:t>isCodingFun</a:t>
            </a:r>
            <a:r>
              <a:rPr lang="en-IN" sz="2000" dirty="0"/>
              <a:t>;  </a:t>
            </a:r>
            <a:r>
              <a:rPr lang="en-IN" sz="2000" dirty="0" smtClean="0"/>
              <a:t>	// </a:t>
            </a:r>
            <a:r>
              <a:rPr lang="en-IN" sz="2000" dirty="0"/>
              <a:t>Outputs 1 (true)</a:t>
            </a:r>
            <a:br>
              <a:rPr lang="en-IN" sz="2000" dirty="0"/>
            </a:br>
            <a:r>
              <a:rPr lang="en-IN" sz="2000" dirty="0" err="1"/>
              <a:t>cout</a:t>
            </a:r>
            <a:r>
              <a:rPr lang="en-IN" sz="2000" dirty="0"/>
              <a:t> &lt;&lt; </a:t>
            </a:r>
            <a:r>
              <a:rPr lang="en-IN" sz="2000" dirty="0" err="1"/>
              <a:t>isFishTasty</a:t>
            </a:r>
            <a:r>
              <a:rPr lang="en-IN" sz="2000" dirty="0"/>
              <a:t>;  </a:t>
            </a:r>
            <a:r>
              <a:rPr lang="en-IN" sz="2000" dirty="0" smtClean="0"/>
              <a:t>	// </a:t>
            </a:r>
            <a:r>
              <a:rPr lang="en-IN" sz="2000" dirty="0"/>
              <a:t>Outputs 0 (false)</a:t>
            </a:r>
          </a:p>
        </p:txBody>
      </p:sp>
    </p:spTree>
    <p:extLst>
      <p:ext uri="{BB962C8B-B14F-4D97-AF65-F5344CB8AC3E}">
        <p14:creationId xmlns:p14="http://schemas.microsoft.com/office/powerpoint/2010/main" val="21214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DATA TYPE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9166" y="2194772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sv-SE" dirty="0"/>
              <a:t>char myGrade = 'B';</a:t>
            </a:r>
            <a:br>
              <a:rPr lang="sv-SE" dirty="0"/>
            </a:br>
            <a:r>
              <a:rPr lang="sv-SE" dirty="0"/>
              <a:t>cout &lt;&lt; myGrade</a:t>
            </a:r>
            <a:r>
              <a:rPr lang="sv-SE" dirty="0" smtClean="0"/>
              <a:t>;</a:t>
            </a:r>
            <a:endParaRPr lang="en-IN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char a = 65, b = 66, c = 67;</a:t>
            </a:r>
            <a:br>
              <a:rPr lang="en-US" dirty="0"/>
            </a:br>
            <a:r>
              <a:rPr lang="en-US" dirty="0" err="1"/>
              <a:t>cout</a:t>
            </a:r>
            <a:r>
              <a:rPr lang="en-US" dirty="0"/>
              <a:t> &lt;&lt; a;</a:t>
            </a:r>
            <a:br>
              <a:rPr lang="en-US" dirty="0"/>
            </a:br>
            <a:r>
              <a:rPr lang="en-US" dirty="0" err="1"/>
              <a:t>cout</a:t>
            </a:r>
            <a:r>
              <a:rPr lang="en-US" dirty="0"/>
              <a:t> &lt;&lt; b;</a:t>
            </a:r>
            <a:br>
              <a:rPr lang="en-US" dirty="0"/>
            </a:br>
            <a:r>
              <a:rPr lang="en-US" dirty="0" err="1"/>
              <a:t>cout</a:t>
            </a:r>
            <a:r>
              <a:rPr lang="en-US" dirty="0"/>
              <a:t> &lt;&lt; c;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09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DATA TYPE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// Include the string library</a:t>
            </a:r>
            <a:br>
              <a:rPr lang="en-US" sz="2000" dirty="0"/>
            </a:br>
            <a:r>
              <a:rPr lang="en-US" sz="2000" dirty="0"/>
              <a:t>#include &lt;string&gt;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// Create a string variable</a:t>
            </a:r>
            <a:br>
              <a:rPr lang="en-US" sz="2000" dirty="0"/>
            </a:br>
            <a:r>
              <a:rPr lang="en-US" sz="2000" dirty="0"/>
              <a:t>string greeting = "Hello";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// Output string value</a:t>
            </a:r>
            <a:br>
              <a:rPr lang="en-US" sz="2000" dirty="0"/>
            </a:br>
            <a:r>
              <a:rPr lang="en-US" sz="2000" dirty="0" err="1"/>
              <a:t>cout</a:t>
            </a:r>
            <a:r>
              <a:rPr lang="en-US" sz="2000" dirty="0"/>
              <a:t> &lt;&lt; greeting;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0617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124</TotalTime>
  <Words>603</Words>
  <Application>Microsoft Office PowerPoint</Application>
  <PresentationFormat>Widescreen</PresentationFormat>
  <Paragraphs>226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Trebuchet MS</vt:lpstr>
      <vt:lpstr>Verdana</vt:lpstr>
      <vt:lpstr>Wingdings 3</vt:lpstr>
      <vt:lpstr>Facet</vt:lpstr>
      <vt:lpstr>DATA TYPES, VARIABLES AND OPERATORS</vt:lpstr>
      <vt:lpstr>DATA TYPES  </vt:lpstr>
      <vt:lpstr>BASIC DATA TYPES</vt:lpstr>
      <vt:lpstr>DECLARATION</vt:lpstr>
      <vt:lpstr>NUMBER DATA TYPE</vt:lpstr>
      <vt:lpstr>EXPONENTATION </vt:lpstr>
      <vt:lpstr>BOOLEAN DATA TYPE</vt:lpstr>
      <vt:lpstr>CHARACTER DATA TYPE</vt:lpstr>
      <vt:lpstr>STRING DATA TYPE</vt:lpstr>
      <vt:lpstr>VARIABLES  </vt:lpstr>
      <vt:lpstr>VARIABLE DECLARATION</vt:lpstr>
      <vt:lpstr>VARIABLE DISPLAYING</vt:lpstr>
      <vt:lpstr>IDENTIFIERS</vt:lpstr>
      <vt:lpstr>RULES FOR VARIABLE IDENTIFIERS</vt:lpstr>
      <vt:lpstr>CONSTANT</vt:lpstr>
      <vt:lpstr>OPERATORS  </vt:lpstr>
      <vt:lpstr>WHAT IS OPERATORS?</vt:lpstr>
      <vt:lpstr>TYPES OF OPERATORS</vt:lpstr>
      <vt:lpstr>ARITHMETIC OPERATORS</vt:lpstr>
      <vt:lpstr>ASSIGNMENT OPERATORS</vt:lpstr>
      <vt:lpstr>ASSIGNMENT OPERATORS (CONTD.)</vt:lpstr>
      <vt:lpstr>COMPARISON OPERATORS</vt:lpstr>
      <vt:lpstr>LOGICAL OPERATORS</vt:lpstr>
      <vt:lpstr>SUMMARY</vt:lpstr>
      <vt:lpstr>ANY QUERIES?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TYPES, VARIABLES AND OPERATORS</dc:title>
  <dc:creator>Microsoft account</dc:creator>
  <cp:lastModifiedBy>Microsoft account</cp:lastModifiedBy>
  <cp:revision>11</cp:revision>
  <dcterms:created xsi:type="dcterms:W3CDTF">2020-04-17T11:05:16Z</dcterms:created>
  <dcterms:modified xsi:type="dcterms:W3CDTF">2020-04-17T16:03:37Z</dcterms:modified>
</cp:coreProperties>
</file>