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666" y="-9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1C74F40-D5A0-4F42-AA92-0362D19FC5B5}" type="datetimeFigureOut">
              <a:rPr lang="en-IN" smtClean="0"/>
              <a:pPr/>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4ED29-D5A3-4D4F-86BE-EFE3B0E6F497}"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1C74F40-D5A0-4F42-AA92-0362D19FC5B5}" type="datetimeFigureOut">
              <a:rPr lang="en-IN" smtClean="0"/>
              <a:pPr/>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4ED29-D5A3-4D4F-86BE-EFE3B0E6F49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1C74F40-D5A0-4F42-AA92-0362D19FC5B5}" type="datetimeFigureOut">
              <a:rPr lang="en-IN" smtClean="0"/>
              <a:pPr/>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4ED29-D5A3-4D4F-86BE-EFE3B0E6F49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1C74F40-D5A0-4F42-AA92-0362D19FC5B5}" type="datetimeFigureOut">
              <a:rPr lang="en-IN" smtClean="0"/>
              <a:pPr/>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4ED29-D5A3-4D4F-86BE-EFE3B0E6F49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1C74F40-D5A0-4F42-AA92-0362D19FC5B5}" type="datetimeFigureOut">
              <a:rPr lang="en-IN" smtClean="0"/>
              <a:pPr/>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4ED29-D5A3-4D4F-86BE-EFE3B0E6F497}"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1C74F40-D5A0-4F42-AA92-0362D19FC5B5}" type="datetimeFigureOut">
              <a:rPr lang="en-IN" smtClean="0"/>
              <a:pPr/>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44ED29-D5A3-4D4F-86BE-EFE3B0E6F497}"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1C74F40-D5A0-4F42-AA92-0362D19FC5B5}" type="datetimeFigureOut">
              <a:rPr lang="en-IN" smtClean="0"/>
              <a:pPr/>
              <a:t>01-04-2024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44ED29-D5A3-4D4F-86BE-EFE3B0E6F497}"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1C74F40-D5A0-4F42-AA92-0362D19FC5B5}" type="datetimeFigureOut">
              <a:rPr lang="en-IN" smtClean="0"/>
              <a:pPr/>
              <a:t>01-04-2024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44ED29-D5A3-4D4F-86BE-EFE3B0E6F49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C74F40-D5A0-4F42-AA92-0362D19FC5B5}" type="datetimeFigureOut">
              <a:rPr lang="en-IN" smtClean="0"/>
              <a:pPr/>
              <a:t>01-04-2024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44ED29-D5A3-4D4F-86BE-EFE3B0E6F49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C74F40-D5A0-4F42-AA92-0362D19FC5B5}" type="datetimeFigureOut">
              <a:rPr lang="en-IN" smtClean="0"/>
              <a:pPr/>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44ED29-D5A3-4D4F-86BE-EFE3B0E6F497}"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C74F40-D5A0-4F42-AA92-0362D19FC5B5}" type="datetimeFigureOut">
              <a:rPr lang="en-IN" smtClean="0"/>
              <a:pPr/>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44ED29-D5A3-4D4F-86BE-EFE3B0E6F497}"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C74F40-D5A0-4F42-AA92-0362D19FC5B5}" type="datetimeFigureOut">
              <a:rPr lang="en-IN" smtClean="0"/>
              <a:pPr/>
              <a:t>01-04-2024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44ED29-D5A3-4D4F-86BE-EFE3B0E6F49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2387600"/>
          </a:xfrm>
        </p:spPr>
        <p:txBody>
          <a:bodyPr>
            <a:normAutofit/>
          </a:bodyPr>
          <a:lstStyle/>
          <a:p>
            <a:r>
              <a:rPr lang="en-US" sz="2800" b="1" dirty="0">
                <a:latin typeface="Times New Roman" panose="02020603050405020304" pitchFamily="18" charset="0"/>
                <a:cs typeface="Times New Roman" panose="02020603050405020304" pitchFamily="18" charset="0"/>
              </a:rPr>
              <a:t>P</a:t>
            </a:r>
            <a:r>
              <a:rPr lang="en-IN" altLang="en-US" sz="2800" b="1" dirty="0">
                <a:latin typeface="Times New Roman" panose="02020603050405020304" pitchFamily="18" charset="0"/>
                <a:cs typeface="Times New Roman" panose="02020603050405020304" pitchFamily="18" charset="0"/>
              </a:rPr>
              <a:t>NEUMONIA </a:t>
            </a:r>
            <a:r>
              <a:rPr lang="en-US" sz="2800" b="1" dirty="0">
                <a:latin typeface="Times New Roman" panose="02020603050405020304" pitchFamily="18" charset="0"/>
                <a:cs typeface="Times New Roman" panose="02020603050405020304" pitchFamily="18" charset="0"/>
              </a:rPr>
              <a:t> </a:t>
            </a:r>
            <a:r>
              <a:rPr lang="en-IN" altLang="en-US" sz="2800" b="1" dirty="0">
                <a:latin typeface="Times New Roman" panose="02020603050405020304" pitchFamily="18" charset="0"/>
                <a:cs typeface="Times New Roman" panose="02020603050405020304" pitchFamily="18" charset="0"/>
              </a:rPr>
              <a:t>DETECTION</a:t>
            </a:r>
            <a:r>
              <a:rPr lang="en-US" sz="2800" b="1" dirty="0">
                <a:latin typeface="Times New Roman" panose="02020603050405020304" pitchFamily="18" charset="0"/>
                <a:cs typeface="Times New Roman" panose="02020603050405020304" pitchFamily="18" charset="0"/>
              </a:rPr>
              <a:t>  USING </a:t>
            </a:r>
            <a:r>
              <a:rPr lang="en-IN" sz="2800" b="1" dirty="0">
                <a:latin typeface="Times New Roman" panose="02020603050405020304" pitchFamily="18" charset="0"/>
                <a:cs typeface="Times New Roman" panose="02020603050405020304" pitchFamily="18" charset="0"/>
              </a:rPr>
              <a:t>CONVOLUTIONAL NEURAL NETWORK</a:t>
            </a:r>
          </a:p>
        </p:txBody>
      </p:sp>
      <p:sp>
        <p:nvSpPr>
          <p:cNvPr id="3" name="Subtitle 2"/>
          <p:cNvSpPr>
            <a:spLocks noGrp="1"/>
          </p:cNvSpPr>
          <p:nvPr>
            <p:ph type="subTitle" idx="1"/>
          </p:nvPr>
        </p:nvSpPr>
        <p:spPr>
          <a:xfrm>
            <a:off x="786765" y="3602355"/>
            <a:ext cx="11738610" cy="2041525"/>
          </a:xfrm>
        </p:spPr>
        <p:txBody>
          <a:bodyPr>
            <a:normAutofit fontScale="95000" lnSpcReduction="10000"/>
          </a:bodyPr>
          <a:lstStyle/>
          <a:p>
            <a:pPr algn="l"/>
            <a:r>
              <a:rPr lang="en-US" dirty="0"/>
              <a:t>                                                                              PRESENTED BY:</a:t>
            </a:r>
          </a:p>
          <a:p>
            <a:pPr algn="l"/>
            <a:r>
              <a:rPr lang="en-US" dirty="0"/>
              <a:t>                                                                                 </a:t>
            </a:r>
            <a:r>
              <a:rPr lang="en-IN" altLang="en-US" dirty="0"/>
              <a:t> </a:t>
            </a:r>
            <a:r>
              <a:rPr lang="en-US" dirty="0"/>
              <a:t> </a:t>
            </a:r>
            <a:r>
              <a:rPr lang="en-IN" altLang="en-US" dirty="0"/>
              <a:t>DINESH</a:t>
            </a:r>
            <a:r>
              <a:rPr lang="en-US" dirty="0"/>
              <a:t> KUMA</a:t>
            </a:r>
            <a:r>
              <a:rPr lang="en-IN" altLang="en-US" dirty="0"/>
              <a:t>R</a:t>
            </a:r>
            <a:r>
              <a:rPr lang="en-US" dirty="0"/>
              <a:t>  </a:t>
            </a:r>
            <a:r>
              <a:rPr lang="en-IN" altLang="en-US" dirty="0"/>
              <a:t>T</a:t>
            </a:r>
            <a:r>
              <a:rPr lang="en-US" dirty="0"/>
              <a:t>                                                                                 </a:t>
            </a:r>
            <a:r>
              <a:rPr lang="en-IN" altLang="en-US" dirty="0"/>
              <a:t>                </a:t>
            </a:r>
          </a:p>
          <a:p>
            <a:pPr algn="l"/>
            <a:r>
              <a:rPr lang="en-IN" altLang="en-US" dirty="0"/>
              <a:t>                                                                                   </a:t>
            </a:r>
            <a:r>
              <a:rPr lang="en-US" dirty="0"/>
              <a:t>III YEAR,KVCET</a:t>
            </a:r>
            <a:r>
              <a:rPr lang="en-IN" dirty="0"/>
              <a:t>,AI&amp;DS</a:t>
            </a:r>
          </a:p>
          <a:p>
            <a:pPr algn="l"/>
            <a:r>
              <a:rPr lang="en-US" dirty="0"/>
              <a:t>                                                                                   NM ID:au4212212430</a:t>
            </a:r>
            <a:r>
              <a:rPr lang="en-IN" altLang="en-US" dirty="0"/>
              <a:t>05</a:t>
            </a:r>
            <a:r>
              <a:rPr lang="en-US" dirty="0"/>
              <a:t>  </a:t>
            </a:r>
          </a:p>
          <a:p>
            <a:pPr algn="l"/>
            <a:r>
              <a:rPr lang="en-US" dirty="0"/>
              <a:t>                                                                                  Gmail</a:t>
            </a:r>
            <a:r>
              <a:rPr lang="en-IN" altLang="en-US" dirty="0"/>
              <a:t> </a:t>
            </a:r>
            <a:r>
              <a:rPr lang="en-US" dirty="0" err="1"/>
              <a:t>id:</a:t>
            </a:r>
            <a:r>
              <a:rPr lang="en-IN" altLang="en-US" dirty="0" err="1"/>
              <a:t>dineshannalakshmi222003</a:t>
            </a:r>
            <a:r>
              <a:rPr lang="en-US" dirty="0" err="1"/>
              <a:t>@gmail.com</a:t>
            </a:r>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r>
              <a:rPr lang="en-US"/>
              <a:t>In conclusion, convolutional neural networks (CNNs) have demonstrated promising results for the automated detection of pneumonia from chest X-ray images. By leveraging their ability to automatically learn relevant features directly from raw image data, CNNs can effectively capture the textural patterns, anatomical structures, and visual cues that distinguish pneumonia cases from normal ones.The high accuracy of 92% showcases the potential of CNNs to serve as reliable computer-aided diagnostic tools for pneumonia detection, enabling early diagnosis and timely treatment, which can improve patient outcomes and reduce the burden on healthcare systems. However, the successful implementation of such systems requires addressing several key challenges.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640" y="325121"/>
            <a:ext cx="10551160" cy="1365568"/>
          </a:xfrm>
        </p:spPr>
        <p:txBody>
          <a:bodyPr>
            <a:normAutofit/>
          </a:bodyPr>
          <a:lstStyle/>
          <a:p>
            <a:r>
              <a:rPr lang="en-US" sz="3200" b="1" dirty="0">
                <a:latin typeface="Times New Roman" panose="02020603050405020304" pitchFamily="18" charset="0"/>
                <a:cs typeface="Times New Roman" panose="02020603050405020304" pitchFamily="18" charset="0"/>
              </a:rPr>
              <a:t>Future works: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 Experiment with better CNN designs or try different advanced methods to make the model work even better</a:t>
            </a:r>
            <a:r>
              <a:rPr lang="en-US" dirty="0" smtClean="0"/>
              <a:t>.</a:t>
            </a:r>
          </a:p>
          <a:p>
            <a:endParaRPr lang="en-US" dirty="0" smtClean="0"/>
          </a:p>
          <a:p>
            <a:endParaRPr lang="en-US" dirty="0"/>
          </a:p>
          <a:p>
            <a:r>
              <a:rPr lang="en-US" dirty="0"/>
              <a:t>Work together with experts to make easy tools for people to use and understand the results.</a:t>
            </a:r>
          </a:p>
          <a:p>
            <a:pPr>
              <a:buNone/>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REFERENCE:</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err="1"/>
              <a:t>Dataset:https</a:t>
            </a:r>
            <a:r>
              <a:rPr lang="en-US" dirty="0"/>
              <a:t>://</a:t>
            </a:r>
            <a:r>
              <a:rPr lang="en-US" dirty="0" err="1" smtClean="0"/>
              <a:t>www.kaggle.com</a:t>
            </a:r>
            <a:r>
              <a:rPr lang="en-US" dirty="0" smtClean="0"/>
              <a:t>/datasets/</a:t>
            </a:r>
            <a:r>
              <a:rPr lang="en-US" dirty="0" err="1" smtClean="0"/>
              <a:t>paultimothymooney</a:t>
            </a:r>
            <a:r>
              <a:rPr lang="en-US" dirty="0" smtClean="0"/>
              <a:t>/chest-</a:t>
            </a:r>
            <a:r>
              <a:rPr lang="en-US" dirty="0" err="1" smtClean="0"/>
              <a:t>xray</a:t>
            </a:r>
            <a:r>
              <a:rPr lang="en-US" dirty="0" smtClean="0"/>
              <a:t>-pneumonia</a:t>
            </a:r>
          </a:p>
          <a:p>
            <a:endParaRPr lang="en-US" dirty="0"/>
          </a:p>
          <a:p>
            <a:r>
              <a:rPr lang="en-US" dirty="0"/>
              <a:t>Libraries(</a:t>
            </a:r>
            <a:r>
              <a:rPr lang="en-US" dirty="0" err="1"/>
              <a:t>pandas,numpy</a:t>
            </a:r>
            <a:r>
              <a:rPr lang="en-US" dirty="0"/>
              <a:t> etc</a:t>
            </a:r>
            <a:r>
              <a:rPr lang="en-US" dirty="0" smtClean="0"/>
              <a:t>….)</a:t>
            </a:r>
          </a:p>
          <a:p>
            <a:endParaRPr lang="en-US" dirty="0"/>
          </a:p>
          <a:p>
            <a:r>
              <a:rPr lang="en-US" dirty="0" err="1" smtClean="0"/>
              <a:t>Github</a:t>
            </a:r>
            <a:r>
              <a:rPr lang="en-US" smtClean="0"/>
              <a:t>: https</a:t>
            </a:r>
            <a:r>
              <a:rPr lang="en-US" dirty="0" smtClean="0"/>
              <a:t>://</a:t>
            </a:r>
            <a:r>
              <a:rPr lang="en-US" dirty="0" err="1" smtClean="0"/>
              <a:t>github.com</a:t>
            </a:r>
            <a:r>
              <a:rPr lang="en-US" dirty="0" smtClean="0"/>
              <a:t>/</a:t>
            </a:r>
            <a:r>
              <a:rPr lang="en-US" dirty="0" err="1" smtClean="0"/>
              <a:t>Dinesh</a:t>
            </a:r>
            <a:r>
              <a:rPr lang="en-US" dirty="0" smtClean="0"/>
              <a:t>-AT/</a:t>
            </a:r>
            <a:r>
              <a:rPr lang="en-US" dirty="0" err="1" smtClean="0"/>
              <a:t>pneumonia_cnn.git</a:t>
            </a:r>
            <a:endParaRPr lang="en-US"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4291"/>
            <a:ext cx="10515600" cy="1325563"/>
          </a:xfrm>
        </p:spPr>
        <p:txBody>
          <a:bodyPr>
            <a:normAutofit/>
          </a:bodyPr>
          <a:lstStyle/>
          <a:p>
            <a:r>
              <a:rPr lang="en-US" sz="2400" b="1" dirty="0">
                <a:latin typeface="Times New Roman" panose="02020603050405020304" pitchFamily="18" charset="0"/>
                <a:cs typeface="Times New Roman" panose="02020603050405020304" pitchFamily="18" charset="0"/>
              </a:rPr>
              <a:t>   PROBLEM STATEMENT:</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083800" cy="4351338"/>
          </a:xfrm>
        </p:spPr>
        <p:txBody>
          <a:bodyPr>
            <a:normAutofit/>
          </a:bodyPr>
          <a:lstStyle/>
          <a:p>
            <a:pPr algn="just"/>
            <a:r>
              <a:rPr lang="en-US" dirty="0">
                <a:latin typeface="Times New Roman" panose="02020603050405020304" pitchFamily="18" charset="0"/>
                <a:cs typeface="Times New Roman" panose="02020603050405020304" pitchFamily="18" charset="0"/>
              </a:rPr>
              <a:t>Pneumonia is a potentially life-threatening lung infection that affects millions of people worldwide. Early and accurate diagnosis of pneumonia is crucial for effective treatment and reducing mortality rates. Traditional methods of pneumonia diagnosis rely on the interpretation of chest X-ray images by radiologists, which can be time-consuming, subjective, and prone to human error. The objective of this project is to develop a deep learning-based system using convolutional neural networks (CNNs) to automatically detect and classify pneumonia from chest X-ray images with high accuracy.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Why we use CNN for water quality Analysis?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7500"/>
          </a:bodyPr>
          <a:lstStyle/>
          <a:p>
            <a:pPr algn="just"/>
            <a:r>
              <a:rPr lang="en-US" dirty="0">
                <a:latin typeface="Times New Roman" panose="02020603050405020304" pitchFamily="18" charset="0"/>
                <a:cs typeface="Times New Roman" panose="02020603050405020304" pitchFamily="18" charset="0"/>
              </a:rPr>
              <a:t>Convolutional Neural Networks (CNNs) are well-suited for pneumonia detection from chest X-ray images because of their ability to automatically learn and extract relevant features from raw image data, their adeptness at processing grid-like data and capturing local patterns and spatial relationships crucial for identifying pneumonia, their inherent invariance to small shifts and distortions in input data, their scalability and generalization capabilities with sufficient training data, their end-to-end learning approach eliminating extensive preprocessing steps, their potential for interpretability through techniques like saliency maps, and their proven state-of-the-art performance in various medical image analysis tasks, including pneumonia detection.</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b="1" dirty="0">
                <a:latin typeface="Times New Roman" panose="02020603050405020304" pitchFamily="18" charset="0"/>
                <a:cs typeface="Times New Roman" panose="02020603050405020304" pitchFamily="18" charset="0"/>
              </a:rPr>
              <a:t>PROPOSED SYSTEM</a:t>
            </a: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p:txBody>
          <a:bodyPr/>
          <a:lstStyle/>
          <a:p>
            <a:endParaRPr lang="en-IN" dirty="0"/>
          </a:p>
        </p:txBody>
      </p:sp>
      <p:sp>
        <p:nvSpPr>
          <p:cNvPr id="4" name="Rectangle 3"/>
          <p:cNvSpPr/>
          <p:nvPr/>
        </p:nvSpPr>
        <p:spPr>
          <a:xfrm>
            <a:off x="838200" y="1761173"/>
            <a:ext cx="2418080" cy="72136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collection </a:t>
            </a:r>
            <a:endParaRPr lang="en-IN" dirty="0"/>
          </a:p>
        </p:txBody>
      </p:sp>
      <p:sp>
        <p:nvSpPr>
          <p:cNvPr id="5" name="Rectangle 4"/>
          <p:cNvSpPr/>
          <p:nvPr/>
        </p:nvSpPr>
        <p:spPr>
          <a:xfrm>
            <a:off x="4886960" y="1825625"/>
            <a:ext cx="2418080" cy="72136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Import the necessary functions</a:t>
            </a:r>
            <a:endParaRPr lang="en-IN" dirty="0"/>
          </a:p>
        </p:txBody>
      </p:sp>
      <p:sp>
        <p:nvSpPr>
          <p:cNvPr id="6" name="Rectangle 5"/>
          <p:cNvSpPr/>
          <p:nvPr/>
        </p:nvSpPr>
        <p:spPr>
          <a:xfrm>
            <a:off x="8935720" y="1825625"/>
            <a:ext cx="2418080" cy="72136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preparation</a:t>
            </a:r>
            <a:endParaRPr lang="en-IN" dirty="0"/>
          </a:p>
        </p:txBody>
      </p:sp>
      <p:sp>
        <p:nvSpPr>
          <p:cNvPr id="7" name="Rectangle 6"/>
          <p:cNvSpPr/>
          <p:nvPr/>
        </p:nvSpPr>
        <p:spPr>
          <a:xfrm>
            <a:off x="8935720" y="3640614"/>
            <a:ext cx="2418080" cy="72136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processing</a:t>
            </a:r>
            <a:endParaRPr lang="en-IN" dirty="0"/>
          </a:p>
        </p:txBody>
      </p:sp>
      <p:sp>
        <p:nvSpPr>
          <p:cNvPr id="8" name="Rectangle 7"/>
          <p:cNvSpPr/>
          <p:nvPr/>
        </p:nvSpPr>
        <p:spPr>
          <a:xfrm>
            <a:off x="4886960" y="3738880"/>
            <a:ext cx="2418080" cy="72136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Splitting of Data</a:t>
            </a:r>
            <a:endParaRPr lang="en-IN" dirty="0"/>
          </a:p>
        </p:txBody>
      </p:sp>
      <p:sp>
        <p:nvSpPr>
          <p:cNvPr id="9" name="Rectangle 8"/>
          <p:cNvSpPr/>
          <p:nvPr/>
        </p:nvSpPr>
        <p:spPr>
          <a:xfrm>
            <a:off x="838200" y="3890646"/>
            <a:ext cx="2418080" cy="72136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building</a:t>
            </a:r>
            <a:endParaRPr lang="en-IN" dirty="0"/>
          </a:p>
        </p:txBody>
      </p:sp>
      <p:sp>
        <p:nvSpPr>
          <p:cNvPr id="10" name="Rectangle 9"/>
          <p:cNvSpPr/>
          <p:nvPr/>
        </p:nvSpPr>
        <p:spPr>
          <a:xfrm>
            <a:off x="838200" y="5455603"/>
            <a:ext cx="2418080" cy="72136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 the model</a:t>
            </a:r>
            <a:endParaRPr lang="en-IN" dirty="0"/>
          </a:p>
        </p:txBody>
      </p:sp>
      <p:sp>
        <p:nvSpPr>
          <p:cNvPr id="11" name="Rectangle 10"/>
          <p:cNvSpPr/>
          <p:nvPr/>
        </p:nvSpPr>
        <p:spPr>
          <a:xfrm>
            <a:off x="4886960" y="5455603"/>
            <a:ext cx="2418080" cy="72136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Testing the model</a:t>
            </a:r>
            <a:endParaRPr lang="en-IN" dirty="0"/>
          </a:p>
        </p:txBody>
      </p:sp>
      <p:sp>
        <p:nvSpPr>
          <p:cNvPr id="12" name="Rectangle 11"/>
          <p:cNvSpPr/>
          <p:nvPr/>
        </p:nvSpPr>
        <p:spPr>
          <a:xfrm>
            <a:off x="8935720" y="5354320"/>
            <a:ext cx="2418080" cy="72136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Accuracy of the model</a:t>
            </a:r>
            <a:endParaRPr lang="en-IN" dirty="0"/>
          </a:p>
        </p:txBody>
      </p:sp>
      <p:sp>
        <p:nvSpPr>
          <p:cNvPr id="13" name="Right Arrow 12"/>
          <p:cNvSpPr/>
          <p:nvPr/>
        </p:nvSpPr>
        <p:spPr>
          <a:xfrm>
            <a:off x="3256280" y="2009614"/>
            <a:ext cx="1630680" cy="21320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ight Arrow 13"/>
          <p:cNvSpPr/>
          <p:nvPr/>
        </p:nvSpPr>
        <p:spPr>
          <a:xfrm>
            <a:off x="7305040" y="2080259"/>
            <a:ext cx="1630680" cy="21320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ight Arrow 14"/>
          <p:cNvSpPr/>
          <p:nvPr/>
        </p:nvSpPr>
        <p:spPr>
          <a:xfrm>
            <a:off x="3256280" y="5652135"/>
            <a:ext cx="1630680" cy="21320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ight Arrow 15"/>
          <p:cNvSpPr/>
          <p:nvPr/>
        </p:nvSpPr>
        <p:spPr>
          <a:xfrm>
            <a:off x="7305040" y="5608398"/>
            <a:ext cx="1630680" cy="21320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ight Arrow 17"/>
          <p:cNvSpPr/>
          <p:nvPr/>
        </p:nvSpPr>
        <p:spPr>
          <a:xfrm rot="10800000">
            <a:off x="3256280" y="4001294"/>
            <a:ext cx="1630680" cy="21320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ight Arrow 18"/>
          <p:cNvSpPr/>
          <p:nvPr/>
        </p:nvSpPr>
        <p:spPr>
          <a:xfrm rot="10800000">
            <a:off x="7305040" y="3991249"/>
            <a:ext cx="1630680" cy="21320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ight Arrow 19"/>
          <p:cNvSpPr/>
          <p:nvPr/>
        </p:nvSpPr>
        <p:spPr>
          <a:xfrm rot="5400000">
            <a:off x="9633703" y="2961920"/>
            <a:ext cx="1083151" cy="27424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SYSTEM APPROACH</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SYSTEM REQUIREMENTS:</a:t>
            </a:r>
          </a:p>
          <a:p>
            <a:endParaRPr lang="en-US" dirty="0"/>
          </a:p>
          <a:p>
            <a:r>
              <a:rPr lang="en-US" dirty="0"/>
              <a:t> HARDWARE: Laptop i3 processor with 4gb ram,keyboard,mouse</a:t>
            </a:r>
          </a:p>
          <a:p>
            <a:endParaRPr lang="en-US" dirty="0"/>
          </a:p>
          <a:p>
            <a:r>
              <a:rPr lang="en-US" dirty="0"/>
              <a:t>Software:Anaconda (Jupyter Notebook)</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8685"/>
            <a:ext cx="11062335" cy="1480185"/>
          </a:xfrm>
        </p:spPr>
        <p:txBody>
          <a:bodyPr>
            <a:normAutofit fontScale="90000"/>
          </a:bodyPr>
          <a:lstStyle/>
          <a:p>
            <a:r>
              <a:rPr lang="en-US" sz="2800" b="1" dirty="0">
                <a:latin typeface="Times New Roman" panose="02020603050405020304" pitchFamily="18" charset="0"/>
                <a:cs typeface="Times New Roman" panose="02020603050405020304" pitchFamily="18" charset="0"/>
              </a:rPr>
              <a:t>Problem Formulation:</a:t>
            </a:r>
            <a:r>
              <a:rPr lang="en-US" sz="2800" dirty="0">
                <a:latin typeface="Times New Roman" panose="02020603050405020304" pitchFamily="18" charset="0"/>
                <a:cs typeface="Times New Roman" panose="02020603050405020304" pitchFamily="18" charset="0"/>
              </a:rPr>
              <a:t> The problem can be formulated as a binary image classification task, where given a dataset of chest X-ray images, the goal is to develop a convolutional neural network (CNN) model that can accurately classify each input image as either containing evidence of pneumonia or being a normal, healthy case. The CNN architecture must be designed to effectively capture the relevant visual patterns and features from the X-ray images that discriminate between pneumonia and normal cases. .</a:t>
            </a:r>
            <a:br>
              <a:rPr lang="en-US" sz="2800" dirty="0">
                <a:latin typeface="Times New Roman" panose="02020603050405020304" pitchFamily="18" charset="0"/>
                <a:cs typeface="Times New Roman" panose="02020603050405020304" pitchFamily="18" charset="0"/>
              </a:rPr>
            </a:br>
            <a:endParaRPr lang="en-IN" sz="2800" dirty="0"/>
          </a:p>
        </p:txBody>
      </p:sp>
      <p:sp>
        <p:nvSpPr>
          <p:cNvPr id="3" name="Content Placeholder 2"/>
          <p:cNvSpPr>
            <a:spLocks noGrp="1"/>
          </p:cNvSpPr>
          <p:nvPr>
            <p:ph idx="1"/>
          </p:nvPr>
        </p:nvSpPr>
        <p:spPr>
          <a:xfrm>
            <a:off x="838200" y="2924810"/>
            <a:ext cx="10009505" cy="3693795"/>
          </a:xfrm>
        </p:spPr>
        <p:txBody>
          <a:bodyPr>
            <a:normAutofit fontScale="37500" lnSpcReduction="20000"/>
          </a:bodyPr>
          <a:lstStyle/>
          <a:p>
            <a:r>
              <a:rPr lang="en-IN" sz="5100" b="1" dirty="0">
                <a:latin typeface="Times New Roman" panose="02020603050405020304" pitchFamily="18" charset="0"/>
                <a:cs typeface="Times New Roman" panose="02020603050405020304" pitchFamily="18" charset="0"/>
              </a:rPr>
              <a:t>Data Exploration:</a:t>
            </a:r>
            <a:endParaRPr lang="en-IN" sz="5100" dirty="0">
              <a:latin typeface="Times New Roman" panose="02020603050405020304" pitchFamily="18" charset="0"/>
              <a:cs typeface="Times New Roman" panose="02020603050405020304" pitchFamily="18" charset="0"/>
            </a:endParaRPr>
          </a:p>
          <a:p>
            <a:r>
              <a:rPr lang="en-IN" sz="5100" dirty="0">
                <a:latin typeface="Times New Roman" panose="02020603050405020304" pitchFamily="18" charset="0"/>
                <a:cs typeface="Times New Roman" panose="02020603050405020304" pitchFamily="18" charset="0"/>
              </a:rPr>
              <a:t>Dataset collection.</a:t>
            </a:r>
          </a:p>
          <a:p>
            <a:r>
              <a:rPr lang="en-IN" sz="5100" dirty="0">
                <a:latin typeface="Times New Roman" panose="02020603050405020304" pitchFamily="18" charset="0"/>
                <a:cs typeface="Times New Roman" panose="02020603050405020304" pitchFamily="18" charset="0"/>
              </a:rPr>
              <a:t>Exploratory data analysis (EDA).</a:t>
            </a:r>
          </a:p>
          <a:p>
            <a:r>
              <a:rPr lang="en-IN" sz="5100" b="1" dirty="0">
                <a:latin typeface="Times New Roman" panose="02020603050405020304" pitchFamily="18" charset="0"/>
                <a:cs typeface="Times New Roman" panose="02020603050405020304" pitchFamily="18" charset="0"/>
              </a:rPr>
              <a:t>Algorithm Selection and Implementation:</a:t>
            </a:r>
            <a:endParaRPr lang="en-IN" sz="5100" dirty="0">
              <a:latin typeface="Times New Roman" panose="02020603050405020304" pitchFamily="18" charset="0"/>
              <a:cs typeface="Times New Roman" panose="02020603050405020304" pitchFamily="18" charset="0"/>
            </a:endParaRPr>
          </a:p>
          <a:p>
            <a:r>
              <a:rPr lang="en-IN" sz="5100" dirty="0">
                <a:latin typeface="Times New Roman" panose="02020603050405020304" pitchFamily="18" charset="0"/>
                <a:cs typeface="Times New Roman" panose="02020603050405020304" pitchFamily="18" charset="0"/>
              </a:rPr>
              <a:t>Utilizing Convolutional Neural Networks (CNNs).</a:t>
            </a:r>
          </a:p>
          <a:p>
            <a:r>
              <a:rPr lang="en-IN" sz="5100" dirty="0">
                <a:latin typeface="Times New Roman" panose="02020603050405020304" pitchFamily="18" charset="0"/>
                <a:cs typeface="Times New Roman" panose="02020603050405020304" pitchFamily="18" charset="0"/>
              </a:rPr>
              <a:t>Training and validation.</a:t>
            </a:r>
          </a:p>
          <a:p>
            <a:r>
              <a:rPr lang="en-IN" sz="5100" dirty="0">
                <a:latin typeface="Times New Roman" panose="02020603050405020304" pitchFamily="18" charset="0"/>
                <a:cs typeface="Times New Roman" panose="02020603050405020304" pitchFamily="18" charset="0"/>
              </a:rPr>
              <a:t>Model evaluation.</a:t>
            </a:r>
          </a:p>
          <a:p>
            <a:r>
              <a:rPr lang="en-IN" sz="5100" b="1" dirty="0">
                <a:latin typeface="Times New Roman" panose="02020603050405020304" pitchFamily="18" charset="0"/>
                <a:cs typeface="Times New Roman" panose="02020603050405020304" pitchFamily="18" charset="0"/>
              </a:rPr>
              <a:t>Deployment:</a:t>
            </a:r>
            <a:endParaRPr lang="en-IN" sz="5100" dirty="0">
              <a:latin typeface="Times New Roman" panose="02020603050405020304" pitchFamily="18" charset="0"/>
              <a:cs typeface="Times New Roman" panose="02020603050405020304" pitchFamily="18" charset="0"/>
            </a:endParaRPr>
          </a:p>
          <a:p>
            <a:r>
              <a:rPr lang="en-IN" sz="5100" dirty="0">
                <a:latin typeface="Times New Roman" panose="02020603050405020304" pitchFamily="18" charset="0"/>
                <a:cs typeface="Times New Roman" panose="02020603050405020304" pitchFamily="18" charset="0"/>
              </a:rPr>
              <a:t>Integration into application.</a:t>
            </a:r>
          </a:p>
          <a:p>
            <a:r>
              <a:rPr lang="en-IN" sz="5100" dirty="0">
                <a:latin typeface="Times New Roman" panose="02020603050405020304" pitchFamily="18" charset="0"/>
                <a:cs typeface="Times New Roman" panose="02020603050405020304" pitchFamily="18" charset="0"/>
              </a:rPr>
              <a:t>Scalability and reliability.</a:t>
            </a:r>
          </a:p>
          <a:p>
            <a:r>
              <a:rPr lang="en-IN" sz="5100" dirty="0">
                <a:latin typeface="Times New Roman" panose="02020603050405020304" pitchFamily="18" charset="0"/>
                <a:cs typeface="Times New Roman" panose="02020603050405020304" pitchFamily="18" charset="0"/>
              </a:rPr>
              <a:t>Continuous improvement.</a:t>
            </a:r>
          </a:p>
          <a:p>
            <a:endParaRPr lang="en-US" sz="51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endParaRPr lang="en-IN" dirty="0"/>
          </a:p>
        </p:txBody>
      </p:sp>
      <p:sp>
        <p:nvSpPr>
          <p:cNvPr id="3" name="Content Placeholder 2"/>
          <p:cNvSpPr>
            <a:spLocks noGrp="1"/>
          </p:cNvSpPr>
          <p:nvPr>
            <p:ph idx="1"/>
          </p:nvPr>
        </p:nvSpPr>
        <p:spPr>
          <a:xfrm>
            <a:off x="838200" y="528320"/>
            <a:ext cx="10515600" cy="5648643"/>
          </a:xfrm>
        </p:spPr>
        <p:txBody>
          <a:bodyPr>
            <a:normAutofit/>
          </a:bodyPr>
          <a:lstStyle/>
          <a:p>
            <a:endParaRPr lang="en-US" dirty="0"/>
          </a:p>
          <a:p>
            <a:pPr marL="0" indent="0">
              <a:buNone/>
            </a:pPr>
            <a:r>
              <a:rPr lang="en-US" dirty="0">
                <a:latin typeface="Times New Roman" panose="02020603050405020304" pitchFamily="18" charset="0"/>
                <a:cs typeface="Times New Roman" panose="02020603050405020304" pitchFamily="18" charset="0"/>
              </a:rPr>
              <a:t>F</a:t>
            </a:r>
            <a:r>
              <a:rPr lang="en-US" b="1" dirty="0">
                <a:latin typeface="Times New Roman" panose="02020603050405020304" pitchFamily="18" charset="0"/>
                <a:cs typeface="Times New Roman" panose="02020603050405020304" pitchFamily="18" charset="0"/>
              </a:rPr>
              <a:t>eatures Used for Training:</a:t>
            </a:r>
          </a:p>
          <a:p>
            <a:r>
              <a:rPr lang="en-US" sz="2400" dirty="0">
                <a:latin typeface="Times New Roman" panose="02020603050405020304" pitchFamily="18" charset="0"/>
                <a:cs typeface="Times New Roman" panose="02020603050405020304" pitchFamily="18" charset="0"/>
              </a:rPr>
              <a:t>Features used for training include various chest X-ray images</a:t>
            </a:r>
            <a:r>
              <a:rPr lang="en-IN" altLang="en-US" sz="24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 the primary features used are the raw pixel values of the input X-ray images themselves. CNNs are capable of automatically learning relevant features directly from the image data during the training process, without the need for explicit feature engineering or extraction.</a:t>
            </a:r>
          </a:p>
          <a:p>
            <a:pPr marL="0" indent="0">
              <a:buNone/>
            </a:pPr>
            <a:r>
              <a:rPr lang="en-US" b="1" dirty="0">
                <a:latin typeface="Times New Roman" panose="02020603050405020304" pitchFamily="18" charset="0"/>
                <a:cs typeface="Times New Roman" panose="02020603050405020304" pitchFamily="18" charset="0"/>
              </a:rPr>
              <a:t>Training </a:t>
            </a:r>
            <a:r>
              <a:rPr lang="en-US" b="1" dirty="0" err="1">
                <a:latin typeface="Times New Roman" panose="02020603050405020304" pitchFamily="18" charset="0"/>
                <a:cs typeface="Times New Roman" panose="02020603050405020304" pitchFamily="18" charset="0"/>
              </a:rPr>
              <a:t>Hyperparameters</a:t>
            </a:r>
            <a:r>
              <a:rPr lang="en-US" b="1" dirty="0">
                <a:latin typeface="Times New Roman" panose="02020603050405020304" pitchFamily="18" charset="0"/>
                <a:cs typeface="Times New Roman" panose="02020603050405020304" pitchFamily="18" charset="0"/>
              </a:rPr>
              <a:t> Used:</a:t>
            </a:r>
          </a:p>
          <a:p>
            <a:r>
              <a:rPr lang="en-US" dirty="0">
                <a:latin typeface="Times New Roman" panose="02020603050405020304" pitchFamily="18" charset="0"/>
                <a:cs typeface="Times New Roman" panose="02020603050405020304" pitchFamily="18" charset="0"/>
              </a:rPr>
              <a:t>Epochs:</a:t>
            </a:r>
            <a:r>
              <a:rPr lang="en-IN" altLang="en-US" dirty="0">
                <a:latin typeface="Times New Roman" panose="02020603050405020304" pitchFamily="18" charset="0"/>
                <a:cs typeface="Times New Roman" panose="02020603050405020304" pitchFamily="18" charset="0"/>
              </a:rPr>
              <a:t>200</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Batch size:32</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Model Evaluation (Accuracy): </a:t>
            </a:r>
            <a:r>
              <a:rPr lang="en-IN" altLang="en-US" b="1" dirty="0">
                <a:latin typeface="Times New Roman" panose="02020603050405020304" pitchFamily="18" charset="0"/>
                <a:cs typeface="Times New Roman" panose="02020603050405020304" pitchFamily="18" charset="0"/>
              </a:rPr>
              <a:t>92</a:t>
            </a:r>
            <a:r>
              <a:rPr lang="en-US" b="1"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endParaRPr lang="en-IN" dirty="0"/>
          </a:p>
        </p:txBody>
      </p:sp>
      <p:sp>
        <p:nvSpPr>
          <p:cNvPr id="3" name="Content Placeholder 2"/>
          <p:cNvSpPr>
            <a:spLocks noGrp="1"/>
          </p:cNvSpPr>
          <p:nvPr>
            <p:ph idx="1"/>
          </p:nvPr>
        </p:nvSpPr>
        <p:spPr>
          <a:xfrm>
            <a:off x="762000" y="548640"/>
            <a:ext cx="10591800" cy="5628323"/>
          </a:xfrm>
        </p:spPr>
        <p:txBody>
          <a:bodyPr/>
          <a:lstStyle/>
          <a:p>
            <a:r>
              <a:rPr lang="en-US" b="1" dirty="0"/>
              <a:t>Data Preprocessing:</a:t>
            </a:r>
            <a:r>
              <a:rPr lang="en-US" dirty="0"/>
              <a:t> Handle missing values, scale features, and encode categorical variables.</a:t>
            </a:r>
          </a:p>
          <a:p>
            <a:r>
              <a:rPr lang="en-US" b="1" dirty="0"/>
              <a:t>Input to Model:</a:t>
            </a:r>
            <a:r>
              <a:rPr lang="en-US" dirty="0"/>
              <a:t> Provide preprocessed new data as input to the trained CNN model.</a:t>
            </a:r>
          </a:p>
          <a:p>
            <a:r>
              <a:rPr lang="en-US" b="1" dirty="0"/>
              <a:t>Model Prediction:</a:t>
            </a:r>
            <a:r>
              <a:rPr lang="en-US" dirty="0"/>
              <a:t> Obtain the model's prediction for the new data.</a:t>
            </a:r>
          </a:p>
          <a:p>
            <a:r>
              <a:rPr lang="en-US" b="1" dirty="0"/>
              <a:t>Interpretation:</a:t>
            </a:r>
            <a:r>
              <a:rPr lang="en-US" dirty="0"/>
              <a:t> Interpret the prediction result to determine the</a:t>
            </a:r>
            <a:r>
              <a:rPr lang="en-IN" altLang="en-US" dirty="0"/>
              <a:t> pneumonia detection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RESULT:</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Accuracy :</a:t>
            </a:r>
            <a:r>
              <a:rPr lang="en-IN" altLang="en-US" dirty="0"/>
              <a:t>92</a:t>
            </a:r>
            <a:r>
              <a:rPr lang="en-US" dirty="0"/>
              <a:t>%</a:t>
            </a:r>
          </a:p>
          <a:p>
            <a:pPr marL="0" indent="0">
              <a:buNone/>
            </a:pPr>
            <a:endParaRPr lang="en-IN" dirty="0"/>
          </a:p>
        </p:txBody>
      </p:sp>
      <p:pic>
        <p:nvPicPr>
          <p:cNvPr id="1026" name="Picture 2"/>
          <p:cNvPicPr>
            <a:picLocks noChangeAspect="1" noChangeArrowheads="1"/>
          </p:cNvPicPr>
          <p:nvPr/>
        </p:nvPicPr>
        <p:blipFill>
          <a:blip r:embed="rId2"/>
          <a:srcRect/>
          <a:stretch>
            <a:fillRect/>
          </a:stretch>
        </p:blipFill>
        <p:spPr bwMode="auto">
          <a:xfrm>
            <a:off x="2895600" y="2438400"/>
            <a:ext cx="5648325" cy="41529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721</Words>
  <Application>WPS Presentation</Application>
  <PresentationFormat>Custom</PresentationFormat>
  <Paragraphs>67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PNEUMONIA  DETECTION  USING CONVOLUTIONAL NEURAL NETWORK</vt:lpstr>
      <vt:lpstr>   PROBLEM STATEMENT:</vt:lpstr>
      <vt:lpstr>Why we use CNN for water quality Analysis?</vt:lpstr>
      <vt:lpstr>PROPOSED SYSTEM </vt:lpstr>
      <vt:lpstr>SYSTEM APPROACH</vt:lpstr>
      <vt:lpstr>Problem Formulation: The problem can be formulated as a binary image classification task, where given a dataset of chest X-ray images, the goal is to develop a convolutional neural network (CNN) model that can accurately classify each input image as either containing evidence of pneumonia or being a normal, healthy case. The CNN architecture must be designed to effectively capture the relevant visual patterns and features from the X-ray images that discriminate between pneumonia and normal cases. . </vt:lpstr>
      <vt:lpstr>.</vt:lpstr>
      <vt:lpstr>.</vt:lpstr>
      <vt:lpstr>RESULT:</vt:lpstr>
      <vt:lpstr>CONCLUSION:</vt:lpstr>
      <vt:lpstr>Future works:</vt:lpstr>
      <vt:lpstr>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PNEUMONIA  DETECTION  USING CONVOLUTIONAL NEURAL NETWORK</dc:title>
  <dc:creator/>
  <cp:lastModifiedBy>MCA LAB</cp:lastModifiedBy>
  <cp:revision>3</cp:revision>
  <dcterms:created xsi:type="dcterms:W3CDTF">2024-03-26T05:42:00Z</dcterms:created>
  <dcterms:modified xsi:type="dcterms:W3CDTF">2024-04-01T08:46:40Z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B4DCBEBFA97B416EAD9E2492A33E8286_13</vt:lpwstr>
  </property>
  <property fmtid="{D5CDD505-2E9C-101B-9397-08002B2CF9AE}" pid="3" name="KSOProductBuildVer">
    <vt:lpwstr>1033-12.2.0.13489</vt:lpwstr>
  </property>
</Properties>
</file>