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60" r:id="rId5"/>
    <p:sldId id="267" r:id="rId6"/>
    <p:sldId id="259" r:id="rId7"/>
    <p:sldId id="262" r:id="rId8"/>
    <p:sldId id="268" r:id="rId9"/>
    <p:sldId id="269" r:id="rId10"/>
    <p:sldId id="270" r:id="rId11"/>
    <p:sldId id="27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challa" initials="dc" lastIdx="1" clrIdx="0">
    <p:extLst>
      <p:ext uri="{19B8F6BF-5375-455C-9EA6-DF929625EA0E}">
        <p15:presenceInfo xmlns:p15="http://schemas.microsoft.com/office/powerpoint/2012/main" userId="1e54f311784c8d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outlineViewPr>
    <p:cViewPr>
      <p:scale>
        <a:sx n="33" d="100"/>
        <a:sy n="33" d="100"/>
      </p:scale>
      <p:origin x="0" y="-78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03-06-2019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03-06-2019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03-06-2019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03-06-2019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03-06-2019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03-06-2019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03-06-2019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PCA &amp; CLUSTERING ASSIGNMENT</a:t>
            </a:r>
            <a:r>
              <a:rPr lang="en-IN" sz="2800" dirty="0"/>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62684" y="5296121"/>
            <a:ext cx="6138856" cy="834223"/>
          </a:xfrm>
        </p:spPr>
        <p:txBody>
          <a:bodyPr>
            <a:normAutofit/>
          </a:bodyPr>
          <a:lstStyle/>
          <a:p>
            <a:pPr algn="l"/>
            <a:r>
              <a:rPr lang="en-IN" sz="2100" b="1" dirty="0" smtClean="0"/>
              <a:t>Name</a:t>
            </a:r>
            <a:r>
              <a:rPr lang="en-IN" sz="2100" b="1" dirty="0"/>
              <a:t>:</a:t>
            </a:r>
          </a:p>
          <a:p>
            <a:pPr algn="l"/>
            <a:r>
              <a:rPr lang="en-IN" sz="2100" b="1" dirty="0" smtClean="0"/>
              <a:t>Dinesh Challa</a:t>
            </a:r>
            <a:endParaRPr lang="en-IN" sz="2100" b="1"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943" y="1025857"/>
            <a:ext cx="9779885" cy="2604447"/>
          </a:xfrm>
          <a:prstGeom prst="rect">
            <a:avLst/>
          </a:prstGeom>
        </p:spPr>
      </p:pic>
      <p:sp>
        <p:nvSpPr>
          <p:cNvPr id="8" name="TextBox 7"/>
          <p:cNvSpPr txBox="1"/>
          <p:nvPr/>
        </p:nvSpPr>
        <p:spPr>
          <a:xfrm>
            <a:off x="1514334" y="232012"/>
            <a:ext cx="8625953" cy="707886"/>
          </a:xfrm>
          <a:prstGeom prst="rect">
            <a:avLst/>
          </a:prstGeom>
          <a:noFill/>
        </p:spPr>
        <p:txBody>
          <a:bodyPr wrap="square" rtlCol="0">
            <a:spAutoFit/>
          </a:bodyPr>
          <a:lstStyle/>
          <a:p>
            <a:r>
              <a:rPr lang="en-US" sz="2000" dirty="0" smtClean="0"/>
              <a:t>Mean </a:t>
            </a:r>
            <a:r>
              <a:rPr lang="en-US" sz="2000" dirty="0" smtClean="0"/>
              <a:t>is</a:t>
            </a:r>
            <a:r>
              <a:rPr lang="en-US" sz="2000" dirty="0" smtClean="0"/>
              <a:t> </a:t>
            </a:r>
            <a:r>
              <a:rPr lang="en-US" sz="2000" dirty="0" smtClean="0"/>
              <a:t>calculated </a:t>
            </a:r>
            <a:r>
              <a:rPr lang="en-US" sz="2000" dirty="0" smtClean="0"/>
              <a:t>fo</a:t>
            </a:r>
            <a:r>
              <a:rPr lang="en-US" sz="2000" dirty="0" smtClean="0"/>
              <a:t>r some </a:t>
            </a:r>
            <a:r>
              <a:rPr lang="en-US" sz="2000" dirty="0" smtClean="0"/>
              <a:t>original attribute </a:t>
            </a:r>
            <a:r>
              <a:rPr lang="en-US" sz="2000" dirty="0" smtClean="0"/>
              <a:t>over the Cluster ID and plots are made. It is observed that for Cluster </a:t>
            </a:r>
            <a:r>
              <a:rPr lang="en-US" sz="2000" dirty="0"/>
              <a:t>0</a:t>
            </a:r>
            <a:r>
              <a:rPr lang="en-US" sz="2000" dirty="0" smtClean="0"/>
              <a:t>, </a:t>
            </a:r>
            <a:r>
              <a:rPr lang="en-US" sz="2000" dirty="0" smtClean="0"/>
              <a:t>the bar plots </a:t>
            </a:r>
            <a:r>
              <a:rPr lang="en-US" sz="2000" dirty="0" smtClean="0"/>
              <a:t>show</a:t>
            </a:r>
            <a:r>
              <a:rPr lang="en-US" sz="2000" dirty="0"/>
              <a:t>:</a:t>
            </a:r>
            <a:endParaRPr lang="en-US" sz="2000" dirty="0" smtClean="0"/>
          </a:p>
        </p:txBody>
      </p:sp>
      <p:pic>
        <p:nvPicPr>
          <p:cNvPr id="3" name="Picture 2"/>
          <p:cNvPicPr>
            <a:picLocks noChangeAspect="1"/>
          </p:cNvPicPr>
          <p:nvPr/>
        </p:nvPicPr>
        <p:blipFill>
          <a:blip r:embed="rId3"/>
          <a:stretch>
            <a:fillRect/>
          </a:stretch>
        </p:blipFill>
        <p:spPr>
          <a:xfrm>
            <a:off x="40943" y="3630304"/>
            <a:ext cx="9829800" cy="2819400"/>
          </a:xfrm>
          <a:prstGeom prst="rect">
            <a:avLst/>
          </a:prstGeom>
        </p:spPr>
      </p:pic>
      <p:sp>
        <p:nvSpPr>
          <p:cNvPr id="9" name="TextBox 8"/>
          <p:cNvSpPr txBox="1"/>
          <p:nvPr/>
        </p:nvSpPr>
        <p:spPr>
          <a:xfrm>
            <a:off x="9820828" y="1223272"/>
            <a:ext cx="2230145"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High </a:t>
            </a:r>
            <a:r>
              <a:rPr lang="en-US" sz="2000" dirty="0" smtClean="0"/>
              <a:t>Child </a:t>
            </a:r>
            <a:r>
              <a:rPr lang="en-US" sz="2000" dirty="0" smtClean="0"/>
              <a:t>Mort</a:t>
            </a:r>
            <a:endParaRPr lang="en-US" sz="2000" dirty="0" smtClean="0"/>
          </a:p>
          <a:p>
            <a:pPr marL="342900" indent="-342900">
              <a:buFont typeface="Wingdings" panose="05000000000000000000" pitchFamily="2" charset="2"/>
              <a:buChar char="q"/>
            </a:pPr>
            <a:r>
              <a:rPr lang="en-US" sz="2000" dirty="0" smtClean="0"/>
              <a:t>Low </a:t>
            </a:r>
            <a:r>
              <a:rPr lang="en-US" sz="2000" dirty="0" smtClean="0"/>
              <a:t>exports</a:t>
            </a:r>
          </a:p>
          <a:p>
            <a:pPr marL="342900" indent="-342900">
              <a:buFont typeface="Wingdings" panose="05000000000000000000" pitchFamily="2" charset="2"/>
              <a:buChar char="q"/>
            </a:pPr>
            <a:r>
              <a:rPr lang="en-US" sz="2000" dirty="0" smtClean="0"/>
              <a:t>Low imports</a:t>
            </a:r>
          </a:p>
          <a:p>
            <a:pPr marL="342900" indent="-342900">
              <a:buFont typeface="Wingdings" panose="05000000000000000000" pitchFamily="2" charset="2"/>
              <a:buChar char="q"/>
            </a:pPr>
            <a:r>
              <a:rPr lang="en-US" sz="2000" dirty="0" smtClean="0"/>
              <a:t>Low income</a:t>
            </a:r>
          </a:p>
          <a:p>
            <a:pPr marL="342900" indent="-342900">
              <a:buFont typeface="Wingdings" panose="05000000000000000000" pitchFamily="2" charset="2"/>
              <a:buChar char="q"/>
            </a:pPr>
            <a:r>
              <a:rPr lang="en-US" sz="2000" dirty="0" smtClean="0"/>
              <a:t>Low GDPP</a:t>
            </a:r>
            <a:endParaRPr lang="en-US" sz="2000" dirty="0"/>
          </a:p>
          <a:p>
            <a:pPr marL="342900" indent="-342900">
              <a:buFont typeface="Wingdings" panose="05000000000000000000" pitchFamily="2" charset="2"/>
              <a:buChar char="q"/>
            </a:pPr>
            <a:r>
              <a:rPr lang="en-US" sz="2000" dirty="0" smtClean="0"/>
              <a:t>Low Health</a:t>
            </a:r>
          </a:p>
          <a:p>
            <a:pPr marL="342900" indent="-342900">
              <a:buFont typeface="Wingdings" panose="05000000000000000000" pitchFamily="2" charset="2"/>
              <a:buChar char="q"/>
            </a:pPr>
            <a:endParaRPr lang="en-US" sz="2000" dirty="0"/>
          </a:p>
          <a:p>
            <a:r>
              <a:rPr lang="en-US" sz="2000" dirty="0"/>
              <a:t>After analyzing all the attributes, we can say that Cluster </a:t>
            </a:r>
            <a:r>
              <a:rPr lang="en-US" sz="2000" dirty="0" smtClean="0"/>
              <a:t>0 </a:t>
            </a:r>
            <a:r>
              <a:rPr lang="en-US" sz="2000" dirty="0"/>
              <a:t>is our area of interest.</a:t>
            </a:r>
          </a:p>
          <a:p>
            <a:endParaRPr lang="en-US" sz="2000" dirty="0" smtClean="0"/>
          </a:p>
        </p:txBody>
      </p:sp>
    </p:spTree>
    <p:extLst>
      <p:ext uri="{BB962C8B-B14F-4D97-AF65-F5344CB8AC3E}">
        <p14:creationId xmlns:p14="http://schemas.microsoft.com/office/powerpoint/2010/main" val="423430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616657" y="2364349"/>
            <a:ext cx="3618649" cy="3261881"/>
          </a:xfrm>
          <a:prstGeom prst="rect">
            <a:avLst/>
          </a:prstGeom>
        </p:spPr>
      </p:pic>
      <p:pic>
        <p:nvPicPr>
          <p:cNvPr id="7" name="Picture 6"/>
          <p:cNvPicPr>
            <a:picLocks noChangeAspect="1"/>
          </p:cNvPicPr>
          <p:nvPr/>
        </p:nvPicPr>
        <p:blipFill>
          <a:blip r:embed="rId3"/>
          <a:stretch>
            <a:fillRect/>
          </a:stretch>
        </p:blipFill>
        <p:spPr>
          <a:xfrm>
            <a:off x="7383437" y="2388910"/>
            <a:ext cx="3615644" cy="3212758"/>
          </a:xfrm>
          <a:prstGeom prst="rect">
            <a:avLst/>
          </a:prstGeom>
        </p:spPr>
      </p:pic>
      <p:sp>
        <p:nvSpPr>
          <p:cNvPr id="10" name="TextBox 9"/>
          <p:cNvSpPr txBox="1"/>
          <p:nvPr/>
        </p:nvSpPr>
        <p:spPr>
          <a:xfrm>
            <a:off x="141028" y="1004308"/>
            <a:ext cx="7324297" cy="1323439"/>
          </a:xfrm>
          <a:prstGeom prst="rect">
            <a:avLst/>
          </a:prstGeom>
          <a:noFill/>
        </p:spPr>
        <p:txBody>
          <a:bodyPr wrap="square" rtlCol="0">
            <a:spAutoFit/>
          </a:bodyPr>
          <a:lstStyle/>
          <a:p>
            <a:r>
              <a:rPr lang="en-US" sz="2000" dirty="0" smtClean="0"/>
              <a:t>The following graphs have </a:t>
            </a:r>
            <a:r>
              <a:rPr lang="en-US" sz="2000" dirty="0" smtClean="0"/>
              <a:t>been plotted against original variables:</a:t>
            </a:r>
            <a:endParaRPr lang="en-US" sz="2000" dirty="0" smtClean="0"/>
          </a:p>
          <a:p>
            <a:pPr marL="342900" indent="-342900">
              <a:buFont typeface="Wingdings" panose="05000000000000000000" pitchFamily="2" charset="2"/>
              <a:buChar char="v"/>
            </a:pPr>
            <a:r>
              <a:rPr lang="en-US" sz="2000" dirty="0" smtClean="0"/>
              <a:t>Income vs GDPP</a:t>
            </a:r>
            <a:endParaRPr lang="en-US" sz="2000" dirty="0" smtClean="0"/>
          </a:p>
          <a:p>
            <a:pPr marL="342900" indent="-342900">
              <a:buFont typeface="Wingdings" panose="05000000000000000000" pitchFamily="2" charset="2"/>
              <a:buChar char="v"/>
            </a:pPr>
            <a:r>
              <a:rPr lang="en-US" sz="2000" dirty="0" smtClean="0"/>
              <a:t>Child Mortality vs Income</a:t>
            </a:r>
          </a:p>
          <a:p>
            <a:pPr marL="342900" indent="-342900">
              <a:buFont typeface="Wingdings" panose="05000000000000000000" pitchFamily="2" charset="2"/>
              <a:buChar char="v"/>
            </a:pPr>
            <a:r>
              <a:rPr lang="en-US" sz="2000" dirty="0" smtClean="0"/>
              <a:t>Exports vs GDPP</a:t>
            </a:r>
          </a:p>
        </p:txBody>
      </p:sp>
      <p:pic>
        <p:nvPicPr>
          <p:cNvPr id="12" name="Picture 11"/>
          <p:cNvPicPr>
            <a:picLocks noChangeAspect="1"/>
          </p:cNvPicPr>
          <p:nvPr/>
        </p:nvPicPr>
        <p:blipFill>
          <a:blip r:embed="rId4"/>
          <a:stretch>
            <a:fillRect/>
          </a:stretch>
        </p:blipFill>
        <p:spPr>
          <a:xfrm>
            <a:off x="0" y="2451572"/>
            <a:ext cx="3616657" cy="3237574"/>
          </a:xfrm>
          <a:prstGeom prst="rect">
            <a:avLst/>
          </a:prstGeom>
        </p:spPr>
      </p:pic>
      <p:sp>
        <p:nvSpPr>
          <p:cNvPr id="13" name="TextBox 12"/>
          <p:cNvSpPr txBox="1"/>
          <p:nvPr/>
        </p:nvSpPr>
        <p:spPr>
          <a:xfrm>
            <a:off x="454926" y="5776369"/>
            <a:ext cx="10512198" cy="707886"/>
          </a:xfrm>
          <a:prstGeom prst="rect">
            <a:avLst/>
          </a:prstGeom>
          <a:noFill/>
        </p:spPr>
        <p:txBody>
          <a:bodyPr wrap="square" rtlCol="0">
            <a:spAutoFit/>
          </a:bodyPr>
          <a:lstStyle/>
          <a:p>
            <a:r>
              <a:rPr lang="en-US" sz="2000" dirty="0" smtClean="0"/>
              <a:t>From the above graphs we can identify </a:t>
            </a:r>
            <a:r>
              <a:rPr lang="en-US" sz="2000" dirty="0" smtClean="0"/>
              <a:t>logical clusters </a:t>
            </a:r>
            <a:r>
              <a:rPr lang="en-US" sz="2000" dirty="0" smtClean="0"/>
              <a:t>happening. The countries identified by </a:t>
            </a:r>
            <a:r>
              <a:rPr lang="en-US" sz="2000" dirty="0" smtClean="0"/>
              <a:t>hierarchical</a:t>
            </a:r>
            <a:r>
              <a:rPr lang="en-US" sz="2000" dirty="0" smtClean="0"/>
              <a:t> </a:t>
            </a:r>
            <a:r>
              <a:rPr lang="en-US" sz="2000" dirty="0" smtClean="0"/>
              <a:t>clustering are summarized in the </a:t>
            </a:r>
            <a:r>
              <a:rPr lang="en-US" sz="2000" dirty="0" smtClean="0"/>
              <a:t>last </a:t>
            </a:r>
            <a:r>
              <a:rPr lang="en-US" sz="2000" dirty="0" smtClean="0"/>
              <a:t>slide.</a:t>
            </a:r>
          </a:p>
        </p:txBody>
      </p:sp>
    </p:spTree>
    <p:extLst>
      <p:ext uri="{BB962C8B-B14F-4D97-AF65-F5344CB8AC3E}">
        <p14:creationId xmlns:p14="http://schemas.microsoft.com/office/powerpoint/2010/main" val="3421037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791074" y="69934"/>
            <a:ext cx="2804465" cy="856138"/>
          </a:xfrm>
        </p:spPr>
        <p:txBody>
          <a:bodyPr>
            <a:normAutofit fontScale="90000"/>
          </a:bodyPr>
          <a:lstStyle/>
          <a:p>
            <a:pPr algn="ctr"/>
            <a:r>
              <a:rPr lang="en-IN" b="1" dirty="0" smtClean="0"/>
              <a:t>Conclusions</a:t>
            </a:r>
            <a:endParaRPr lang="en-IN" sz="2800" dirty="0"/>
          </a:p>
        </p:txBody>
      </p:sp>
      <p:sp>
        <p:nvSpPr>
          <p:cNvPr id="6" name="TextBox 5"/>
          <p:cNvSpPr txBox="1"/>
          <p:nvPr/>
        </p:nvSpPr>
        <p:spPr>
          <a:xfrm>
            <a:off x="397814" y="926072"/>
            <a:ext cx="11590986" cy="5324535"/>
          </a:xfrm>
          <a:prstGeom prst="rect">
            <a:avLst/>
          </a:prstGeom>
          <a:noFill/>
        </p:spPr>
        <p:txBody>
          <a:bodyPr wrap="square" rtlCol="0">
            <a:spAutoFit/>
          </a:bodyPr>
          <a:lstStyle/>
          <a:p>
            <a:r>
              <a:rPr lang="en-US" sz="2000" dirty="0" smtClean="0"/>
              <a:t>The countries in dire need are obtained by using the concept of binning wherein the aggregate mean value of attributes which define the variance of the desired cluster are determined. Binning is performed on the original data frame based on these aggregate values.</a:t>
            </a:r>
          </a:p>
          <a:p>
            <a:endParaRPr lang="en-US" sz="2000" dirty="0"/>
          </a:p>
          <a:p>
            <a:r>
              <a:rPr lang="en-US" sz="2000" dirty="0" smtClean="0"/>
              <a:t>The countries obtained after binning were then sorted in the descending order of child mortality as it is a byproduct of poverty and lack of </a:t>
            </a:r>
            <a:r>
              <a:rPr lang="en-US" sz="2000" dirty="0"/>
              <a:t>basic </a:t>
            </a:r>
            <a:r>
              <a:rPr lang="en-US" sz="2000" dirty="0" smtClean="0"/>
              <a:t>amenities such as healthcare etc. The top 5 countries which are commonly seen using both the clustering algorithms are reported to Help International.</a:t>
            </a:r>
          </a:p>
          <a:p>
            <a:endParaRPr lang="en-US" sz="2000" dirty="0"/>
          </a:p>
          <a:p>
            <a:r>
              <a:rPr lang="en-US" sz="2000" dirty="0" smtClean="0"/>
              <a:t>Both K-means and Hierarchical clustering had the same countries in the top 5. Hence, the 5 countries in need of aid are:</a:t>
            </a:r>
          </a:p>
          <a:p>
            <a:pPr marL="342900" indent="-342900">
              <a:buFont typeface="Wingdings" panose="05000000000000000000" pitchFamily="2" charset="2"/>
              <a:buChar char="Ø"/>
            </a:pPr>
            <a:r>
              <a:rPr lang="en-US" sz="2000" b="1" dirty="0"/>
              <a:t>Central African Republic</a:t>
            </a:r>
          </a:p>
          <a:p>
            <a:pPr marL="342900" indent="-342900">
              <a:buFont typeface="Wingdings" panose="05000000000000000000" pitchFamily="2" charset="2"/>
              <a:buChar char="Ø"/>
            </a:pPr>
            <a:r>
              <a:rPr lang="en-US" sz="2000" b="1" dirty="0"/>
              <a:t>Mali</a:t>
            </a:r>
          </a:p>
          <a:p>
            <a:pPr marL="342900" indent="-342900">
              <a:buFont typeface="Wingdings" panose="05000000000000000000" pitchFamily="2" charset="2"/>
              <a:buChar char="Ø"/>
            </a:pPr>
            <a:r>
              <a:rPr lang="en-US" sz="2000" b="1" dirty="0"/>
              <a:t>Niger</a:t>
            </a:r>
          </a:p>
          <a:p>
            <a:pPr marL="342900" indent="-342900">
              <a:buFont typeface="Wingdings" panose="05000000000000000000" pitchFamily="2" charset="2"/>
              <a:buChar char="Ø"/>
            </a:pPr>
            <a:r>
              <a:rPr lang="en-US" sz="2000" b="1" dirty="0"/>
              <a:t>Burkina Faso</a:t>
            </a:r>
          </a:p>
          <a:p>
            <a:pPr marL="342900" indent="-342900">
              <a:buFont typeface="Wingdings" panose="05000000000000000000" pitchFamily="2" charset="2"/>
              <a:buChar char="Ø"/>
            </a:pPr>
            <a:r>
              <a:rPr lang="en-US" sz="2000" b="1" dirty="0"/>
              <a:t>Congo, Dem. Rep</a:t>
            </a:r>
            <a:r>
              <a:rPr lang="en-US" sz="2000" b="1" dirty="0" smtClean="0"/>
              <a:t>.</a:t>
            </a:r>
            <a:endParaRPr lang="en-US" sz="2000" b="1" dirty="0"/>
          </a:p>
          <a:p>
            <a:pPr marL="342900" indent="-342900">
              <a:buFont typeface="Wingdings" panose="05000000000000000000" pitchFamily="2" charset="2"/>
              <a:buChar char="Ø"/>
            </a:pPr>
            <a:endParaRPr lang="en-US" sz="2000" dirty="0"/>
          </a:p>
          <a:p>
            <a:endParaRPr lang="en-US" sz="2000" dirty="0" smtClean="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311" y="1036442"/>
            <a:ext cx="11533767" cy="5518904"/>
          </a:xfrm>
        </p:spPr>
        <p:txBody>
          <a:bodyPr>
            <a:normAutofit/>
          </a:bodyPr>
          <a:lstStyle/>
          <a:p>
            <a:pPr marL="0" indent="0">
              <a:buNone/>
            </a:pPr>
            <a:r>
              <a:rPr lang="en-US" sz="2000" dirty="0" smtClean="0"/>
              <a:t>Help International would like to know the countries in dire need of aid to spend the $ 10 million fund strategically and effectively.</a:t>
            </a:r>
          </a:p>
          <a:p>
            <a:pPr marL="0" indent="0">
              <a:buNone/>
            </a:pPr>
            <a:r>
              <a:rPr lang="en-US" sz="2000" dirty="0" smtClean="0"/>
              <a:t/>
            </a:r>
            <a:br>
              <a:rPr lang="en-US" sz="2000" dirty="0" smtClean="0"/>
            </a:br>
            <a:r>
              <a:rPr lang="en-US" sz="2000" dirty="0" smtClean="0"/>
              <a:t>This can be achieved by the means of clustering. Two clustering algorithms have been </a:t>
            </a:r>
            <a:r>
              <a:rPr lang="en-US" sz="2000" dirty="0" smtClean="0"/>
              <a:t>used</a:t>
            </a:r>
            <a:endParaRPr lang="en-US" sz="2000" dirty="0"/>
          </a:p>
          <a:p>
            <a:pPr lvl="0">
              <a:buFont typeface="Wingdings" panose="05000000000000000000" pitchFamily="2" charset="2"/>
              <a:buChar char="Ø"/>
            </a:pPr>
            <a:r>
              <a:rPr lang="en-IN" sz="2000" dirty="0" smtClean="0">
                <a:solidFill>
                  <a:prstClr val="black"/>
                </a:solidFill>
              </a:rPr>
              <a:t> </a:t>
            </a:r>
            <a:r>
              <a:rPr lang="en-US" sz="2000" dirty="0" smtClean="0"/>
              <a:t>K-means Clustering</a:t>
            </a:r>
          </a:p>
          <a:p>
            <a:pPr lvl="0">
              <a:buFont typeface="Wingdings" panose="05000000000000000000" pitchFamily="2" charset="2"/>
              <a:buChar char="Ø"/>
            </a:pPr>
            <a:r>
              <a:rPr lang="en-US" sz="2000" dirty="0" smtClean="0">
                <a:solidFill>
                  <a:prstClr val="black"/>
                </a:solidFill>
              </a:rPr>
              <a:t>Hierarchical Clustering</a:t>
            </a:r>
          </a:p>
          <a:p>
            <a:pPr marL="0" lvl="0" indent="0">
              <a:buNone/>
            </a:pPr>
            <a:endParaRPr lang="en-IN" sz="2000" dirty="0" smtClean="0">
              <a:solidFill>
                <a:prstClr val="black"/>
              </a:solidFill>
            </a:endParaRPr>
          </a:p>
          <a:p>
            <a:pPr marL="0" lvl="0" indent="0">
              <a:buNone/>
            </a:pPr>
            <a:r>
              <a:rPr lang="en-US" sz="2000" b="1" dirty="0" smtClean="0"/>
              <a:t>Business </a:t>
            </a:r>
            <a:r>
              <a:rPr lang="en-US" sz="2000" b="1" dirty="0"/>
              <a:t>objective:</a:t>
            </a:r>
            <a:r>
              <a:rPr lang="en-US" sz="2000" dirty="0"/>
              <a:t> The objective is to identify 5</a:t>
            </a:r>
            <a:r>
              <a:rPr lang="en-US" sz="2000" dirty="0" smtClean="0"/>
              <a:t> countries which are in dire need of aid so that Help International can wisely distribute it’s fund.</a:t>
            </a:r>
          </a:p>
          <a:p>
            <a:pPr marL="0" lvl="0" indent="0">
              <a:buNone/>
            </a:pPr>
            <a:endParaRPr lang="en-US" sz="2000" b="1" dirty="0"/>
          </a:p>
          <a:p>
            <a:pPr marL="0" lvl="0" indent="0">
              <a:buNone/>
            </a:pPr>
            <a:r>
              <a:rPr lang="en-US" sz="2000" b="1" dirty="0" smtClean="0"/>
              <a:t>Goals of data analysis</a:t>
            </a:r>
            <a:r>
              <a:rPr lang="en-US" sz="2000" dirty="0" smtClean="0"/>
              <a:t>: The two main goals of the analysis is to:</a:t>
            </a:r>
          </a:p>
          <a:p>
            <a:pPr>
              <a:buFont typeface="Wingdings" panose="05000000000000000000" pitchFamily="2" charset="2"/>
              <a:buChar char="Ø"/>
            </a:pPr>
            <a:r>
              <a:rPr lang="en-IN" sz="2000" dirty="0" smtClean="0"/>
              <a:t> Cluster countries using K-means and Hierarchical Clustering.</a:t>
            </a:r>
          </a:p>
          <a:p>
            <a:pPr>
              <a:buFont typeface="Wingdings" panose="05000000000000000000" pitchFamily="2" charset="2"/>
              <a:buChar char="Ø"/>
            </a:pPr>
            <a:r>
              <a:rPr lang="en-IN" sz="2000" dirty="0" smtClean="0"/>
              <a:t>Analyse and identify the clusters that need help and report 5 countries.</a:t>
            </a:r>
            <a:endParaRPr lang="en-IN" sz="2000" dirty="0"/>
          </a:p>
        </p:txBody>
      </p:sp>
      <p:sp>
        <p:nvSpPr>
          <p:cNvPr id="5" name="Title 1"/>
          <p:cNvSpPr>
            <a:spLocks noGrp="1"/>
          </p:cNvSpPr>
          <p:nvPr>
            <p:ph type="title"/>
          </p:nvPr>
        </p:nvSpPr>
        <p:spPr>
          <a:xfrm>
            <a:off x="2839146" y="180304"/>
            <a:ext cx="6588095" cy="856138"/>
          </a:xfrm>
        </p:spPr>
        <p:txBody>
          <a:bodyPr>
            <a:noAutofit/>
          </a:bodyPr>
          <a:lstStyle/>
          <a:p>
            <a:pPr algn="ctr"/>
            <a:r>
              <a:rPr lang="en-IN" sz="3000" b="1" dirty="0"/>
              <a:t> </a:t>
            </a:r>
            <a:r>
              <a:rPr lang="en-US" sz="3000" b="1" dirty="0" smtClean="0"/>
              <a:t>Help International Country Analysis</a:t>
            </a:r>
            <a:endParaRPr lang="en-IN" sz="3000" b="1"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420903" y="189320"/>
            <a:ext cx="5298093" cy="856138"/>
          </a:xfrm>
        </p:spPr>
        <p:txBody>
          <a:bodyPr>
            <a:noAutofit/>
          </a:bodyPr>
          <a:lstStyle/>
          <a:p>
            <a:r>
              <a:rPr lang="en-IN" sz="3000" b="1" dirty="0"/>
              <a:t> </a:t>
            </a:r>
            <a:r>
              <a:rPr lang="en-IN" sz="3000" b="1" dirty="0" smtClean="0"/>
              <a:t>Problem </a:t>
            </a:r>
            <a:r>
              <a:rPr lang="en-IN" sz="3000" b="1" dirty="0"/>
              <a:t>solving </a:t>
            </a:r>
            <a:r>
              <a:rPr lang="en-IN" sz="3000" b="1" dirty="0" smtClean="0"/>
              <a:t>methodology</a:t>
            </a:r>
            <a:endParaRPr lang="en-IN" sz="3000" b="1" dirty="0"/>
          </a:p>
        </p:txBody>
      </p:sp>
      <p:sp>
        <p:nvSpPr>
          <p:cNvPr id="4" name="Rectangle 3"/>
          <p:cNvSpPr/>
          <p:nvPr/>
        </p:nvSpPr>
        <p:spPr>
          <a:xfrm>
            <a:off x="128790" y="1045459"/>
            <a:ext cx="4065723" cy="596112"/>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Import loan dataset and understand data in hand</a:t>
            </a:r>
            <a:endParaRPr lang="en-US" sz="2000" b="1" dirty="0"/>
          </a:p>
        </p:txBody>
      </p:sp>
      <p:sp>
        <p:nvSpPr>
          <p:cNvPr id="7" name="Rectangle 6"/>
          <p:cNvSpPr/>
          <p:nvPr/>
        </p:nvSpPr>
        <p:spPr>
          <a:xfrm>
            <a:off x="128790" y="2321601"/>
            <a:ext cx="4065724" cy="452461"/>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Data Cleaning (Outlier Treatment)</a:t>
            </a:r>
            <a:endParaRPr lang="en-US" sz="2000" b="1" dirty="0"/>
          </a:p>
        </p:txBody>
      </p:sp>
      <p:sp>
        <p:nvSpPr>
          <p:cNvPr id="8" name="Rectangle 7"/>
          <p:cNvSpPr/>
          <p:nvPr/>
        </p:nvSpPr>
        <p:spPr>
          <a:xfrm>
            <a:off x="128791" y="3400872"/>
            <a:ext cx="4065722" cy="451890"/>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000" b="1" dirty="0" smtClean="0">
                <a:ln w="1905"/>
                <a:solidFill>
                  <a:schemeClr val="tx1"/>
                </a:solidFill>
                <a:effectLst>
                  <a:innerShdw blurRad="69850" dist="43180" dir="5400000">
                    <a:srgbClr val="000000">
                      <a:alpha val="65000"/>
                    </a:srgbClr>
                  </a:innerShdw>
                </a:effectLst>
              </a:rPr>
              <a:t>Data Preparation &amp; Standardization</a:t>
            </a:r>
            <a:endParaRPr lang="en-US" sz="2000" b="1" dirty="0"/>
          </a:p>
        </p:txBody>
      </p:sp>
      <p:sp>
        <p:nvSpPr>
          <p:cNvPr id="9" name="Rectangle 8"/>
          <p:cNvSpPr/>
          <p:nvPr/>
        </p:nvSpPr>
        <p:spPr>
          <a:xfrm>
            <a:off x="128789" y="4444401"/>
            <a:ext cx="4065724" cy="657395"/>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en-US" sz="2000" b="1" dirty="0" smtClean="0"/>
              <a:t>PCA (Dimensionality Reduction</a:t>
            </a:r>
            <a:r>
              <a:rPr lang="en-US" sz="2000" b="1" dirty="0"/>
              <a:t>) &amp; Hopkins statistic</a:t>
            </a:r>
          </a:p>
          <a:p>
            <a:pPr algn="ctr"/>
            <a:endParaRPr lang="en-US" sz="2000" b="1" dirty="0"/>
          </a:p>
        </p:txBody>
      </p:sp>
      <p:sp>
        <p:nvSpPr>
          <p:cNvPr id="14" name="Down Arrow 13"/>
          <p:cNvSpPr/>
          <p:nvPr/>
        </p:nvSpPr>
        <p:spPr>
          <a:xfrm>
            <a:off x="1938272" y="1702279"/>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6200000">
            <a:off x="9433778" y="3337614"/>
            <a:ext cx="528034" cy="74697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1938272" y="2813264"/>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a:off x="1938272" y="3906765"/>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695592" y="1059904"/>
            <a:ext cx="3590074" cy="509818"/>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Hierarchical Clustering</a:t>
            </a:r>
            <a:endParaRPr lang="en-US" sz="2000" b="1" dirty="0"/>
          </a:p>
        </p:txBody>
      </p:sp>
      <p:sp>
        <p:nvSpPr>
          <p:cNvPr id="24" name="Down Arrow 23"/>
          <p:cNvSpPr/>
          <p:nvPr/>
        </p:nvSpPr>
        <p:spPr>
          <a:xfrm rot="10800000">
            <a:off x="4565560" y="1493948"/>
            <a:ext cx="528034" cy="300621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Down Arrow 24"/>
          <p:cNvSpPr/>
          <p:nvPr/>
        </p:nvSpPr>
        <p:spPr>
          <a:xfrm rot="16200000">
            <a:off x="4993693" y="957292"/>
            <a:ext cx="528034" cy="74697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1938272" y="5168678"/>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8789" y="5786515"/>
            <a:ext cx="4065724" cy="550955"/>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K-means Clustering</a:t>
            </a:r>
            <a:endParaRPr lang="en-US" sz="2000" b="1" dirty="0"/>
          </a:p>
        </p:txBody>
      </p:sp>
      <p:sp>
        <p:nvSpPr>
          <p:cNvPr id="28" name="Down Arrow 27"/>
          <p:cNvSpPr/>
          <p:nvPr/>
        </p:nvSpPr>
        <p:spPr>
          <a:xfrm rot="16200000">
            <a:off x="4695918" y="5326334"/>
            <a:ext cx="528034" cy="147131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695592" y="5825169"/>
            <a:ext cx="3590074" cy="550955"/>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Silhouette Score &amp; Elbow Curve (K=3)</a:t>
            </a:r>
            <a:endParaRPr lang="en-US" sz="2000" b="1" dirty="0"/>
          </a:p>
        </p:txBody>
      </p:sp>
      <p:sp>
        <p:nvSpPr>
          <p:cNvPr id="30" name="Down Arrow 29"/>
          <p:cNvSpPr/>
          <p:nvPr/>
        </p:nvSpPr>
        <p:spPr>
          <a:xfrm rot="10800000">
            <a:off x="7630643" y="5234011"/>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95592" y="4714647"/>
            <a:ext cx="3590074" cy="497397"/>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Analyze &amp; Visualize clusters</a:t>
            </a:r>
            <a:endParaRPr lang="en-US" sz="2000" b="1" dirty="0"/>
          </a:p>
        </p:txBody>
      </p:sp>
      <p:sp>
        <p:nvSpPr>
          <p:cNvPr id="32" name="Rectangle 31"/>
          <p:cNvSpPr/>
          <p:nvPr/>
        </p:nvSpPr>
        <p:spPr>
          <a:xfrm>
            <a:off x="5657825" y="2182847"/>
            <a:ext cx="3627841" cy="470202"/>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Analyze </a:t>
            </a:r>
            <a:r>
              <a:rPr lang="en-US" sz="2000" b="1" dirty="0"/>
              <a:t>&amp; Visualize </a:t>
            </a:r>
            <a:r>
              <a:rPr lang="en-US" sz="2000" b="1" dirty="0" smtClean="0"/>
              <a:t>clusters</a:t>
            </a:r>
            <a:endParaRPr lang="en-US" sz="2000" b="1" dirty="0"/>
          </a:p>
        </p:txBody>
      </p:sp>
      <p:sp>
        <p:nvSpPr>
          <p:cNvPr id="33" name="Down Arrow 32"/>
          <p:cNvSpPr/>
          <p:nvPr/>
        </p:nvSpPr>
        <p:spPr>
          <a:xfrm>
            <a:off x="7592876" y="1597668"/>
            <a:ext cx="405684" cy="55095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7592876" y="2754959"/>
            <a:ext cx="405684" cy="65921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657825" y="3480737"/>
            <a:ext cx="3627841" cy="497397"/>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Determine countries</a:t>
            </a:r>
            <a:endParaRPr lang="en-US" sz="2000" b="1" dirty="0"/>
          </a:p>
        </p:txBody>
      </p:sp>
      <p:sp>
        <p:nvSpPr>
          <p:cNvPr id="36" name="Down Arrow 35"/>
          <p:cNvSpPr/>
          <p:nvPr/>
        </p:nvSpPr>
        <p:spPr>
          <a:xfrm rot="10800000">
            <a:off x="7592876" y="4000100"/>
            <a:ext cx="405684" cy="670735"/>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058402" y="3414170"/>
            <a:ext cx="1878652" cy="644909"/>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smtClean="0"/>
              <a:t>Report 5 Countries</a:t>
            </a:r>
            <a:endParaRPr lang="en-US" sz="2000" b="1" dirty="0"/>
          </a:p>
        </p:txBody>
      </p:sp>
      <p:sp>
        <p:nvSpPr>
          <p:cNvPr id="38" name="Down Arrow 37"/>
          <p:cNvSpPr/>
          <p:nvPr/>
        </p:nvSpPr>
        <p:spPr>
          <a:xfrm rot="16200000">
            <a:off x="4303983" y="4433493"/>
            <a:ext cx="528034" cy="746974"/>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942" y="290081"/>
            <a:ext cx="5195844" cy="699323"/>
          </a:xfrm>
        </p:spPr>
        <p:txBody>
          <a:bodyPr>
            <a:normAutofit/>
          </a:bodyPr>
          <a:lstStyle/>
          <a:p>
            <a:r>
              <a:rPr lang="en-IN" sz="3000" b="1" dirty="0" smtClean="0"/>
              <a:t>Principal Component Analysis</a:t>
            </a:r>
            <a:endParaRPr lang="en-IN" sz="3000" dirty="0"/>
          </a:p>
        </p:txBody>
      </p:sp>
      <p:sp>
        <p:nvSpPr>
          <p:cNvPr id="5" name="TextBox 4"/>
          <p:cNvSpPr txBox="1"/>
          <p:nvPr/>
        </p:nvSpPr>
        <p:spPr>
          <a:xfrm>
            <a:off x="270456" y="1007394"/>
            <a:ext cx="11552350" cy="707886"/>
          </a:xfrm>
          <a:prstGeom prst="rect">
            <a:avLst/>
          </a:prstGeom>
          <a:noFill/>
        </p:spPr>
        <p:txBody>
          <a:bodyPr wrap="square" rtlCol="0">
            <a:spAutoFit/>
          </a:bodyPr>
          <a:lstStyle/>
          <a:p>
            <a:r>
              <a:rPr lang="en-US" sz="2000" dirty="0" smtClean="0"/>
              <a:t>PCA has been performed on the scaled data frame and Scree plot has been plotted. The first 3 principal component explained around 95% of variance. So, the number of principal components where chosen as 3.</a:t>
            </a:r>
          </a:p>
        </p:txBody>
      </p:sp>
      <p:pic>
        <p:nvPicPr>
          <p:cNvPr id="3" name="Picture 2"/>
          <p:cNvPicPr>
            <a:picLocks noChangeAspect="1"/>
          </p:cNvPicPr>
          <p:nvPr/>
        </p:nvPicPr>
        <p:blipFill>
          <a:blip r:embed="rId2"/>
          <a:stretch>
            <a:fillRect/>
          </a:stretch>
        </p:blipFill>
        <p:spPr>
          <a:xfrm>
            <a:off x="309093" y="1831752"/>
            <a:ext cx="7213149" cy="4628798"/>
          </a:xfrm>
          <a:prstGeom prst="rect">
            <a:avLst/>
          </a:prstGeom>
        </p:spPr>
      </p:pic>
      <p:cxnSp>
        <p:nvCxnSpPr>
          <p:cNvPr id="7" name="Straight Connector 6"/>
          <p:cNvCxnSpPr/>
          <p:nvPr/>
        </p:nvCxnSpPr>
        <p:spPr>
          <a:xfrm flipH="1" flipV="1">
            <a:off x="3361386" y="2715856"/>
            <a:ext cx="1" cy="345153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flipH="1">
            <a:off x="850006" y="2690098"/>
            <a:ext cx="251138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13" name="Picture 12"/>
          <p:cNvPicPr>
            <a:picLocks noChangeAspect="1"/>
          </p:cNvPicPr>
          <p:nvPr/>
        </p:nvPicPr>
        <p:blipFill>
          <a:blip r:embed="rId3"/>
          <a:stretch>
            <a:fillRect/>
          </a:stretch>
        </p:blipFill>
        <p:spPr>
          <a:xfrm>
            <a:off x="7599741" y="1831752"/>
            <a:ext cx="4243221" cy="2828814"/>
          </a:xfrm>
          <a:prstGeom prst="rect">
            <a:avLst/>
          </a:prstGeom>
        </p:spPr>
      </p:pic>
      <p:sp>
        <p:nvSpPr>
          <p:cNvPr id="14" name="TextBox 13"/>
          <p:cNvSpPr txBox="1"/>
          <p:nvPr/>
        </p:nvSpPr>
        <p:spPr>
          <a:xfrm>
            <a:off x="7744323" y="4689521"/>
            <a:ext cx="4098639"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Correlation matrix of Principal Components</a:t>
            </a:r>
          </a:p>
        </p:txBody>
      </p:sp>
      <p:sp>
        <p:nvSpPr>
          <p:cNvPr id="15" name="TextBox 14"/>
          <p:cNvSpPr txBox="1"/>
          <p:nvPr/>
        </p:nvSpPr>
        <p:spPr>
          <a:xfrm>
            <a:off x="3117354" y="6376967"/>
            <a:ext cx="1596625"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Scree Plot</a:t>
            </a:r>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1973233" y="180899"/>
            <a:ext cx="7730325" cy="699323"/>
          </a:xfrm>
        </p:spPr>
        <p:txBody>
          <a:bodyPr>
            <a:normAutofit fontScale="90000"/>
          </a:bodyPr>
          <a:lstStyle/>
          <a:p>
            <a:r>
              <a:rPr lang="en-IN" sz="3000" b="1" dirty="0" smtClean="0"/>
              <a:t>Hopkins Statistic, Silhouette Score &amp; Elbow Curve</a:t>
            </a:r>
            <a:endParaRPr lang="en-IN" sz="3000" dirty="0"/>
          </a:p>
        </p:txBody>
      </p:sp>
      <p:sp>
        <p:nvSpPr>
          <p:cNvPr id="23" name="TextBox 22"/>
          <p:cNvSpPr txBox="1"/>
          <p:nvPr/>
        </p:nvSpPr>
        <p:spPr>
          <a:xfrm>
            <a:off x="270456" y="1007394"/>
            <a:ext cx="11495155" cy="707886"/>
          </a:xfrm>
          <a:prstGeom prst="rect">
            <a:avLst/>
          </a:prstGeom>
          <a:noFill/>
        </p:spPr>
        <p:txBody>
          <a:bodyPr wrap="square" rtlCol="0">
            <a:spAutoFit/>
          </a:bodyPr>
          <a:lstStyle/>
          <a:p>
            <a:r>
              <a:rPr lang="en-US" sz="2000" dirty="0" smtClean="0"/>
              <a:t>Hopkins Statistic is &gt;0.5. Thus, the dataset has tendency to form clusters. The silhouette score analysis suggests 3 clusters and Elbow curve suggests two clusters. </a:t>
            </a:r>
          </a:p>
        </p:txBody>
      </p:sp>
      <p:pic>
        <p:nvPicPr>
          <p:cNvPr id="4" name="Picture 3"/>
          <p:cNvPicPr>
            <a:picLocks noChangeAspect="1"/>
          </p:cNvPicPr>
          <p:nvPr/>
        </p:nvPicPr>
        <p:blipFill>
          <a:blip r:embed="rId2"/>
          <a:stretch>
            <a:fillRect/>
          </a:stretch>
        </p:blipFill>
        <p:spPr>
          <a:xfrm>
            <a:off x="598796" y="1801433"/>
            <a:ext cx="5562600" cy="3609975"/>
          </a:xfrm>
          <a:prstGeom prst="rect">
            <a:avLst/>
          </a:prstGeom>
        </p:spPr>
      </p:pic>
      <p:sp>
        <p:nvSpPr>
          <p:cNvPr id="24" name="TextBox 23"/>
          <p:cNvSpPr txBox="1"/>
          <p:nvPr/>
        </p:nvSpPr>
        <p:spPr>
          <a:xfrm>
            <a:off x="2628219" y="5411408"/>
            <a:ext cx="1503753" cy="338554"/>
          </a:xfrm>
          <a:prstGeom prst="rect">
            <a:avLst/>
          </a:prstGeom>
          <a:noFill/>
        </p:spPr>
        <p:txBody>
          <a:bodyPr wrap="square" rtlCol="0">
            <a:spAutoFit/>
          </a:bodyPr>
          <a:lstStyle/>
          <a:p>
            <a:r>
              <a:rPr lang="en-US" sz="1600" dirty="0" smtClean="0"/>
              <a:t>No. of Clusters</a:t>
            </a:r>
          </a:p>
        </p:txBody>
      </p:sp>
      <p:sp>
        <p:nvSpPr>
          <p:cNvPr id="27" name="TextBox 26"/>
          <p:cNvSpPr txBox="1"/>
          <p:nvPr/>
        </p:nvSpPr>
        <p:spPr>
          <a:xfrm rot="16200000">
            <a:off x="5570126" y="3396413"/>
            <a:ext cx="1521094" cy="338554"/>
          </a:xfrm>
          <a:prstGeom prst="rect">
            <a:avLst/>
          </a:prstGeom>
          <a:noFill/>
        </p:spPr>
        <p:txBody>
          <a:bodyPr wrap="square" rtlCol="0">
            <a:spAutoFit/>
          </a:bodyPr>
          <a:lstStyle/>
          <a:p>
            <a:r>
              <a:rPr lang="en-US" sz="1600" dirty="0" smtClean="0"/>
              <a:t>Sum of Squares</a:t>
            </a:r>
          </a:p>
        </p:txBody>
      </p:sp>
      <p:sp>
        <p:nvSpPr>
          <p:cNvPr id="28" name="TextBox 27"/>
          <p:cNvSpPr txBox="1"/>
          <p:nvPr/>
        </p:nvSpPr>
        <p:spPr>
          <a:xfrm>
            <a:off x="1807249" y="5805337"/>
            <a:ext cx="3145691"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Silhouette Score Analysis</a:t>
            </a:r>
          </a:p>
        </p:txBody>
      </p:sp>
      <p:pic>
        <p:nvPicPr>
          <p:cNvPr id="29" name="Picture 28"/>
          <p:cNvPicPr>
            <a:picLocks noChangeAspect="1"/>
          </p:cNvPicPr>
          <p:nvPr/>
        </p:nvPicPr>
        <p:blipFill>
          <a:blip r:embed="rId3"/>
          <a:stretch>
            <a:fillRect/>
          </a:stretch>
        </p:blipFill>
        <p:spPr>
          <a:xfrm>
            <a:off x="6412561" y="1832140"/>
            <a:ext cx="5353050" cy="3467100"/>
          </a:xfrm>
          <a:prstGeom prst="rect">
            <a:avLst/>
          </a:prstGeom>
        </p:spPr>
      </p:pic>
      <p:sp>
        <p:nvSpPr>
          <p:cNvPr id="30" name="TextBox 29"/>
          <p:cNvSpPr txBox="1"/>
          <p:nvPr/>
        </p:nvSpPr>
        <p:spPr>
          <a:xfrm>
            <a:off x="8337209" y="5344378"/>
            <a:ext cx="1503753" cy="338554"/>
          </a:xfrm>
          <a:prstGeom prst="rect">
            <a:avLst/>
          </a:prstGeom>
          <a:noFill/>
        </p:spPr>
        <p:txBody>
          <a:bodyPr wrap="square" rtlCol="0">
            <a:spAutoFit/>
          </a:bodyPr>
          <a:lstStyle/>
          <a:p>
            <a:r>
              <a:rPr lang="en-US" sz="1600" dirty="0" smtClean="0"/>
              <a:t>No. of Clusters</a:t>
            </a:r>
          </a:p>
        </p:txBody>
      </p:sp>
      <p:sp>
        <p:nvSpPr>
          <p:cNvPr id="31" name="TextBox 30"/>
          <p:cNvSpPr txBox="1"/>
          <p:nvPr/>
        </p:nvSpPr>
        <p:spPr>
          <a:xfrm>
            <a:off x="8125079" y="5749962"/>
            <a:ext cx="192801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Elbow Curve</a:t>
            </a:r>
          </a:p>
        </p:txBody>
      </p:sp>
      <p:sp>
        <p:nvSpPr>
          <p:cNvPr id="33" name="TextBox 32"/>
          <p:cNvSpPr txBox="1"/>
          <p:nvPr/>
        </p:nvSpPr>
        <p:spPr>
          <a:xfrm>
            <a:off x="270457" y="6289732"/>
            <a:ext cx="8846248" cy="400110"/>
          </a:xfrm>
          <a:prstGeom prst="rect">
            <a:avLst/>
          </a:prstGeom>
          <a:noFill/>
        </p:spPr>
        <p:txBody>
          <a:bodyPr wrap="square" rtlCol="0">
            <a:spAutoFit/>
          </a:bodyPr>
          <a:lstStyle/>
          <a:p>
            <a:r>
              <a:rPr lang="en-US" sz="2000" dirty="0"/>
              <a:t>On performing K-means clustering using 2 &amp; 3, a better clustering </a:t>
            </a:r>
            <a:r>
              <a:rPr lang="en-US" sz="2000" dirty="0" smtClean="0"/>
              <a:t>happened </a:t>
            </a:r>
            <a:r>
              <a:rPr lang="en-US" sz="2000" dirty="0"/>
              <a:t>at K=3.</a:t>
            </a:r>
            <a:endParaRPr lang="en-US" sz="2000" dirty="0" smtClean="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3665556" y="208194"/>
            <a:ext cx="4727818" cy="699323"/>
          </a:xfrm>
        </p:spPr>
        <p:txBody>
          <a:bodyPr>
            <a:normAutofit/>
          </a:bodyPr>
          <a:lstStyle/>
          <a:p>
            <a:r>
              <a:rPr lang="en-IN" sz="3000" b="1" dirty="0" smtClean="0"/>
              <a:t>K-means Clustering (K = 3)</a:t>
            </a:r>
            <a:endParaRPr lang="en-IN" sz="3000" dirty="0"/>
          </a:p>
        </p:txBody>
      </p:sp>
      <p:pic>
        <p:nvPicPr>
          <p:cNvPr id="5" name="Picture 4"/>
          <p:cNvPicPr>
            <a:picLocks noChangeAspect="1"/>
          </p:cNvPicPr>
          <p:nvPr/>
        </p:nvPicPr>
        <p:blipFill>
          <a:blip r:embed="rId2"/>
          <a:stretch>
            <a:fillRect/>
          </a:stretch>
        </p:blipFill>
        <p:spPr>
          <a:xfrm>
            <a:off x="802583" y="1007393"/>
            <a:ext cx="6075267" cy="4047373"/>
          </a:xfrm>
          <a:prstGeom prst="rect">
            <a:avLst/>
          </a:prstGeom>
        </p:spPr>
      </p:pic>
      <p:sp>
        <p:nvSpPr>
          <p:cNvPr id="6" name="TextBox 5"/>
          <p:cNvSpPr txBox="1"/>
          <p:nvPr/>
        </p:nvSpPr>
        <p:spPr>
          <a:xfrm>
            <a:off x="805218" y="5154642"/>
            <a:ext cx="6072632" cy="400110"/>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Scatter Plot of Principal Components over Cluster ID</a:t>
            </a:r>
          </a:p>
        </p:txBody>
      </p:sp>
      <p:sp>
        <p:nvSpPr>
          <p:cNvPr id="8" name="TextBox 7"/>
          <p:cNvSpPr txBox="1"/>
          <p:nvPr/>
        </p:nvSpPr>
        <p:spPr>
          <a:xfrm>
            <a:off x="6686782" y="1007393"/>
            <a:ext cx="5308979" cy="707886"/>
          </a:xfrm>
          <a:prstGeom prst="rect">
            <a:avLst/>
          </a:prstGeom>
          <a:noFill/>
        </p:spPr>
        <p:txBody>
          <a:bodyPr wrap="square" rtlCol="0">
            <a:spAutoFit/>
          </a:bodyPr>
          <a:lstStyle/>
          <a:p>
            <a:r>
              <a:rPr lang="en-US" sz="2000" dirty="0" smtClean="0"/>
              <a:t>The scatter plot shows the principal components clustered at left, right and center.</a:t>
            </a:r>
            <a:endParaRPr lang="en-US" sz="2000" dirty="0" smtClean="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462" y="1003961"/>
            <a:ext cx="9512562" cy="2754603"/>
          </a:xfrm>
          <a:prstGeom prst="rect">
            <a:avLst/>
          </a:prstGeom>
        </p:spPr>
      </p:pic>
      <p:pic>
        <p:nvPicPr>
          <p:cNvPr id="5" name="Picture 4"/>
          <p:cNvPicPr>
            <a:picLocks noChangeAspect="1"/>
          </p:cNvPicPr>
          <p:nvPr/>
        </p:nvPicPr>
        <p:blipFill>
          <a:blip r:embed="rId3"/>
          <a:stretch>
            <a:fillRect/>
          </a:stretch>
        </p:blipFill>
        <p:spPr>
          <a:xfrm>
            <a:off x="73438" y="3822627"/>
            <a:ext cx="9747390" cy="2744052"/>
          </a:xfrm>
          <a:prstGeom prst="rect">
            <a:avLst/>
          </a:prstGeom>
        </p:spPr>
      </p:pic>
      <p:sp>
        <p:nvSpPr>
          <p:cNvPr id="8" name="TextBox 7"/>
          <p:cNvSpPr txBox="1"/>
          <p:nvPr/>
        </p:nvSpPr>
        <p:spPr>
          <a:xfrm>
            <a:off x="1514334" y="232012"/>
            <a:ext cx="8625953" cy="707886"/>
          </a:xfrm>
          <a:prstGeom prst="rect">
            <a:avLst/>
          </a:prstGeom>
          <a:noFill/>
        </p:spPr>
        <p:txBody>
          <a:bodyPr wrap="square" rtlCol="0">
            <a:spAutoFit/>
          </a:bodyPr>
          <a:lstStyle/>
          <a:p>
            <a:r>
              <a:rPr lang="en-US" sz="2000" dirty="0" smtClean="0"/>
              <a:t>Mean </a:t>
            </a:r>
            <a:r>
              <a:rPr lang="en-US" sz="2000" dirty="0" smtClean="0"/>
              <a:t>is</a:t>
            </a:r>
            <a:r>
              <a:rPr lang="en-US" sz="2000" dirty="0" smtClean="0"/>
              <a:t> </a:t>
            </a:r>
            <a:r>
              <a:rPr lang="en-US" sz="2000" dirty="0" smtClean="0"/>
              <a:t>calculated for </a:t>
            </a:r>
            <a:r>
              <a:rPr lang="en-US" sz="2000" dirty="0" smtClean="0"/>
              <a:t>some original attribute </a:t>
            </a:r>
            <a:r>
              <a:rPr lang="en-US" sz="2000" dirty="0" smtClean="0"/>
              <a:t>over the Cluster ID and plots are made. It is observed that for Cluster </a:t>
            </a:r>
            <a:r>
              <a:rPr lang="en-US" sz="2000" dirty="0"/>
              <a:t>1</a:t>
            </a:r>
            <a:r>
              <a:rPr lang="en-US" sz="2000" dirty="0" smtClean="0"/>
              <a:t>, </a:t>
            </a:r>
            <a:r>
              <a:rPr lang="en-US" sz="2000" dirty="0" smtClean="0"/>
              <a:t>the bar plots </a:t>
            </a:r>
            <a:r>
              <a:rPr lang="en-US" sz="2000" dirty="0" smtClean="0"/>
              <a:t>show</a:t>
            </a:r>
            <a:r>
              <a:rPr lang="en-US" sz="2000" dirty="0"/>
              <a:t>:</a:t>
            </a:r>
            <a:endParaRPr lang="en-US" sz="2000" dirty="0" smtClean="0"/>
          </a:p>
        </p:txBody>
      </p:sp>
      <p:sp>
        <p:nvSpPr>
          <p:cNvPr id="9" name="TextBox 8"/>
          <p:cNvSpPr txBox="1"/>
          <p:nvPr/>
        </p:nvSpPr>
        <p:spPr>
          <a:xfrm>
            <a:off x="9820828" y="1223272"/>
            <a:ext cx="2230145"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t>High </a:t>
            </a:r>
            <a:r>
              <a:rPr lang="en-US" sz="2000" dirty="0" smtClean="0"/>
              <a:t>Child </a:t>
            </a:r>
            <a:r>
              <a:rPr lang="en-US" sz="2000" dirty="0" smtClean="0"/>
              <a:t>Mort</a:t>
            </a:r>
            <a:endParaRPr lang="en-US" sz="2000" dirty="0" smtClean="0"/>
          </a:p>
          <a:p>
            <a:pPr marL="342900" indent="-342900">
              <a:buFont typeface="Wingdings" panose="05000000000000000000" pitchFamily="2" charset="2"/>
              <a:buChar char="q"/>
            </a:pPr>
            <a:r>
              <a:rPr lang="en-US" sz="2000" dirty="0" smtClean="0"/>
              <a:t>Low </a:t>
            </a:r>
            <a:r>
              <a:rPr lang="en-US" sz="2000" dirty="0" smtClean="0"/>
              <a:t>exports</a:t>
            </a:r>
          </a:p>
          <a:p>
            <a:pPr marL="342900" indent="-342900">
              <a:buFont typeface="Wingdings" panose="05000000000000000000" pitchFamily="2" charset="2"/>
              <a:buChar char="q"/>
            </a:pPr>
            <a:r>
              <a:rPr lang="en-US" sz="2000" dirty="0" smtClean="0"/>
              <a:t>Low imports</a:t>
            </a:r>
          </a:p>
          <a:p>
            <a:pPr marL="342900" indent="-342900">
              <a:buFont typeface="Wingdings" panose="05000000000000000000" pitchFamily="2" charset="2"/>
              <a:buChar char="q"/>
            </a:pPr>
            <a:r>
              <a:rPr lang="en-US" sz="2000" dirty="0" smtClean="0"/>
              <a:t>Low income</a:t>
            </a:r>
          </a:p>
          <a:p>
            <a:pPr marL="342900" indent="-342900">
              <a:buFont typeface="Wingdings" panose="05000000000000000000" pitchFamily="2" charset="2"/>
              <a:buChar char="q"/>
            </a:pPr>
            <a:r>
              <a:rPr lang="en-US" sz="2000" dirty="0" smtClean="0"/>
              <a:t>Low GDPP</a:t>
            </a:r>
            <a:endParaRPr lang="en-US" sz="2000" dirty="0"/>
          </a:p>
          <a:p>
            <a:pPr marL="342900" indent="-342900">
              <a:buFont typeface="Wingdings" panose="05000000000000000000" pitchFamily="2" charset="2"/>
              <a:buChar char="q"/>
            </a:pPr>
            <a:r>
              <a:rPr lang="en-US" sz="2000" dirty="0" smtClean="0"/>
              <a:t>Low Health</a:t>
            </a:r>
          </a:p>
          <a:p>
            <a:pPr marL="342900" indent="-342900">
              <a:buFont typeface="Wingdings" panose="05000000000000000000" pitchFamily="2" charset="2"/>
              <a:buChar char="q"/>
            </a:pPr>
            <a:endParaRPr lang="en-US" sz="2000" dirty="0"/>
          </a:p>
          <a:p>
            <a:r>
              <a:rPr lang="en-US" sz="2000" dirty="0"/>
              <a:t>After analyzing all the attributes, we can say that Cluster 1</a:t>
            </a:r>
            <a:r>
              <a:rPr lang="en-US" sz="2000" dirty="0" smtClean="0"/>
              <a:t> </a:t>
            </a:r>
            <a:r>
              <a:rPr lang="en-US" sz="2000" dirty="0"/>
              <a:t>is our area of interest.</a:t>
            </a:r>
          </a:p>
          <a:p>
            <a:endParaRPr lang="en-US" sz="2000" dirty="0" smtClean="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50460" y="928044"/>
            <a:ext cx="7324297" cy="1323439"/>
          </a:xfrm>
          <a:prstGeom prst="rect">
            <a:avLst/>
          </a:prstGeom>
          <a:noFill/>
        </p:spPr>
        <p:txBody>
          <a:bodyPr wrap="square" rtlCol="0">
            <a:spAutoFit/>
          </a:bodyPr>
          <a:lstStyle/>
          <a:p>
            <a:r>
              <a:rPr lang="en-US" sz="2000" dirty="0" smtClean="0"/>
              <a:t>The following graphs have </a:t>
            </a:r>
            <a:r>
              <a:rPr lang="en-US" sz="2000" dirty="0" smtClean="0"/>
              <a:t>been plotted against original variables:</a:t>
            </a:r>
            <a:endParaRPr lang="en-US" sz="2000" dirty="0" smtClean="0"/>
          </a:p>
          <a:p>
            <a:pPr marL="342900" indent="-342900">
              <a:buFont typeface="Wingdings" panose="05000000000000000000" pitchFamily="2" charset="2"/>
              <a:buChar char="v"/>
            </a:pPr>
            <a:r>
              <a:rPr lang="en-US" sz="2000" dirty="0" smtClean="0"/>
              <a:t>Income vs GDPP</a:t>
            </a:r>
            <a:endParaRPr lang="en-US" sz="2000" dirty="0"/>
          </a:p>
          <a:p>
            <a:pPr marL="342900" indent="-342900">
              <a:buFont typeface="Wingdings" panose="05000000000000000000" pitchFamily="2" charset="2"/>
              <a:buChar char="v"/>
            </a:pPr>
            <a:r>
              <a:rPr lang="en-US" sz="2000" dirty="0" smtClean="0"/>
              <a:t>Child mortality vs Income</a:t>
            </a:r>
            <a:endParaRPr lang="en-US" sz="2000" dirty="0" smtClean="0"/>
          </a:p>
          <a:p>
            <a:pPr marL="342900" indent="-342900">
              <a:buFont typeface="Wingdings" panose="05000000000000000000" pitchFamily="2" charset="2"/>
              <a:buChar char="v"/>
            </a:pPr>
            <a:r>
              <a:rPr lang="en-US" sz="2000" dirty="0" smtClean="0"/>
              <a:t>Exports vs GDPP</a:t>
            </a:r>
            <a:endParaRPr lang="en-US" sz="2000" dirty="0" smtClean="0"/>
          </a:p>
        </p:txBody>
      </p:sp>
      <p:sp>
        <p:nvSpPr>
          <p:cNvPr id="11" name="TextBox 10"/>
          <p:cNvSpPr txBox="1"/>
          <p:nvPr/>
        </p:nvSpPr>
        <p:spPr>
          <a:xfrm>
            <a:off x="550460" y="5745710"/>
            <a:ext cx="10512198" cy="707886"/>
          </a:xfrm>
          <a:prstGeom prst="rect">
            <a:avLst/>
          </a:prstGeom>
          <a:noFill/>
        </p:spPr>
        <p:txBody>
          <a:bodyPr wrap="square" rtlCol="0">
            <a:spAutoFit/>
          </a:bodyPr>
          <a:lstStyle/>
          <a:p>
            <a:r>
              <a:rPr lang="en-US" sz="2000" dirty="0" smtClean="0"/>
              <a:t>From the above graphs we can identify </a:t>
            </a:r>
            <a:r>
              <a:rPr lang="en-US" sz="2000" dirty="0" smtClean="0"/>
              <a:t>some logical clusters </a:t>
            </a:r>
            <a:r>
              <a:rPr lang="en-US" sz="2000" dirty="0" smtClean="0"/>
              <a:t>happening. The countries identified by K-means clustering are summarized in the </a:t>
            </a:r>
            <a:r>
              <a:rPr lang="en-US" sz="2000" dirty="0" smtClean="0"/>
              <a:t>last </a:t>
            </a:r>
            <a:r>
              <a:rPr lang="en-US" sz="2000" dirty="0" smtClean="0"/>
              <a:t>slide.</a:t>
            </a:r>
          </a:p>
        </p:txBody>
      </p:sp>
      <p:pic>
        <p:nvPicPr>
          <p:cNvPr id="2" name="Picture 1"/>
          <p:cNvPicPr>
            <a:picLocks noChangeAspect="1"/>
          </p:cNvPicPr>
          <p:nvPr/>
        </p:nvPicPr>
        <p:blipFill>
          <a:blip r:embed="rId2"/>
          <a:stretch>
            <a:fillRect/>
          </a:stretch>
        </p:blipFill>
        <p:spPr>
          <a:xfrm>
            <a:off x="259876" y="2251483"/>
            <a:ext cx="3770322" cy="3330451"/>
          </a:xfrm>
          <a:prstGeom prst="rect">
            <a:avLst/>
          </a:prstGeom>
        </p:spPr>
      </p:pic>
      <p:pic>
        <p:nvPicPr>
          <p:cNvPr id="4" name="Picture 3"/>
          <p:cNvPicPr>
            <a:picLocks noChangeAspect="1"/>
          </p:cNvPicPr>
          <p:nvPr/>
        </p:nvPicPr>
        <p:blipFill>
          <a:blip r:embed="rId3"/>
          <a:stretch>
            <a:fillRect/>
          </a:stretch>
        </p:blipFill>
        <p:spPr>
          <a:xfrm>
            <a:off x="4111955" y="2216317"/>
            <a:ext cx="3762802" cy="3365617"/>
          </a:xfrm>
          <a:prstGeom prst="rect">
            <a:avLst/>
          </a:prstGeom>
        </p:spPr>
      </p:pic>
      <p:pic>
        <p:nvPicPr>
          <p:cNvPr id="7" name="Picture 6"/>
          <p:cNvPicPr>
            <a:picLocks noChangeAspect="1"/>
          </p:cNvPicPr>
          <p:nvPr/>
        </p:nvPicPr>
        <p:blipFill>
          <a:blip r:embed="rId4"/>
          <a:stretch>
            <a:fillRect/>
          </a:stretch>
        </p:blipFill>
        <p:spPr>
          <a:xfrm>
            <a:off x="7958503" y="2251482"/>
            <a:ext cx="3770930" cy="3330451"/>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2258" y="276433"/>
            <a:ext cx="7519916" cy="699323"/>
          </a:xfrm>
        </p:spPr>
        <p:txBody>
          <a:bodyPr>
            <a:normAutofit fontScale="90000"/>
          </a:bodyPr>
          <a:lstStyle/>
          <a:p>
            <a:r>
              <a:rPr lang="en-IN" sz="3000" b="1" dirty="0" smtClean="0"/>
              <a:t>Hierarchical Clustering( Number of Clusters </a:t>
            </a:r>
            <a:r>
              <a:rPr lang="en-IN" sz="3000" b="1" dirty="0" smtClean="0"/>
              <a:t>= 3)</a:t>
            </a:r>
            <a:endParaRPr lang="en-IN" sz="3000" dirty="0"/>
          </a:p>
        </p:txBody>
      </p:sp>
      <p:pic>
        <p:nvPicPr>
          <p:cNvPr id="3" name="Picture 2"/>
          <p:cNvPicPr>
            <a:picLocks noChangeAspect="1"/>
          </p:cNvPicPr>
          <p:nvPr/>
        </p:nvPicPr>
        <p:blipFill>
          <a:blip r:embed="rId2"/>
          <a:stretch>
            <a:fillRect/>
          </a:stretch>
        </p:blipFill>
        <p:spPr>
          <a:xfrm>
            <a:off x="6305266" y="975756"/>
            <a:ext cx="5336273" cy="3607887"/>
          </a:xfrm>
          <a:prstGeom prst="rect">
            <a:avLst/>
          </a:prstGeom>
        </p:spPr>
      </p:pic>
      <p:sp>
        <p:nvSpPr>
          <p:cNvPr id="4" name="TextBox 3"/>
          <p:cNvSpPr txBox="1"/>
          <p:nvPr/>
        </p:nvSpPr>
        <p:spPr>
          <a:xfrm>
            <a:off x="6527135" y="4903732"/>
            <a:ext cx="5381625"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smtClean="0"/>
              <a:t>Scatter Plot of Principal Components over Cluster ID</a:t>
            </a:r>
          </a:p>
        </p:txBody>
      </p:sp>
      <p:pic>
        <p:nvPicPr>
          <p:cNvPr id="8" name="Picture 7"/>
          <p:cNvPicPr>
            <a:picLocks noChangeAspect="1"/>
          </p:cNvPicPr>
          <p:nvPr/>
        </p:nvPicPr>
        <p:blipFill>
          <a:blip r:embed="rId3"/>
          <a:stretch>
            <a:fillRect/>
          </a:stretch>
        </p:blipFill>
        <p:spPr>
          <a:xfrm>
            <a:off x="432891" y="975756"/>
            <a:ext cx="5425319" cy="3582596"/>
          </a:xfrm>
          <a:prstGeom prst="rect">
            <a:avLst/>
          </a:prstGeom>
        </p:spPr>
      </p:pic>
      <p:sp>
        <p:nvSpPr>
          <p:cNvPr id="9" name="TextBox 8"/>
          <p:cNvSpPr txBox="1"/>
          <p:nvPr/>
        </p:nvSpPr>
        <p:spPr>
          <a:xfrm>
            <a:off x="476585" y="4903732"/>
            <a:ext cx="5255475" cy="707886"/>
          </a:xfrm>
          <a:prstGeom prst="rect">
            <a:avLst/>
          </a:prstGeom>
          <a:noFill/>
        </p:spPr>
        <p:txBody>
          <a:bodyPr wrap="square" rtlCol="0">
            <a:spAutoFit/>
          </a:bodyPr>
          <a:lstStyle/>
          <a:p>
            <a:pPr marL="342900" indent="-342900">
              <a:buFont typeface="Wingdings" panose="05000000000000000000" pitchFamily="2" charset="2"/>
              <a:buChar char="v"/>
            </a:pPr>
            <a:r>
              <a:rPr lang="en-US" sz="2000" dirty="0" err="1" smtClean="0"/>
              <a:t>Dendrogram</a:t>
            </a:r>
            <a:r>
              <a:rPr lang="en-US" sz="2000" dirty="0" smtClean="0"/>
              <a:t> obtained after performing Hierarchical Clustering</a:t>
            </a:r>
            <a:endParaRPr lang="en-US" sz="2000" dirty="0" smtClean="0"/>
          </a:p>
        </p:txBody>
      </p:sp>
      <p:sp>
        <p:nvSpPr>
          <p:cNvPr id="10" name="TextBox 9"/>
          <p:cNvSpPr txBox="1"/>
          <p:nvPr/>
        </p:nvSpPr>
        <p:spPr>
          <a:xfrm>
            <a:off x="602735" y="5831780"/>
            <a:ext cx="10602077" cy="707886"/>
          </a:xfrm>
          <a:prstGeom prst="rect">
            <a:avLst/>
          </a:prstGeom>
          <a:noFill/>
        </p:spPr>
        <p:txBody>
          <a:bodyPr wrap="square" rtlCol="0">
            <a:spAutoFit/>
          </a:bodyPr>
          <a:lstStyle/>
          <a:p>
            <a:r>
              <a:rPr lang="en-US" sz="2000" dirty="0" smtClean="0"/>
              <a:t>We can identify 3 differentiable clusters in the above </a:t>
            </a:r>
            <a:r>
              <a:rPr lang="en-US" sz="2000" dirty="0" err="1"/>
              <a:t>D</a:t>
            </a:r>
            <a:r>
              <a:rPr lang="en-US" sz="2000" dirty="0" err="1" smtClean="0"/>
              <a:t>endrogram</a:t>
            </a:r>
            <a:r>
              <a:rPr lang="en-US" sz="2000" dirty="0" smtClean="0"/>
              <a:t>. So, let’s assume our number of cluster to be 3.</a:t>
            </a:r>
            <a:endParaRPr lang="en-US" sz="2000" dirty="0" smtClean="0"/>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961</TotalTime>
  <Words>632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PCA &amp; CLUSTERING ASSIGNMENT  SUBMISSION </vt:lpstr>
      <vt:lpstr> Help International Country Analysis</vt:lpstr>
      <vt:lpstr> Problem solving methodology</vt:lpstr>
      <vt:lpstr>Principal Component Analysis</vt:lpstr>
      <vt:lpstr>Hopkins Statistic, Silhouette Score &amp; Elbow Curve</vt:lpstr>
      <vt:lpstr>K-means Clustering (K = 3)</vt:lpstr>
      <vt:lpstr>PowerPoint Presentation</vt:lpstr>
      <vt:lpstr>PowerPoint Presentation</vt:lpstr>
      <vt:lpstr>Hierarchical Clustering( Number of Clusters = 3)</vt:lpstr>
      <vt:lpstr>PowerPoint Presentation</vt:lpstr>
      <vt:lpstr>PowerPoint Presentation</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dinesh challa</cp:lastModifiedBy>
  <cp:revision>80</cp:revision>
  <dcterms:created xsi:type="dcterms:W3CDTF">2016-06-09T08:16:28Z</dcterms:created>
  <dcterms:modified xsi:type="dcterms:W3CDTF">2019-06-03T17:33:15Z</dcterms:modified>
</cp:coreProperties>
</file>