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30174" y="2098078"/>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281630"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Dinesh V</a:t>
            </a:r>
          </a:p>
          <a:p>
            <a:pPr algn="l">
              <a:lnSpc>
                <a:spcPts val="2640"/>
              </a:lnSpc>
            </a:pPr>
            <a:r>
              <a:rPr lang="en-US" sz="2200">
                <a:solidFill>
                  <a:srgbClr val="000000"/>
                </a:solidFill>
                <a:latin typeface="Arial"/>
              </a:rPr>
              <a:t>Student ID :412321205302</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817959"/>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Sri Ramanujar Engineering Collage(4123)</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361606" y="2198370"/>
            <a:ext cx="17997744" cy="3597474"/>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pPr algn="l">
              <a:lnSpc>
                <a:spcPts val="3359"/>
              </a:lnSpc>
            </a:pPr>
          </a:p>
          <a:p>
            <a:pPr algn="l">
              <a:lnSpc>
                <a:spcPts val="3359"/>
              </a:lnSpc>
            </a:pPr>
            <a:r>
              <a:rPr lang="en-US" sz="2799">
                <a:solidFill>
                  <a:srgbClr val="000000"/>
                </a:solidFill>
                <a:latin typeface="Arial"/>
              </a:rPr>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3721144" y="2166174"/>
            <a:ext cx="10845712" cy="6855839"/>
          </a:xfrm>
          <a:custGeom>
            <a:avLst/>
            <a:gdLst/>
            <a:ahLst/>
            <a:cxnLst/>
            <a:rect r="r" b="b" t="t" l="l"/>
            <a:pathLst>
              <a:path h="6855839" w="10845712">
                <a:moveTo>
                  <a:pt x="0" y="0"/>
                </a:moveTo>
                <a:lnTo>
                  <a:pt x="10845712" y="0"/>
                </a:lnTo>
                <a:lnTo>
                  <a:pt x="10845712" y="6855838"/>
                </a:lnTo>
                <a:lnTo>
                  <a:pt x="0" y="685583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22459"/>
            <a:ext cx="17481750" cy="816266"/>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7462142" y="2192833"/>
            <a:ext cx="7521907" cy="2950667"/>
          </a:xfrm>
          <a:custGeom>
            <a:avLst/>
            <a:gdLst/>
            <a:ahLst/>
            <a:cxnLst/>
            <a:rect r="r" b="b" t="t" l="l"/>
            <a:pathLst>
              <a:path h="2950667" w="7521907">
                <a:moveTo>
                  <a:pt x="0" y="0"/>
                </a:moveTo>
                <a:lnTo>
                  <a:pt x="7521907" y="0"/>
                </a:lnTo>
                <a:lnTo>
                  <a:pt x="7521907" y="2950667"/>
                </a:lnTo>
                <a:lnTo>
                  <a:pt x="0" y="2950667"/>
                </a:lnTo>
                <a:lnTo>
                  <a:pt x="0" y="0"/>
                </a:lnTo>
                <a:close/>
              </a:path>
            </a:pathLst>
          </a:custGeom>
          <a:blipFill>
            <a:blip r:embed="rId3"/>
            <a:stretch>
              <a:fillRect l="0" t="0" r="0" b="0"/>
            </a:stretch>
          </a:blipFill>
        </p:spPr>
      </p:sp>
      <p:sp>
        <p:nvSpPr>
          <p:cNvPr name="Freeform 15" id="15"/>
          <p:cNvSpPr/>
          <p:nvPr/>
        </p:nvSpPr>
        <p:spPr>
          <a:xfrm flipH="false" flipV="false" rot="0">
            <a:off x="9545849" y="4651676"/>
            <a:ext cx="7287527" cy="4606624"/>
          </a:xfrm>
          <a:custGeom>
            <a:avLst/>
            <a:gdLst/>
            <a:ahLst/>
            <a:cxnLst/>
            <a:rect r="r" b="b" t="t" l="l"/>
            <a:pathLst>
              <a:path h="4606624" w="7287527">
                <a:moveTo>
                  <a:pt x="0" y="0"/>
                </a:moveTo>
                <a:lnTo>
                  <a:pt x="7287527" y="0"/>
                </a:lnTo>
                <a:lnTo>
                  <a:pt x="7287527" y="4606624"/>
                </a:lnTo>
                <a:lnTo>
                  <a:pt x="0" y="4606624"/>
                </a:lnTo>
                <a:lnTo>
                  <a:pt x="0" y="0"/>
                </a:lnTo>
                <a:close/>
              </a:path>
            </a:pathLst>
          </a:custGeom>
          <a:blipFill>
            <a:blip r:embed="rId4"/>
            <a:stretch>
              <a:fillRect l="0" t="0" r="0" b="0"/>
            </a:stretch>
          </a:blipFill>
        </p:spPr>
      </p:sp>
      <p:sp>
        <p:nvSpPr>
          <p:cNvPr name="TextBox 16" id="16"/>
          <p:cNvSpPr txBox="true"/>
          <p:nvPr/>
        </p:nvSpPr>
        <p:spPr>
          <a:xfrm rot="0">
            <a:off x="1257120" y="1602081"/>
            <a:ext cx="15772860" cy="476250"/>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Admin Page</a:t>
            </a:r>
          </a:p>
        </p:txBody>
      </p:sp>
      <p:sp>
        <p:nvSpPr>
          <p:cNvPr name="TextBox 17" id="17"/>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8" id="18"/>
          <p:cNvSpPr txBox="true"/>
          <p:nvPr/>
        </p:nvSpPr>
        <p:spPr>
          <a:xfrm rot="0">
            <a:off x="1028700" y="2135683"/>
            <a:ext cx="6186748" cy="7600950"/>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Python Django's admin page serves as a powerful tool for managing application data with ease. Seamlessly integrated into Django projects, the admin page provides a user-friendly interface for performing CRUD (Create, Read, Update, Delete) operations on models defined in the project. Its customizable nature allows developers to tailor the admin interface to suit specific project requirements, offering features such as search functionality, filters, and sorting options out of the box. With minimal configuration, developers can leverage Django's admin page to efficiently handle backend tasks, saving time and effort in the development process.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1938140" y="2101683"/>
            <a:ext cx="14411719" cy="6984821"/>
          </a:xfrm>
          <a:custGeom>
            <a:avLst/>
            <a:gdLst/>
            <a:ahLst/>
            <a:cxnLst/>
            <a:rect r="r" b="b" t="t" l="l"/>
            <a:pathLst>
              <a:path h="6984821" w="14411719">
                <a:moveTo>
                  <a:pt x="0" y="0"/>
                </a:moveTo>
                <a:lnTo>
                  <a:pt x="14411720" y="0"/>
                </a:lnTo>
                <a:lnTo>
                  <a:pt x="14411720" y="6984820"/>
                </a:lnTo>
                <a:lnTo>
                  <a:pt x="0" y="6984820"/>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12850"/>
            <a:ext cx="15772860" cy="1322448"/>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7283428" y="2530240"/>
            <a:ext cx="9775311" cy="6179212"/>
          </a:xfrm>
          <a:custGeom>
            <a:avLst/>
            <a:gdLst/>
            <a:ahLst/>
            <a:cxnLst/>
            <a:rect r="r" b="b" t="t" l="l"/>
            <a:pathLst>
              <a:path h="6179212" w="9775311">
                <a:moveTo>
                  <a:pt x="0" y="0"/>
                </a:moveTo>
                <a:lnTo>
                  <a:pt x="9775311" y="0"/>
                </a:lnTo>
                <a:lnTo>
                  <a:pt x="9775311" y="6179212"/>
                </a:lnTo>
                <a:lnTo>
                  <a:pt x="0" y="6179212"/>
                </a:lnTo>
                <a:lnTo>
                  <a:pt x="0" y="0"/>
                </a:lnTo>
                <a:close/>
              </a:path>
            </a:pathLst>
          </a:custGeom>
          <a:blipFill>
            <a:blip r:embed="rId3"/>
            <a:stretch>
              <a:fillRect l="0" t="0" r="0" b="0"/>
            </a:stretch>
          </a:blipFill>
        </p:spPr>
      </p:sp>
      <p:sp>
        <p:nvSpPr>
          <p:cNvPr name="Freeform 15" id="15"/>
          <p:cNvSpPr/>
          <p:nvPr/>
        </p:nvSpPr>
        <p:spPr>
          <a:xfrm flipH="false" flipV="false" rot="0">
            <a:off x="620418" y="2530240"/>
            <a:ext cx="5701425" cy="4804246"/>
          </a:xfrm>
          <a:custGeom>
            <a:avLst/>
            <a:gdLst/>
            <a:ahLst/>
            <a:cxnLst/>
            <a:rect r="r" b="b" t="t" l="l"/>
            <a:pathLst>
              <a:path h="4804246" w="5701425">
                <a:moveTo>
                  <a:pt x="0" y="0"/>
                </a:moveTo>
                <a:lnTo>
                  <a:pt x="5701425" y="0"/>
                </a:lnTo>
                <a:lnTo>
                  <a:pt x="5701425" y="4804246"/>
                </a:lnTo>
                <a:lnTo>
                  <a:pt x="0" y="4804246"/>
                </a:lnTo>
                <a:lnTo>
                  <a:pt x="0" y="0"/>
                </a:lnTo>
                <a:close/>
              </a:path>
            </a:pathLst>
          </a:custGeom>
          <a:blipFill>
            <a:blip r:embed="rId4"/>
            <a:stretch>
              <a:fillRect l="0" t="0" r="0" b="0"/>
            </a:stretch>
          </a:blipFill>
        </p:spPr>
      </p:sp>
      <p:sp>
        <p:nvSpPr>
          <p:cNvPr name="TextBox 16" id="16"/>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7" id="17"/>
          <p:cNvSpPr txBox="true"/>
          <p:nvPr/>
        </p:nvSpPr>
        <p:spPr>
          <a:xfrm rot="0">
            <a:off x="1257120" y="1644415"/>
            <a:ext cx="15772860" cy="476250"/>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Songs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430106" y="1372657"/>
            <a:ext cx="16843714" cy="116264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p>
        </p:txBody>
      </p:sp>
      <p:sp>
        <p:nvSpPr>
          <p:cNvPr name="TextBox 16" id="16"/>
          <p:cNvSpPr txBox="true"/>
          <p:nvPr/>
        </p:nvSpPr>
        <p:spPr>
          <a:xfrm rot="0">
            <a:off x="517472" y="2233004"/>
            <a:ext cx="17045242" cy="7475458"/>
          </a:xfrm>
          <a:prstGeom prst="rect">
            <a:avLst/>
          </a:prstGeom>
        </p:spPr>
        <p:txBody>
          <a:bodyPr anchor="t" rtlCol="false" tIns="0" lIns="0" bIns="0" rIns="0">
            <a:spAutoFit/>
          </a:bodyPr>
          <a:lstStyle/>
          <a:p>
            <a:pPr algn="l">
              <a:lnSpc>
                <a:spcPts val="3359"/>
              </a:lnSpc>
            </a:pPr>
          </a:p>
          <a:p>
            <a:pPr algn="l">
              <a:lnSpc>
                <a:spcPts val="3359"/>
              </a:lnSpc>
            </a:pPr>
            <a:r>
              <a:rPr lang="en-US" sz="2799">
                <a:solidFill>
                  <a:srgbClr val="000000"/>
                </a:solidFill>
                <a:latin typeface="Arial Bold"/>
              </a:rPr>
              <a:t>Future Enhancements:</a:t>
            </a:r>
          </a:p>
          <a:p>
            <a:pPr algn="l" marL="675640" indent="-337820" lvl="1">
              <a:lnSpc>
                <a:spcPts val="3359"/>
              </a:lnSpc>
              <a:buAutoNum type="arabicPeriod" startAt="1"/>
            </a:pPr>
            <a:r>
              <a:rPr lang="en-US" sz="2799">
                <a:solidFill>
                  <a:srgbClr val="000000"/>
                </a:solidFill>
                <a:latin typeface="Arial"/>
              </a:rPr>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Personalized Recommendations: Implementing machine learning algorithms to analyze user preferences and behavior could enable the generation of personalized music recommendations tailored to each user's taste, increasing user satisfaction and retention.</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Collaborative Playlists: Introducing collaborative playlist functionality would enable users to create and curate playlists together with friends or fellow music enthusiasts, fostering a sense of community and collaboration within the platform.</a:t>
            </a:r>
          </a:p>
          <a:p>
            <a:pPr algn="l" marL="675640" indent="-337820" lvl="1">
              <a:lnSpc>
                <a:spcPts val="3359"/>
              </a:lnSpc>
            </a:pPr>
          </a:p>
          <a:p>
            <a:pPr algn="l" marL="675640" indent="-337820" lvl="1">
              <a:lnSpc>
                <a:spcPts val="3359"/>
              </a:lnSpc>
              <a:buAutoNum type="arabicPeriod" startAt="1"/>
            </a:pPr>
            <a:r>
              <a:rPr lang="en-US" sz="2799">
                <a:solidFill>
                  <a:srgbClr val="000000"/>
                </a:solidFill>
                <a:latin typeface="Arial"/>
              </a:rPr>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23058" y="1990554"/>
            <a:ext cx="17841880" cy="6182796"/>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pPr algn="l">
              <a:lnSpc>
                <a:spcPts val="3359"/>
              </a:lnSpc>
            </a:pPr>
          </a:p>
          <a:p>
            <a:pPr algn="l">
              <a:lnSpc>
                <a:spcPts val="3359"/>
              </a:lnSpc>
            </a:pPr>
            <a:r>
              <a:rPr lang="en-US" sz="2799">
                <a:solidFill>
                  <a:srgbClr val="000000"/>
                </a:solidFill>
                <a:latin typeface="Arial"/>
              </a:rPr>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pPr algn="l">
              <a:lnSpc>
                <a:spcPts val="3359"/>
              </a:lnSpc>
            </a:pPr>
            <a:r>
              <a:rPr lang="en-US" sz="2799">
                <a:solidFill>
                  <a:srgbClr val="000000"/>
                </a:solidFill>
                <a:latin typeface="Arial"/>
              </a:rPr>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3008154" y="6303252"/>
            <a:ext cx="12271692"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MUSIC WEB APPLICATION USING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Abstract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 </a:t>
            </a:r>
          </a:p>
        </p:txBody>
      </p:sp>
      <p:sp>
        <p:nvSpPr>
          <p:cNvPr name="TextBox 18" id="18"/>
          <p:cNvSpPr txBox="true"/>
          <p:nvPr/>
        </p:nvSpPr>
        <p:spPr>
          <a:xfrm rot="0">
            <a:off x="361604" y="1990552"/>
            <a:ext cx="17841882" cy="6182796"/>
          </a:xfrm>
          <a:prstGeom prst="rect">
            <a:avLst/>
          </a:prstGeom>
        </p:spPr>
        <p:txBody>
          <a:bodyPr anchor="t" rtlCol="false" tIns="0" lIns="0" bIns="0" rIns="0">
            <a:spAutoFit/>
          </a:bodyPr>
          <a:lstStyle/>
          <a:p>
            <a:pPr algn="l">
              <a:lnSpc>
                <a:spcPts val="3359"/>
              </a:lnSpc>
            </a:pPr>
            <a:r>
              <a:rPr lang="en-US" sz="2799">
                <a:solidFill>
                  <a:srgbClr val="000000"/>
                </a:solidFill>
                <a:latin typeface="Arial Bold"/>
              </a:rPr>
              <a:t>Objective</a:t>
            </a:r>
            <a:r>
              <a:rPr lang="en-US" sz="2799">
                <a:solidFill>
                  <a:srgbClr val="000000"/>
                </a:solidFill>
                <a:latin typeface="Arial"/>
              </a:rPr>
              <a:t>: This project aims to develop a user-friendly music web application using Django, focusing on authentication, playlist management, seamless streaming, and intuitive search functionalities. </a:t>
            </a:r>
          </a:p>
          <a:p>
            <a:pPr algn="l">
              <a:lnSpc>
                <a:spcPts val="3359"/>
              </a:lnSpc>
            </a:pPr>
          </a:p>
          <a:p>
            <a:pPr algn="l">
              <a:lnSpc>
                <a:spcPts val="3359"/>
              </a:lnSpc>
            </a:pPr>
            <a:r>
              <a:rPr lang="en-US" sz="2799">
                <a:solidFill>
                  <a:srgbClr val="000000"/>
                </a:solidFill>
                <a:latin typeface="Arial Bold"/>
              </a:rPr>
              <a:t>Method</a:t>
            </a:r>
            <a:r>
              <a:rPr lang="en-US" sz="2799">
                <a:solidFill>
                  <a:srgbClr val="000000"/>
                </a:solidFill>
                <a:latin typeface="Arial"/>
              </a:rPr>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p>
          <a:p>
            <a:pPr algn="l">
              <a:lnSpc>
                <a:spcPts val="3359"/>
              </a:lnSpc>
            </a:pPr>
          </a:p>
          <a:p>
            <a:pPr algn="l">
              <a:lnSpc>
                <a:spcPts val="3359"/>
              </a:lnSpc>
            </a:pPr>
            <a:r>
              <a:rPr lang="en-US" sz="2799">
                <a:solidFill>
                  <a:srgbClr val="000000"/>
                </a:solidFill>
                <a:latin typeface="Arial Bold"/>
              </a:rPr>
              <a:t>Result</a:t>
            </a:r>
            <a:r>
              <a:rPr lang="en-US" sz="2799">
                <a:solidFill>
                  <a:srgbClr val="000000"/>
                </a:solidFill>
                <a:latin typeface="Arial"/>
              </a:rPr>
              <a:t>: The resulting music web application provides users with a seamless and engaging experience, allowing them to create personalized accounts, manage playlists effortlessly, stream music seamlessly, and discover new tracks easily through the search functionality. </a:t>
            </a:r>
          </a:p>
          <a:p>
            <a:pPr algn="l">
              <a:lnSpc>
                <a:spcPts val="3359"/>
              </a:lnSpc>
            </a:pPr>
          </a:p>
          <a:p>
            <a:pPr algn="l">
              <a:lnSpc>
                <a:spcPts val="3359"/>
              </a:lnSpc>
            </a:pPr>
            <a:r>
              <a:rPr lang="en-US" sz="2799">
                <a:solidFill>
                  <a:srgbClr val="000000"/>
                </a:solidFill>
                <a:latin typeface="Arial Bold"/>
              </a:rPr>
              <a:t>Conclusion</a:t>
            </a:r>
            <a:r>
              <a:rPr lang="en-US" sz="2799">
                <a:solidFill>
                  <a:srgbClr val="000000"/>
                </a:solidFill>
                <a:latin typeface="Arial"/>
              </a:rPr>
              <a:t>: Through the effective utilization of Django's features and functionalities, the project demonstrates the capability of the framework in building dynamic and interactive web applications tailored to the modern needs of music enthusiasts.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Problem Statement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81830" y="2388870"/>
            <a:ext cx="17838954" cy="5321022"/>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pPr algn="l">
              <a:lnSpc>
                <a:spcPts val="3359"/>
              </a:lnSpc>
            </a:pPr>
          </a:p>
          <a:p>
            <a:pPr algn="l">
              <a:lnSpc>
                <a:spcPts val="3359"/>
              </a:lnSpc>
            </a:pPr>
            <a:r>
              <a:rPr lang="en-US" sz="2799">
                <a:solidFill>
                  <a:srgbClr val="000000"/>
                </a:solidFill>
                <a:latin typeface="Arial"/>
              </a:rPr>
              <a:t>Additionally, building such platforms from scratch can be daunting due to the complexities involved in managing user authentication, database integration, and multimedia content delivery. </a:t>
            </a:r>
          </a:p>
          <a:p>
            <a:pPr algn="l">
              <a:lnSpc>
                <a:spcPts val="3359"/>
              </a:lnSpc>
            </a:pPr>
          </a:p>
          <a:p>
            <a:pPr algn="l">
              <a:lnSpc>
                <a:spcPts val="3359"/>
              </a:lnSpc>
            </a:pPr>
          </a:p>
          <a:p>
            <a:pPr algn="l">
              <a:lnSpc>
                <a:spcPts val="3359"/>
              </a:lnSpc>
            </a:pPr>
            <a:r>
              <a:rPr lang="en-US" sz="2799">
                <a:solidFill>
                  <a:srgbClr val="000000"/>
                </a:solidFill>
                <a:latin typeface="Arial"/>
              </a:rPr>
              <a:t>Therefore, there is a pressing need to develop a modern web application using Django that addresses these shortcomings, providing users with a robust, secure, and intuitive platform for discovering, organizing, and streaming music seamlessly.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Project Overview</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358678" y="2565956"/>
            <a:ext cx="17479418" cy="4890136"/>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The project aims to develop a dynamic web application using Django, focused on providing a comprehensive solution for music enthusiasts. </a:t>
            </a:r>
          </a:p>
          <a:p>
            <a:pPr algn="l">
              <a:lnSpc>
                <a:spcPts val="3359"/>
              </a:lnSpc>
            </a:pPr>
          </a:p>
          <a:p>
            <a:pPr algn="l">
              <a:lnSpc>
                <a:spcPts val="3359"/>
              </a:lnSpc>
            </a:pPr>
            <a:r>
              <a:rPr lang="en-US" sz="2799">
                <a:solidFill>
                  <a:srgbClr val="000000"/>
                </a:solidFill>
                <a:latin typeface="Arial"/>
              </a:rPr>
              <a:t>The application will offer features such as user authentication, playlist management, music streaming, and search functionality. </a:t>
            </a:r>
          </a:p>
          <a:p>
            <a:pPr algn="l">
              <a:lnSpc>
                <a:spcPts val="3359"/>
              </a:lnSpc>
            </a:pPr>
          </a:p>
          <a:p>
            <a:pPr algn="l">
              <a:lnSpc>
                <a:spcPts val="3359"/>
              </a:lnSpc>
            </a:pPr>
            <a:r>
              <a:rPr lang="en-US" sz="2799">
                <a:solidFill>
                  <a:srgbClr val="000000"/>
                </a:solidFill>
                <a:latin typeface="Arial"/>
              </a:rPr>
              <a:t>Leveraging Django's powerful framework, the project will ensure a seamless user experience by implementing intuitive navigation, efficient data management, and responsive design. </a:t>
            </a:r>
          </a:p>
          <a:p>
            <a:pPr algn="l">
              <a:lnSpc>
                <a:spcPts val="3359"/>
              </a:lnSpc>
            </a:pPr>
          </a:p>
          <a:p>
            <a:pPr algn="l">
              <a:lnSpc>
                <a:spcPts val="3359"/>
              </a:lnSpc>
            </a:pPr>
            <a:r>
              <a:rPr lang="en-US" sz="2799">
                <a:solidFill>
                  <a:srgbClr val="000000"/>
                </a:solidFill>
                <a:latin typeface="Arial"/>
              </a:rPr>
              <a:t>Through the integration of modern technologies and innovative design principles, the web application will strive to become a go-to platform for users seeking personalized and immersive music experiences online.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84514" y="2250326"/>
            <a:ext cx="17945790" cy="5751910"/>
          </a:xfrm>
          <a:prstGeom prst="rect">
            <a:avLst/>
          </a:prstGeom>
        </p:spPr>
        <p:txBody>
          <a:bodyPr anchor="t" rtlCol="false" tIns="0" lIns="0" bIns="0" rIns="0">
            <a:spAutoFit/>
          </a:bodyPr>
          <a:lstStyle/>
          <a:p>
            <a:pPr algn="l">
              <a:lnSpc>
                <a:spcPts val="3359"/>
              </a:lnSpc>
            </a:pPr>
            <a:r>
              <a:rPr lang="en-US" sz="2799">
                <a:solidFill>
                  <a:srgbClr val="000000"/>
                </a:solidFill>
                <a:latin typeface="Arial"/>
              </a:rPr>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pPr algn="l">
              <a:lnSpc>
                <a:spcPts val="3359"/>
              </a:lnSpc>
            </a:pPr>
          </a:p>
          <a:p>
            <a:pPr algn="l">
              <a:lnSpc>
                <a:spcPts val="3359"/>
              </a:lnSpc>
            </a:pPr>
            <a:r>
              <a:rPr lang="en-US" sz="2799">
                <a:solidFill>
                  <a:srgbClr val="000000"/>
                </a:solidFill>
                <a:latin typeface="Arial"/>
              </a:rPr>
              <a:t>Leveraging Django's robust capabilities, we aim to ensure a smooth and engaging user experience, characterized by streamlined navigation, responsive design, and optimal performance across various devices.​</a:t>
            </a:r>
          </a:p>
          <a:p>
            <a:pPr algn="l">
              <a:lnSpc>
                <a:spcPts val="3359"/>
              </a:lnSpc>
            </a:pPr>
          </a:p>
          <a:p>
            <a:pPr algn="l">
              <a:lnSpc>
                <a:spcPts val="3359"/>
              </a:lnSpc>
            </a:pPr>
            <a:r>
              <a:rPr lang="en-US" sz="2799">
                <a:solidFill>
                  <a:srgbClr val="000000"/>
                </a:solidFill>
                <a:latin typeface="Arial"/>
              </a:rPr>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87978" y="1494234"/>
            <a:ext cx="18329484" cy="6182796"/>
          </a:xfrm>
          <a:prstGeom prst="rect">
            <a:avLst/>
          </a:prstGeom>
        </p:spPr>
        <p:txBody>
          <a:bodyPr anchor="t" rtlCol="false" tIns="0" lIns="0" bIns="0" rIns="0">
            <a:spAutoFit/>
          </a:bodyPr>
          <a:lstStyle/>
          <a:p>
            <a:pPr algn="l">
              <a:lnSpc>
                <a:spcPts val="3359"/>
              </a:lnSpc>
            </a:pPr>
          </a:p>
          <a:p>
            <a:pPr algn="l">
              <a:lnSpc>
                <a:spcPts val="3359"/>
              </a:lnSpc>
            </a:pPr>
          </a:p>
          <a:p>
            <a:pPr algn="l">
              <a:lnSpc>
                <a:spcPts val="3359"/>
              </a:lnSpc>
            </a:pPr>
            <a:r>
              <a:rPr lang="en-US" sz="2799">
                <a:solidFill>
                  <a:srgbClr val="000000"/>
                </a:solidFill>
                <a:latin typeface="Arial"/>
              </a:rPr>
              <a:t>To facilitate smooth music playback, the application will leverage Django's support for multimedia content delivery, ensuring a seamless streaming experience with minimal buffering and high audio quality. </a:t>
            </a:r>
          </a:p>
          <a:p>
            <a:pPr algn="l">
              <a:lnSpc>
                <a:spcPts val="3359"/>
              </a:lnSpc>
            </a:pPr>
          </a:p>
          <a:p>
            <a:pPr algn="l">
              <a:lnSpc>
                <a:spcPts val="3359"/>
              </a:lnSpc>
            </a:pPr>
          </a:p>
          <a:p>
            <a:pPr algn="l">
              <a:lnSpc>
                <a:spcPts val="3359"/>
              </a:lnSpc>
            </a:pPr>
            <a:r>
              <a:rPr lang="en-US" sz="2799">
                <a:solidFill>
                  <a:srgbClr val="000000"/>
                </a:solidFill>
                <a:latin typeface="Arial"/>
              </a:rPr>
              <a:t>Additionally, robust backend infrastructure will be implemented to handle data storage, retrieval, and management efficiently.</a:t>
            </a:r>
          </a:p>
          <a:p>
            <a:pPr algn="l">
              <a:lnSpc>
                <a:spcPts val="3359"/>
              </a:lnSpc>
            </a:pPr>
          </a:p>
          <a:p>
            <a:pPr algn="l">
              <a:lnSpc>
                <a:spcPts val="3359"/>
              </a:lnSpc>
            </a:pPr>
          </a:p>
          <a:p>
            <a:pPr algn="l">
              <a:lnSpc>
                <a:spcPts val="3359"/>
              </a:lnSpc>
            </a:pPr>
            <a:r>
              <a:rPr lang="en-US" sz="2799">
                <a:solidFill>
                  <a:srgbClr val="000000"/>
                </a:solidFill>
                <a:latin typeface="Arial"/>
              </a:rPr>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94852" y="1204460"/>
            <a:ext cx="17761156" cy="6182796"/>
          </a:xfrm>
          <a:prstGeom prst="rect">
            <a:avLst/>
          </a:prstGeom>
        </p:spPr>
        <p:txBody>
          <a:bodyPr anchor="t" rtlCol="false" tIns="0" lIns="0" bIns="0" rIns="0">
            <a:spAutoFit/>
          </a:bodyPr>
          <a:lstStyle/>
          <a:p>
            <a:pPr algn="l">
              <a:lnSpc>
                <a:spcPts val="3359"/>
              </a:lnSpc>
            </a:pPr>
          </a:p>
          <a:p>
            <a:pPr algn="l">
              <a:lnSpc>
                <a:spcPts val="3359"/>
              </a:lnSpc>
            </a:pPr>
            <a:r>
              <a:rPr lang="en-US" sz="2799">
                <a:solidFill>
                  <a:srgbClr val="000000"/>
                </a:solidFill>
                <a:latin typeface="Arial"/>
              </a:rPr>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pPr algn="l">
              <a:lnSpc>
                <a:spcPts val="3359"/>
              </a:lnSpc>
            </a:pPr>
          </a:p>
          <a:p>
            <a:pPr algn="l">
              <a:lnSpc>
                <a:spcPts val="3359"/>
              </a:lnSpc>
            </a:pPr>
            <a:r>
              <a:rPr lang="en-US" sz="2799">
                <a:solidFill>
                  <a:srgbClr val="000000"/>
                </a:solidFill>
                <a:latin typeface="Arial"/>
              </a:rPr>
              <a:t>This forward-thinking approach ensures that our application remains relevant and competitive in an ever-evolving digital landscape.</a:t>
            </a:r>
          </a:p>
          <a:p>
            <a:pPr algn="l">
              <a:lnSpc>
                <a:spcPts val="3359"/>
              </a:lnSpc>
            </a:pPr>
          </a:p>
          <a:p>
            <a:pPr algn="l">
              <a:lnSpc>
                <a:spcPts val="3359"/>
              </a:lnSpc>
            </a:pPr>
            <a:r>
              <a:rPr lang="en-US" sz="2799">
                <a:solidFill>
                  <a:srgbClr val="000000"/>
                </a:solidFill>
                <a:latin typeface="Arial"/>
              </a:rPr>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DAGB1cIKOB0</dc:identifier>
  <dcterms:modified xsi:type="dcterms:W3CDTF">2011-08-01T06:04:30Z</dcterms:modified>
  <cp:revision>1</cp:revision>
  <dc:title>Music Web app using Django Framework-Dinesh V (5302_SREC)</dc:title>
</cp:coreProperties>
</file>