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Override ContentType="application/vnd.openxmlformats-officedocument.custom-properties+xml" PartName="/docProps/custom.xml"/>
</Types>
</file>

<file path=_rels/.rels><?xml version="1.0" encoding="UTF-8" standalone="yes" ?><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1"/>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rial" charset="1" panose="020B0502020202020204"/>
      <p:regular r:id="rId10"/>
    </p:embeddedFont>
    <p:embeddedFont>
      <p:font typeface="Arial Bold" charset="1" panose="020B0802020202020204"/>
      <p:regular r:id="rId11"/>
    </p:embeddedFont>
    <p:embeddedFont>
      <p:font typeface="Arial Italics" charset="1" panose="020B0502020202090204"/>
      <p:regular r:id="rId12"/>
    </p:embeddedFont>
    <p:embeddedFont>
      <p:font typeface="Arial Bold Italics" charset="1" panose="020B0802020202090204"/>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24" Target="slides/slide11.xml" Type="http://schemas.openxmlformats.org/officeDocument/2006/relationships/slide"/><Relationship Id="rId25" Target="slides/slide12.xml" Type="http://schemas.openxmlformats.org/officeDocument/2006/relationships/slide"/><Relationship Id="rId26" Target="slides/slide13.xml" Type="http://schemas.openxmlformats.org/officeDocument/2006/relationships/slide"/><Relationship Id="rId27" Target="slides/slide14.xml" Type="http://schemas.openxmlformats.org/officeDocument/2006/relationships/slide"/><Relationship Id="rId28" Target="slides/slide15.xml" Type="http://schemas.openxmlformats.org/officeDocument/2006/relationships/slide"/><Relationship Id="rId29" Target="slides/slide16.xml" Type="http://schemas.openxmlformats.org/officeDocument/2006/relationships/slide"/><Relationship Id="rId3" Target="viewProps.xml" Type="http://schemas.openxmlformats.org/officeDocument/2006/relationships/viewProps"/><Relationship Id="rId30" Target="slides/slide17.xml" Type="http://schemas.openxmlformats.org/officeDocument/2006/relationships/slide"/><Relationship Id="rId31" Target="notesMasters/notesMaster1.xml" Type="http://schemas.openxmlformats.org/officeDocument/2006/relationships/notesMaster"/><Relationship Id="rId32" Target="theme/theme2.xml" Type="http://schemas.openxmlformats.org/officeDocument/2006/relationships/theme"/><Relationship Id="rId33" Target="notesSlides/notesSlide1.xml" Type="http://schemas.openxmlformats.org/officeDocument/2006/relationships/notesSlide"/><Relationship Id="rId34" Target="notesSlides/notesSlide2.xml" Type="http://schemas.openxmlformats.org/officeDocument/2006/relationships/notesSlide"/><Relationship Id="rId35" Target="notesSlides/notesSlide3.xml" Type="http://schemas.openxmlformats.org/officeDocument/2006/relationships/notesSlide"/><Relationship Id="rId36" Target="notesSlides/notesSlide4.xml" Type="http://schemas.openxmlformats.org/officeDocument/2006/relationships/notesSlide"/><Relationship Id="rId37" Target="notesSlides/notesSlide5.xml" Type="http://schemas.openxmlformats.org/officeDocument/2006/relationships/notesSlide"/><Relationship Id="rId38" Target="notesSlides/notesSlide6.xml" Type="http://schemas.openxmlformats.org/officeDocument/2006/relationships/notesSlide"/><Relationship Id="rId39" Target="notesSlides/notesSlide7.xml" Type="http://schemas.openxmlformats.org/officeDocument/2006/relationships/notesSlide"/><Relationship Id="rId4" Target="theme/theme1.xml" Type="http://schemas.openxmlformats.org/officeDocument/2006/relationships/theme"/><Relationship Id="rId40" Target="notesSlides/notesSlide8.xml" Type="http://schemas.openxmlformats.org/officeDocument/2006/relationships/notesSlide"/><Relationship Id="rId41" Target="notesSlides/notesSlide9.xml" Type="http://schemas.openxmlformats.org/officeDocument/2006/relationships/notesSlide"/><Relationship Id="rId42" Target="notesSlides/notesSlide10.xml" Type="http://schemas.openxmlformats.org/officeDocument/2006/relationships/note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Thank You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3.png" Type="http://schemas.openxmlformats.org/officeDocument/2006/relationships/image"/><Relationship Id="rId6" Target="../media/image4.png" Type="http://schemas.openxmlformats.org/officeDocument/2006/relationships/image"/><Relationship Id="rId7"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png" Type="http://schemas.openxmlformats.org/officeDocument/2006/relationships/image"/></Relationships>
</file>

<file path=ppt/slides/_rels/slide11.xml.rels><?xml version="1.0" encoding="UTF-8" standalone="yes" ?><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jpeg" Type="http://schemas.openxmlformats.org/officeDocument/2006/relationships/image"/></Relationships>
</file>

<file path=ppt/slides/_rels/slide12.xml.rels><?xml version="1.0" encoding="UTF-8" standalone="yes" ?><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s>
</file>

<file path=ppt/slides/_rels/slide14.xml.rels><?xml version="1.0" encoding="UTF-8" standalone="yes" ?><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jpeg" Type="http://schemas.openxmlformats.org/officeDocument/2006/relationships/image"/><Relationship Id="rId4" Target="../media/image1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 Id="rId4" Target="../media/image6.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 ?><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png" Type="http://schemas.openxmlformats.org/officeDocument/2006/relationships/image"/><Relationship Id="rId4" Target="../media/image7.png" Type="http://schemas.openxmlformats.org/officeDocument/2006/relationships/image"/><Relationship Id="rId5" Target="../media/image8.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grpSp>
        <p:nvGrpSpPr>
          <p:cNvPr name="Group 15" id="15"/>
          <p:cNvGrpSpPr/>
          <p:nvPr/>
        </p:nvGrpSpPr>
        <p:grpSpPr>
          <a:xfrm rot="0">
            <a:off x="0" y="0"/>
            <a:ext cx="18288000" cy="10287000"/>
            <a:chOff x="0" y="0"/>
            <a:chExt cx="24384000" cy="13716000"/>
          </a:xfrm>
        </p:grpSpPr>
        <p:sp>
          <p:nvSpPr>
            <p:cNvPr name="Freeform 16" id="16"/>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DFDDFB"/>
            </a:solidFill>
          </p:spPr>
        </p:sp>
      </p:grpSp>
      <p:sp>
        <p:nvSpPr>
          <p:cNvPr name="Freeform 17" id="17" descr="A white circle in the sky  Description automatically generated"/>
          <p:cNvSpPr/>
          <p:nvPr/>
        </p:nvSpPr>
        <p:spPr>
          <a:xfrm flipH="false" flipV="false" rot="0">
            <a:off x="26126" y="-25400"/>
            <a:ext cx="18261874" cy="10287002"/>
          </a:xfrm>
          <a:custGeom>
            <a:avLst/>
            <a:gdLst/>
            <a:ahLst/>
            <a:cxnLst/>
            <a:rect r="r" b="b" t="t" l="l"/>
            <a:pathLst>
              <a:path h="10287002" w="18261874">
                <a:moveTo>
                  <a:pt x="0" y="0"/>
                </a:moveTo>
                <a:lnTo>
                  <a:pt x="18261874" y="0"/>
                </a:lnTo>
                <a:lnTo>
                  <a:pt x="18261874" y="10287002"/>
                </a:lnTo>
                <a:lnTo>
                  <a:pt x="0" y="10287002"/>
                </a:lnTo>
                <a:lnTo>
                  <a:pt x="0" y="0"/>
                </a:lnTo>
                <a:close/>
              </a:path>
            </a:pathLst>
          </a:custGeom>
          <a:blipFill>
            <a:blip r:embed="rId4"/>
            <a:stretch>
              <a:fillRect l="0" t="-7068" r="-751" b="-12170"/>
            </a:stretch>
          </a:blipFill>
        </p:spPr>
      </p:sp>
      <p:grpSp>
        <p:nvGrpSpPr>
          <p:cNvPr name="Group 18" id="18"/>
          <p:cNvGrpSpPr/>
          <p:nvPr/>
        </p:nvGrpSpPr>
        <p:grpSpPr>
          <a:xfrm rot="0">
            <a:off x="3704748" y="1436394"/>
            <a:ext cx="12653078" cy="7983744"/>
            <a:chOff x="0" y="0"/>
            <a:chExt cx="16870771" cy="10644992"/>
          </a:xfrm>
        </p:grpSpPr>
        <p:sp>
          <p:nvSpPr>
            <p:cNvPr name="Freeform 19" id="19"/>
            <p:cNvSpPr/>
            <p:nvPr/>
          </p:nvSpPr>
          <p:spPr>
            <a:xfrm flipH="false" flipV="false" rot="0">
              <a:off x="33909" y="33909"/>
              <a:ext cx="16802989" cy="10577195"/>
            </a:xfrm>
            <a:custGeom>
              <a:avLst/>
              <a:gdLst/>
              <a:ahLst/>
              <a:cxnLst/>
              <a:rect r="r" b="b" t="t" l="l"/>
              <a:pathLst>
                <a:path h="10577195" w="16802989">
                  <a:moveTo>
                    <a:pt x="0" y="0"/>
                  </a:moveTo>
                  <a:lnTo>
                    <a:pt x="16802989" y="0"/>
                  </a:lnTo>
                  <a:lnTo>
                    <a:pt x="16802989" y="10577195"/>
                  </a:lnTo>
                  <a:lnTo>
                    <a:pt x="0" y="10577195"/>
                  </a:lnTo>
                  <a:close/>
                </a:path>
              </a:pathLst>
            </a:custGeom>
            <a:solidFill>
              <a:srgbClr val="213163"/>
            </a:solidFill>
          </p:spPr>
        </p:sp>
        <p:sp>
          <p:nvSpPr>
            <p:cNvPr name="Freeform 20" id="20"/>
            <p:cNvSpPr/>
            <p:nvPr/>
          </p:nvSpPr>
          <p:spPr>
            <a:xfrm flipH="false" flipV="false" rot="0">
              <a:off x="0" y="0"/>
              <a:ext cx="16870807" cy="10645013"/>
            </a:xfrm>
            <a:custGeom>
              <a:avLst/>
              <a:gdLst/>
              <a:ahLst/>
              <a:cxnLst/>
              <a:rect r="r" b="b" t="t" l="l"/>
              <a:pathLst>
                <a:path h="10645013" w="16870807">
                  <a:moveTo>
                    <a:pt x="33909" y="0"/>
                  </a:moveTo>
                  <a:lnTo>
                    <a:pt x="16836898" y="0"/>
                  </a:lnTo>
                  <a:cubicBezTo>
                    <a:pt x="16855567" y="0"/>
                    <a:pt x="16870807" y="15113"/>
                    <a:pt x="16870807" y="33909"/>
                  </a:cubicBezTo>
                  <a:lnTo>
                    <a:pt x="16870807" y="10611104"/>
                  </a:lnTo>
                  <a:cubicBezTo>
                    <a:pt x="16870807" y="10629773"/>
                    <a:pt x="16855694" y="10645013"/>
                    <a:pt x="16836898" y="10645013"/>
                  </a:cubicBezTo>
                  <a:lnTo>
                    <a:pt x="33909" y="10645013"/>
                  </a:lnTo>
                  <a:cubicBezTo>
                    <a:pt x="15240" y="10645013"/>
                    <a:pt x="0" y="10629900"/>
                    <a:pt x="0" y="10611104"/>
                  </a:cubicBezTo>
                  <a:lnTo>
                    <a:pt x="0" y="33909"/>
                  </a:lnTo>
                  <a:cubicBezTo>
                    <a:pt x="0" y="15113"/>
                    <a:pt x="15113" y="0"/>
                    <a:pt x="33909" y="0"/>
                  </a:cubicBezTo>
                  <a:moveTo>
                    <a:pt x="33909" y="67691"/>
                  </a:moveTo>
                  <a:lnTo>
                    <a:pt x="33909" y="33909"/>
                  </a:lnTo>
                  <a:lnTo>
                    <a:pt x="67691" y="33909"/>
                  </a:lnTo>
                  <a:lnTo>
                    <a:pt x="67691" y="10611104"/>
                  </a:lnTo>
                  <a:lnTo>
                    <a:pt x="33909" y="10611104"/>
                  </a:lnTo>
                  <a:lnTo>
                    <a:pt x="33909" y="10577195"/>
                  </a:lnTo>
                  <a:lnTo>
                    <a:pt x="16836898" y="10577195"/>
                  </a:lnTo>
                  <a:lnTo>
                    <a:pt x="16836898" y="10611104"/>
                  </a:lnTo>
                  <a:lnTo>
                    <a:pt x="16802988" y="10611104"/>
                  </a:lnTo>
                  <a:lnTo>
                    <a:pt x="16802988" y="33909"/>
                  </a:lnTo>
                  <a:lnTo>
                    <a:pt x="16836898" y="33909"/>
                  </a:lnTo>
                  <a:lnTo>
                    <a:pt x="16836898" y="67691"/>
                  </a:lnTo>
                  <a:lnTo>
                    <a:pt x="33909" y="67691"/>
                  </a:lnTo>
                  <a:close/>
                </a:path>
              </a:pathLst>
            </a:custGeom>
            <a:solidFill>
              <a:srgbClr val="213163"/>
            </a:solidFill>
          </p:spPr>
        </p:sp>
      </p:grpSp>
      <p:grpSp>
        <p:nvGrpSpPr>
          <p:cNvPr name="Group 21" id="21"/>
          <p:cNvGrpSpPr/>
          <p:nvPr/>
        </p:nvGrpSpPr>
        <p:grpSpPr>
          <a:xfrm rot="0">
            <a:off x="1930174" y="2098078"/>
            <a:ext cx="14021186" cy="6953610"/>
            <a:chOff x="0" y="0"/>
            <a:chExt cx="18694915" cy="9271480"/>
          </a:xfrm>
        </p:grpSpPr>
        <p:sp>
          <p:nvSpPr>
            <p:cNvPr name="Freeform 22" id="22"/>
            <p:cNvSpPr/>
            <p:nvPr/>
          </p:nvSpPr>
          <p:spPr>
            <a:xfrm flipH="false" flipV="false" rot="0">
              <a:off x="33909" y="33909"/>
              <a:ext cx="18627090" cy="9203690"/>
            </a:xfrm>
            <a:custGeom>
              <a:avLst/>
              <a:gdLst/>
              <a:ahLst/>
              <a:cxnLst/>
              <a:rect r="r" b="b" t="t" l="l"/>
              <a:pathLst>
                <a:path h="9203690" w="18627090">
                  <a:moveTo>
                    <a:pt x="0" y="0"/>
                  </a:moveTo>
                  <a:lnTo>
                    <a:pt x="18627090" y="0"/>
                  </a:lnTo>
                  <a:lnTo>
                    <a:pt x="18627090" y="9203690"/>
                  </a:lnTo>
                  <a:lnTo>
                    <a:pt x="0" y="9203690"/>
                  </a:lnTo>
                  <a:close/>
                </a:path>
              </a:pathLst>
            </a:custGeom>
            <a:solidFill>
              <a:srgbClr val="FFFFFF"/>
            </a:solidFill>
          </p:spPr>
        </p:sp>
        <p:sp>
          <p:nvSpPr>
            <p:cNvPr name="Freeform 23" id="23"/>
            <p:cNvSpPr/>
            <p:nvPr/>
          </p:nvSpPr>
          <p:spPr>
            <a:xfrm flipH="false" flipV="false" rot="0">
              <a:off x="0" y="0"/>
              <a:ext cx="18694908" cy="9271508"/>
            </a:xfrm>
            <a:custGeom>
              <a:avLst/>
              <a:gdLst/>
              <a:ahLst/>
              <a:cxnLst/>
              <a:rect r="r" b="b" t="t" l="l"/>
              <a:pathLst>
                <a:path h="9271508" w="18694908">
                  <a:moveTo>
                    <a:pt x="33909" y="0"/>
                  </a:moveTo>
                  <a:lnTo>
                    <a:pt x="18660999" y="0"/>
                  </a:lnTo>
                  <a:cubicBezTo>
                    <a:pt x="18679668" y="0"/>
                    <a:pt x="18694908" y="15113"/>
                    <a:pt x="18694908" y="33909"/>
                  </a:cubicBezTo>
                  <a:lnTo>
                    <a:pt x="18694908" y="9237599"/>
                  </a:lnTo>
                  <a:cubicBezTo>
                    <a:pt x="18694908" y="9256268"/>
                    <a:pt x="18679795" y="9271508"/>
                    <a:pt x="18660999" y="9271508"/>
                  </a:cubicBezTo>
                  <a:lnTo>
                    <a:pt x="33909" y="9271508"/>
                  </a:lnTo>
                  <a:cubicBezTo>
                    <a:pt x="15240" y="9271508"/>
                    <a:pt x="0" y="9256395"/>
                    <a:pt x="0" y="9237599"/>
                  </a:cubicBezTo>
                  <a:lnTo>
                    <a:pt x="0" y="33909"/>
                  </a:lnTo>
                  <a:cubicBezTo>
                    <a:pt x="0" y="15113"/>
                    <a:pt x="15113" y="0"/>
                    <a:pt x="33909" y="0"/>
                  </a:cubicBezTo>
                  <a:moveTo>
                    <a:pt x="33909" y="67691"/>
                  </a:moveTo>
                  <a:lnTo>
                    <a:pt x="33909" y="33909"/>
                  </a:lnTo>
                  <a:lnTo>
                    <a:pt x="67691" y="33909"/>
                  </a:lnTo>
                  <a:lnTo>
                    <a:pt x="67691" y="9237599"/>
                  </a:lnTo>
                  <a:lnTo>
                    <a:pt x="33909" y="9237599"/>
                  </a:lnTo>
                  <a:lnTo>
                    <a:pt x="33909" y="9203690"/>
                  </a:lnTo>
                  <a:lnTo>
                    <a:pt x="18660999" y="9203690"/>
                  </a:lnTo>
                  <a:lnTo>
                    <a:pt x="18660999" y="9237599"/>
                  </a:lnTo>
                  <a:lnTo>
                    <a:pt x="18627089" y="9237599"/>
                  </a:lnTo>
                  <a:lnTo>
                    <a:pt x="18627089" y="33909"/>
                  </a:lnTo>
                  <a:lnTo>
                    <a:pt x="18660999" y="33909"/>
                  </a:lnTo>
                  <a:lnTo>
                    <a:pt x="18660999" y="67691"/>
                  </a:lnTo>
                  <a:lnTo>
                    <a:pt x="33909" y="67691"/>
                  </a:lnTo>
                  <a:close/>
                </a:path>
              </a:pathLst>
            </a:custGeom>
            <a:solidFill>
              <a:srgbClr val="FFFFFF"/>
            </a:solidFill>
          </p:spPr>
        </p:sp>
      </p:grpSp>
      <p:grpSp>
        <p:nvGrpSpPr>
          <p:cNvPr name="Group 24" id="24"/>
          <p:cNvGrpSpPr/>
          <p:nvPr/>
        </p:nvGrpSpPr>
        <p:grpSpPr>
          <a:xfrm rot="0">
            <a:off x="4955716" y="5549484"/>
            <a:ext cx="151928" cy="944630"/>
            <a:chOff x="0" y="0"/>
            <a:chExt cx="202571" cy="1259507"/>
          </a:xfrm>
        </p:grpSpPr>
        <p:sp>
          <p:nvSpPr>
            <p:cNvPr name="Freeform 25" id="25"/>
            <p:cNvSpPr/>
            <p:nvPr/>
          </p:nvSpPr>
          <p:spPr>
            <a:xfrm flipH="false" flipV="false" rot="0">
              <a:off x="33909" y="33909"/>
              <a:ext cx="134747" cy="1191768"/>
            </a:xfrm>
            <a:custGeom>
              <a:avLst/>
              <a:gdLst/>
              <a:ahLst/>
              <a:cxnLst/>
              <a:rect r="r" b="b" t="t" l="l"/>
              <a:pathLst>
                <a:path h="1191768" w="134747">
                  <a:moveTo>
                    <a:pt x="0" y="0"/>
                  </a:moveTo>
                  <a:lnTo>
                    <a:pt x="134747" y="0"/>
                  </a:lnTo>
                  <a:lnTo>
                    <a:pt x="134747" y="1191768"/>
                  </a:lnTo>
                  <a:lnTo>
                    <a:pt x="0" y="1191768"/>
                  </a:lnTo>
                  <a:close/>
                </a:path>
              </a:pathLst>
            </a:custGeom>
            <a:solidFill>
              <a:srgbClr val="FFE600"/>
            </a:solidFill>
          </p:spPr>
        </p:sp>
        <p:sp>
          <p:nvSpPr>
            <p:cNvPr name="Freeform 26" id="26"/>
            <p:cNvSpPr/>
            <p:nvPr/>
          </p:nvSpPr>
          <p:spPr>
            <a:xfrm flipH="false" flipV="false" rot="0">
              <a:off x="0" y="0"/>
              <a:ext cx="202565" cy="1259586"/>
            </a:xfrm>
            <a:custGeom>
              <a:avLst/>
              <a:gdLst/>
              <a:ahLst/>
              <a:cxnLst/>
              <a:rect r="r" b="b" t="t" l="l"/>
              <a:pathLst>
                <a:path h="1259586" w="202565">
                  <a:moveTo>
                    <a:pt x="33909" y="0"/>
                  </a:moveTo>
                  <a:lnTo>
                    <a:pt x="168656" y="0"/>
                  </a:lnTo>
                  <a:cubicBezTo>
                    <a:pt x="187325" y="0"/>
                    <a:pt x="202565" y="15113"/>
                    <a:pt x="202565" y="33909"/>
                  </a:cubicBezTo>
                  <a:lnTo>
                    <a:pt x="202565" y="1225677"/>
                  </a:lnTo>
                  <a:cubicBezTo>
                    <a:pt x="202565" y="1244346"/>
                    <a:pt x="187452" y="1259586"/>
                    <a:pt x="168656" y="1259586"/>
                  </a:cubicBezTo>
                  <a:lnTo>
                    <a:pt x="33909" y="1259586"/>
                  </a:lnTo>
                  <a:cubicBezTo>
                    <a:pt x="15113" y="1259459"/>
                    <a:pt x="0" y="1244346"/>
                    <a:pt x="0" y="1225677"/>
                  </a:cubicBezTo>
                  <a:lnTo>
                    <a:pt x="0" y="33909"/>
                  </a:lnTo>
                  <a:cubicBezTo>
                    <a:pt x="0" y="15113"/>
                    <a:pt x="15113" y="0"/>
                    <a:pt x="33909" y="0"/>
                  </a:cubicBezTo>
                  <a:moveTo>
                    <a:pt x="33909" y="67691"/>
                  </a:moveTo>
                  <a:lnTo>
                    <a:pt x="33909" y="33909"/>
                  </a:lnTo>
                  <a:lnTo>
                    <a:pt x="67691" y="33909"/>
                  </a:lnTo>
                  <a:lnTo>
                    <a:pt x="67691" y="1225677"/>
                  </a:lnTo>
                  <a:lnTo>
                    <a:pt x="33909" y="1225677"/>
                  </a:lnTo>
                  <a:lnTo>
                    <a:pt x="33909" y="1191768"/>
                  </a:lnTo>
                  <a:lnTo>
                    <a:pt x="168656" y="1191768"/>
                  </a:lnTo>
                  <a:lnTo>
                    <a:pt x="168656" y="1225677"/>
                  </a:lnTo>
                  <a:lnTo>
                    <a:pt x="134874" y="1225677"/>
                  </a:lnTo>
                  <a:lnTo>
                    <a:pt x="134874" y="33909"/>
                  </a:lnTo>
                  <a:lnTo>
                    <a:pt x="168783" y="33909"/>
                  </a:lnTo>
                  <a:lnTo>
                    <a:pt x="168783" y="67691"/>
                  </a:lnTo>
                  <a:lnTo>
                    <a:pt x="33909" y="67691"/>
                  </a:lnTo>
                  <a:close/>
                </a:path>
              </a:pathLst>
            </a:custGeom>
            <a:solidFill>
              <a:srgbClr val="FFE600"/>
            </a:solidFill>
          </p:spPr>
        </p:sp>
      </p:grpSp>
      <p:sp>
        <p:nvSpPr>
          <p:cNvPr name="TextBox 27" id="27"/>
          <p:cNvSpPr txBox="true"/>
          <p:nvPr/>
        </p:nvSpPr>
        <p:spPr>
          <a:xfrm rot="0">
            <a:off x="4150568" y="4456343"/>
            <a:ext cx="9867824" cy="794505"/>
          </a:xfrm>
          <a:prstGeom prst="rect">
            <a:avLst/>
          </a:prstGeom>
        </p:spPr>
        <p:txBody>
          <a:bodyPr anchor="t" rtlCol="false" tIns="0" lIns="0" bIns="0" rIns="0">
            <a:spAutoFit/>
          </a:bodyPr>
          <a:lstStyle/>
          <a:p>
            <a:pPr algn="l">
              <a:lnSpc>
                <a:spcPts val="4800"/>
              </a:lnSpc>
            </a:pPr>
            <a:r>
              <a:rPr lang="en-US" sz="4000">
                <a:solidFill>
                  <a:srgbClr val="161D23"/>
                </a:solidFill>
                <a:latin typeface="Arial Bold"/>
              </a:rPr>
              <a:t>NEXT GEN EMPLOYABILITY PROGRAM</a:t>
            </a:r>
          </a:p>
        </p:txBody>
      </p:sp>
      <p:sp>
        <p:nvSpPr>
          <p:cNvPr name="TextBox 28" id="28"/>
          <p:cNvSpPr txBox="true"/>
          <p:nvPr/>
        </p:nvSpPr>
        <p:spPr>
          <a:xfrm rot="0">
            <a:off x="5173684" y="5551461"/>
            <a:ext cx="7856516" cy="794505"/>
          </a:xfrm>
          <a:prstGeom prst="rect">
            <a:avLst/>
          </a:prstGeom>
        </p:spPr>
        <p:txBody>
          <a:bodyPr anchor="t" rtlCol="false" tIns="0" lIns="0" bIns="0" rIns="0">
            <a:spAutoFit/>
          </a:bodyPr>
          <a:lstStyle/>
          <a:p>
            <a:pPr algn="l">
              <a:lnSpc>
                <a:spcPts val="4800"/>
              </a:lnSpc>
            </a:pPr>
            <a:r>
              <a:rPr lang="en-US" sz="4000">
                <a:solidFill>
                  <a:srgbClr val="161D23"/>
                </a:solidFill>
                <a:latin typeface="Arial"/>
              </a:rPr>
              <a:t>Creating a future-ready workforce</a:t>
            </a:r>
          </a:p>
        </p:txBody>
      </p:sp>
      <p:sp>
        <p:nvSpPr>
          <p:cNvPr name="TextBox 29" id="29"/>
          <p:cNvSpPr txBox="true"/>
          <p:nvPr/>
        </p:nvSpPr>
        <p:spPr>
          <a:xfrm rot="0">
            <a:off x="2098675" y="7283141"/>
            <a:ext cx="2730990" cy="510143"/>
          </a:xfrm>
          <a:prstGeom prst="rect">
            <a:avLst/>
          </a:prstGeom>
        </p:spPr>
        <p:txBody>
          <a:bodyPr anchor="t" rtlCol="false" tIns="0" lIns="0" bIns="0" rIns="0">
            <a:spAutoFit/>
          </a:bodyPr>
          <a:lstStyle/>
          <a:p>
            <a:pPr algn="l">
              <a:lnSpc>
                <a:spcPts val="2879"/>
              </a:lnSpc>
            </a:pPr>
            <a:r>
              <a:rPr lang="en-US" sz="2400">
                <a:solidFill>
                  <a:srgbClr val="000000"/>
                </a:solidFill>
                <a:latin typeface="Arial"/>
              </a:rPr>
              <a:t>Team Members</a:t>
            </a:r>
          </a:p>
        </p:txBody>
      </p:sp>
      <p:sp>
        <p:nvSpPr>
          <p:cNvPr name="TextBox 30" id="30"/>
          <p:cNvSpPr txBox="true"/>
          <p:nvPr/>
        </p:nvSpPr>
        <p:spPr>
          <a:xfrm rot="0">
            <a:off x="2281630" y="7910231"/>
            <a:ext cx="4008228" cy="714375"/>
          </a:xfrm>
          <a:prstGeom prst="rect">
            <a:avLst/>
          </a:prstGeom>
        </p:spPr>
        <p:txBody>
          <a:bodyPr anchor="t" rtlCol="false" tIns="0" lIns="0" bIns="0" rIns="0">
            <a:spAutoFit/>
          </a:bodyPr>
          <a:lstStyle/>
          <a:p>
            <a:pPr algn="l">
              <a:lnSpc>
                <a:spcPts val="2640"/>
              </a:lnSpc>
            </a:pPr>
            <a:r>
              <a:rPr lang="en-US" sz="2200">
                <a:solidFill>
                  <a:srgbClr val="000000"/>
                </a:solidFill>
                <a:latin typeface="Arial"/>
              </a:rPr>
              <a:t>Student Name: Dinesh V</a:t>
            </a:r>
          </a:p>
          <a:p>
            <a:pPr algn="l">
              <a:lnSpc>
                <a:spcPts val="2640"/>
              </a:lnSpc>
            </a:pPr>
            <a:r>
              <a:rPr lang="en-US" sz="2200">
                <a:solidFill>
                  <a:srgbClr val="000000"/>
                </a:solidFill>
                <a:latin typeface="Arial"/>
              </a:rPr>
              <a:t>Student ID :412321205302</a:t>
            </a:r>
          </a:p>
        </p:txBody>
      </p:sp>
      <p:sp>
        <p:nvSpPr>
          <p:cNvPr name="AutoShape 31" id="31"/>
          <p:cNvSpPr/>
          <p:nvPr/>
        </p:nvSpPr>
        <p:spPr>
          <a:xfrm rot="5485">
            <a:off x="2197248" y="7838984"/>
            <a:ext cx="3979581" cy="0"/>
          </a:xfrm>
          <a:prstGeom prst="line">
            <a:avLst/>
          </a:prstGeom>
          <a:ln cap="rnd" w="9525">
            <a:solidFill>
              <a:srgbClr val="000000"/>
            </a:solidFill>
            <a:prstDash val="solid"/>
            <a:headEnd type="none" len="sm" w="sm"/>
            <a:tailEnd type="none" len="sm" w="sm"/>
          </a:ln>
        </p:spPr>
      </p:sp>
      <p:sp>
        <p:nvSpPr>
          <p:cNvPr name="TextBox 32" id="32"/>
          <p:cNvSpPr txBox="true"/>
          <p:nvPr/>
        </p:nvSpPr>
        <p:spPr>
          <a:xfrm rot="0">
            <a:off x="11284379" y="7252661"/>
            <a:ext cx="2730990" cy="510143"/>
          </a:xfrm>
          <a:prstGeom prst="rect">
            <a:avLst/>
          </a:prstGeom>
        </p:spPr>
        <p:txBody>
          <a:bodyPr anchor="t" rtlCol="false" tIns="0" lIns="0" bIns="0" rIns="0">
            <a:spAutoFit/>
          </a:bodyPr>
          <a:lstStyle/>
          <a:p>
            <a:pPr algn="l">
              <a:lnSpc>
                <a:spcPts val="2879"/>
              </a:lnSpc>
            </a:pPr>
            <a:r>
              <a:rPr lang="en-US" sz="2400">
                <a:solidFill>
                  <a:srgbClr val="000000"/>
                </a:solidFill>
                <a:latin typeface="Arial"/>
              </a:rPr>
              <a:t>College Name</a:t>
            </a:r>
          </a:p>
        </p:txBody>
      </p:sp>
      <p:sp>
        <p:nvSpPr>
          <p:cNvPr name="AutoShape 33" id="33"/>
          <p:cNvSpPr/>
          <p:nvPr/>
        </p:nvSpPr>
        <p:spPr>
          <a:xfrm rot="8004">
            <a:off x="11382951" y="7838984"/>
            <a:ext cx="2727021" cy="0"/>
          </a:xfrm>
          <a:prstGeom prst="line">
            <a:avLst/>
          </a:prstGeom>
          <a:ln cap="rnd" w="9525">
            <a:solidFill>
              <a:srgbClr val="000000"/>
            </a:solidFill>
            <a:prstDash val="solid"/>
            <a:headEnd type="none" len="sm" w="sm"/>
            <a:tailEnd type="none" len="sm" w="sm"/>
          </a:ln>
        </p:spPr>
      </p:sp>
      <p:sp>
        <p:nvSpPr>
          <p:cNvPr name="TextBox 34" id="34"/>
          <p:cNvSpPr txBox="true"/>
          <p:nvPr/>
        </p:nvSpPr>
        <p:spPr>
          <a:xfrm rot="0">
            <a:off x="11478152" y="7910231"/>
            <a:ext cx="4008228" cy="817959"/>
          </a:xfrm>
          <a:prstGeom prst="rect">
            <a:avLst/>
          </a:prstGeom>
        </p:spPr>
        <p:txBody>
          <a:bodyPr anchor="t" rtlCol="false" tIns="0" lIns="0" bIns="0" rIns="0">
            <a:spAutoFit/>
          </a:bodyPr>
          <a:lstStyle/>
          <a:p>
            <a:pPr algn="l">
              <a:lnSpc>
                <a:spcPts val="2640"/>
              </a:lnSpc>
            </a:pPr>
            <a:r>
              <a:rPr lang="en-US" sz="2200">
                <a:solidFill>
                  <a:srgbClr val="000000"/>
                </a:solidFill>
                <a:latin typeface="Arial"/>
              </a:rPr>
              <a:t>Sri Ramanujar Engineering Collage(4123)</a:t>
            </a:r>
          </a:p>
        </p:txBody>
      </p:sp>
      <p:sp>
        <p:nvSpPr>
          <p:cNvPr name="Freeform 35" id="35"/>
          <p:cNvSpPr/>
          <p:nvPr/>
        </p:nvSpPr>
        <p:spPr>
          <a:xfrm flipH="false" flipV="false" rot="0">
            <a:off x="3669500" y="2498298"/>
            <a:ext cx="2293484" cy="1332404"/>
          </a:xfrm>
          <a:custGeom>
            <a:avLst/>
            <a:gdLst/>
            <a:ahLst/>
            <a:cxnLst/>
            <a:rect r="r" b="b" t="t" l="l"/>
            <a:pathLst>
              <a:path h="1332404" w="2293484">
                <a:moveTo>
                  <a:pt x="0" y="0"/>
                </a:moveTo>
                <a:lnTo>
                  <a:pt x="2293484" y="0"/>
                </a:lnTo>
                <a:lnTo>
                  <a:pt x="2293484" y="1332404"/>
                </a:lnTo>
                <a:lnTo>
                  <a:pt x="0" y="1332404"/>
                </a:lnTo>
                <a:lnTo>
                  <a:pt x="0" y="0"/>
                </a:lnTo>
                <a:close/>
              </a:path>
            </a:pathLst>
          </a:custGeom>
          <a:blipFill>
            <a:blip r:embed="rId5"/>
            <a:stretch>
              <a:fillRect l="0" t="0" r="0" b="0"/>
            </a:stretch>
          </a:blipFill>
        </p:spPr>
      </p:sp>
      <p:sp>
        <p:nvSpPr>
          <p:cNvPr name="Freeform 36" id="36" descr="A logo with people and map  Description automatically generated"/>
          <p:cNvSpPr/>
          <p:nvPr/>
        </p:nvSpPr>
        <p:spPr>
          <a:xfrm flipH="false" flipV="false" rot="0">
            <a:off x="12922378" y="2423332"/>
            <a:ext cx="1337128" cy="1332404"/>
          </a:xfrm>
          <a:custGeom>
            <a:avLst/>
            <a:gdLst/>
            <a:ahLst/>
            <a:cxnLst/>
            <a:rect r="r" b="b" t="t" l="l"/>
            <a:pathLst>
              <a:path h="1332404" w="1337128">
                <a:moveTo>
                  <a:pt x="0" y="0"/>
                </a:moveTo>
                <a:lnTo>
                  <a:pt x="1337128" y="0"/>
                </a:lnTo>
                <a:lnTo>
                  <a:pt x="1337128" y="1332404"/>
                </a:lnTo>
                <a:lnTo>
                  <a:pt x="0" y="1332404"/>
                </a:lnTo>
                <a:lnTo>
                  <a:pt x="0" y="0"/>
                </a:lnTo>
                <a:close/>
              </a:path>
            </a:pathLst>
          </a:custGeom>
          <a:blipFill>
            <a:blip r:embed="rId6"/>
            <a:stretch>
              <a:fillRect l="0" t="0" r="0" b="0"/>
            </a:stretch>
          </a:blipFill>
        </p:spPr>
      </p:sp>
      <p:sp>
        <p:nvSpPr>
          <p:cNvPr name="Freeform 37" id="37" descr="A close up of a logo  Description automatically generated"/>
          <p:cNvSpPr/>
          <p:nvPr/>
        </p:nvSpPr>
        <p:spPr>
          <a:xfrm flipH="false" flipV="false" rot="0">
            <a:off x="7855334" y="2573262"/>
            <a:ext cx="3174694" cy="1032546"/>
          </a:xfrm>
          <a:custGeom>
            <a:avLst/>
            <a:gdLst/>
            <a:ahLst/>
            <a:cxnLst/>
            <a:rect r="r" b="b" t="t" l="l"/>
            <a:pathLst>
              <a:path h="1032546" w="3174694">
                <a:moveTo>
                  <a:pt x="0" y="0"/>
                </a:moveTo>
                <a:lnTo>
                  <a:pt x="3174694" y="0"/>
                </a:lnTo>
                <a:lnTo>
                  <a:pt x="3174694" y="1032546"/>
                </a:lnTo>
                <a:lnTo>
                  <a:pt x="0" y="1032546"/>
                </a:lnTo>
                <a:lnTo>
                  <a:pt x="0" y="0"/>
                </a:lnTo>
                <a:close/>
              </a:path>
            </a:pathLst>
          </a:custGeom>
          <a:blipFill>
            <a:blip r:embed="rId7"/>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353489" y="1389010"/>
            <a:ext cx="5689314" cy="528351"/>
          </a:xfrm>
          <a:prstGeom prst="rect">
            <a:avLst/>
          </a:prstGeom>
        </p:spPr>
        <p:txBody>
          <a:bodyPr anchor="t" rtlCol="false" tIns="0" lIns="0" bIns="0" rIns="0">
            <a:spAutoFit/>
          </a:bodyPr>
          <a:lstStyle/>
          <a:p>
            <a:pPr algn="l">
              <a:lnSpc>
                <a:spcPts val="3840"/>
              </a:lnSpc>
            </a:pPr>
            <a:r>
              <a:rPr lang="en-US" sz="3200">
                <a:solidFill>
                  <a:srgbClr val="213163"/>
                </a:solidFill>
                <a:latin typeface="Arial Bold"/>
              </a:rPr>
              <a:t>Modelling &amp; Results</a:t>
            </a:r>
          </a:p>
        </p:txBody>
      </p:sp>
      <p:sp>
        <p:nvSpPr>
          <p:cNvPr name="AutoShape 16" id="16"/>
          <p:cNvSpPr/>
          <p:nvPr/>
        </p:nvSpPr>
        <p:spPr>
          <a:xfrm rot="3577">
            <a:off x="-9530" y="9351820"/>
            <a:ext cx="18307060" cy="0"/>
          </a:xfrm>
          <a:prstGeom prst="line">
            <a:avLst/>
          </a:prstGeom>
          <a:ln cap="rnd" w="9525">
            <a:solidFill>
              <a:srgbClr val="FFFFFF"/>
            </a:solidFill>
            <a:prstDash val="solid"/>
            <a:headEnd type="none" len="sm" w="sm"/>
            <a:tailEnd type="none" len="sm" w="sm"/>
          </a:ln>
        </p:spPr>
      </p:sp>
      <p:sp>
        <p:nvSpPr>
          <p:cNvPr name="TextBox 17" id="17"/>
          <p:cNvSpPr txBox="true"/>
          <p:nvPr/>
        </p:nvSpPr>
        <p:spPr>
          <a:xfrm rot="0">
            <a:off x="368729" y="9470020"/>
            <a:ext cx="1231486" cy="509301"/>
          </a:xfrm>
          <a:prstGeom prst="rect">
            <a:avLst/>
          </a:prstGeom>
        </p:spPr>
        <p:txBody>
          <a:bodyPr anchor="t" rtlCol="false" tIns="0" lIns="0" bIns="0" rIns="0">
            <a:spAutoFit/>
          </a:bodyPr>
          <a:lstStyle/>
          <a:p>
            <a:pPr algn="l">
              <a:lnSpc>
                <a:spcPts val="2400"/>
              </a:lnSpc>
            </a:pPr>
            <a:r>
              <a:rPr lang="en-US" sz="2000">
                <a:solidFill>
                  <a:srgbClr val="000000"/>
                </a:solidFill>
                <a:latin typeface="Arial"/>
              </a:rPr>
              <a:t>Source :</a:t>
            </a:r>
          </a:p>
        </p:txBody>
      </p:sp>
      <p:sp>
        <p:nvSpPr>
          <p:cNvPr name="TextBox 18" id="18"/>
          <p:cNvSpPr txBox="true"/>
          <p:nvPr/>
        </p:nvSpPr>
        <p:spPr>
          <a:xfrm rot="0">
            <a:off x="361606" y="2198370"/>
            <a:ext cx="17997744" cy="3597474"/>
          </a:xfrm>
          <a:prstGeom prst="rect">
            <a:avLst/>
          </a:prstGeom>
        </p:spPr>
        <p:txBody>
          <a:bodyPr anchor="t" rtlCol="false" tIns="0" lIns="0" bIns="0" rIns="0">
            <a:spAutoFit/>
          </a:bodyPr>
          <a:lstStyle/>
          <a:p>
            <a:pPr algn="l">
              <a:lnSpc>
                <a:spcPts val="3359"/>
              </a:lnSpc>
            </a:pPr>
            <a:r>
              <a:rPr lang="en-US" sz="2799">
                <a:solidFill>
                  <a:srgbClr val="000000"/>
                </a:solidFill>
                <a:latin typeface="Arial"/>
              </a:rPr>
              <a:t>In terms of modeling, our project involves designing a comprehensive data model using Django's ORM capabilities to efficiently store and manage user, playlist, song, artist, and album data. This model ensures optimal performance and scalability as the application expands.</a:t>
            </a:r>
          </a:p>
          <a:p>
            <a:pPr algn="l">
              <a:lnSpc>
                <a:spcPts val="3359"/>
              </a:lnSpc>
            </a:pPr>
          </a:p>
          <a:p>
            <a:pPr algn="l">
              <a:lnSpc>
                <a:spcPts val="3359"/>
              </a:lnSpc>
            </a:pPr>
            <a:r>
              <a:rPr lang="en-US" sz="2799">
                <a:solidFill>
                  <a:srgbClr val="000000"/>
                </a:solidFill>
                <a:latin typeface="Arial"/>
              </a:rPr>
              <a:t>Regarding results, the project aims to deliver a fully functional music web application that allows secure user registration, personalized profile management, seamless music streaming, and intuitive playlist creation and discovery. Evaluation will be based on usability, functionality, and user satisfaction, with continuous updates to address any issues or feedback received.</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2"/>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Freeform 14" id="14"/>
          <p:cNvSpPr/>
          <p:nvPr/>
        </p:nvSpPr>
        <p:spPr>
          <a:xfrm flipH="false" flipV="false" rot="0">
            <a:off x="3721144" y="2166174"/>
            <a:ext cx="10845712" cy="6855839"/>
          </a:xfrm>
          <a:custGeom>
            <a:avLst/>
            <a:gdLst/>
            <a:ahLst/>
            <a:cxnLst/>
            <a:rect r="r" b="b" t="t" l="l"/>
            <a:pathLst>
              <a:path h="6855839" w="10845712">
                <a:moveTo>
                  <a:pt x="0" y="0"/>
                </a:moveTo>
                <a:lnTo>
                  <a:pt x="10845712" y="0"/>
                </a:lnTo>
                <a:lnTo>
                  <a:pt x="10845712" y="6855838"/>
                </a:lnTo>
                <a:lnTo>
                  <a:pt x="0" y="6855838"/>
                </a:lnTo>
                <a:lnTo>
                  <a:pt x="0" y="0"/>
                </a:lnTo>
                <a:close/>
              </a:path>
            </a:pathLst>
          </a:custGeom>
          <a:blipFill>
            <a:blip r:embed="rId3"/>
            <a:stretch>
              <a:fillRect l="0" t="0" r="0" b="0"/>
            </a:stretch>
          </a:blipFill>
        </p:spPr>
      </p:sp>
      <p:sp>
        <p:nvSpPr>
          <p:cNvPr name="TextBox 15" id="15"/>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6" id="16"/>
          <p:cNvSpPr txBox="true"/>
          <p:nvPr/>
        </p:nvSpPr>
        <p:spPr>
          <a:xfrm rot="0">
            <a:off x="403125" y="1222459"/>
            <a:ext cx="17481750" cy="816266"/>
          </a:xfrm>
          <a:prstGeom prst="rect">
            <a:avLst/>
          </a:prstGeom>
        </p:spPr>
        <p:txBody>
          <a:bodyPr anchor="t" rtlCol="false" tIns="0" lIns="0" bIns="0" rIns="0">
            <a:spAutoFit/>
          </a:bodyPr>
          <a:lstStyle/>
          <a:p>
            <a:pPr algn="ctr">
              <a:lnSpc>
                <a:spcPts val="5759"/>
              </a:lnSpc>
            </a:pPr>
            <a:r>
              <a:rPr lang="en-US" sz="4800">
                <a:solidFill>
                  <a:srgbClr val="000000"/>
                </a:solidFill>
                <a:latin typeface="Arial"/>
              </a:rPr>
              <a:t>Homepage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2"/>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Freeform 14" id="14"/>
          <p:cNvSpPr/>
          <p:nvPr/>
        </p:nvSpPr>
        <p:spPr>
          <a:xfrm flipH="false" flipV="false" rot="0">
            <a:off x="7462142" y="2192833"/>
            <a:ext cx="7521907" cy="2950667"/>
          </a:xfrm>
          <a:custGeom>
            <a:avLst/>
            <a:gdLst/>
            <a:ahLst/>
            <a:cxnLst/>
            <a:rect r="r" b="b" t="t" l="l"/>
            <a:pathLst>
              <a:path h="2950667" w="7521907">
                <a:moveTo>
                  <a:pt x="0" y="0"/>
                </a:moveTo>
                <a:lnTo>
                  <a:pt x="7521907" y="0"/>
                </a:lnTo>
                <a:lnTo>
                  <a:pt x="7521907" y="2950667"/>
                </a:lnTo>
                <a:lnTo>
                  <a:pt x="0" y="2950667"/>
                </a:lnTo>
                <a:lnTo>
                  <a:pt x="0" y="0"/>
                </a:lnTo>
                <a:close/>
              </a:path>
            </a:pathLst>
          </a:custGeom>
          <a:blipFill>
            <a:blip r:embed="rId3"/>
            <a:stretch>
              <a:fillRect l="0" t="0" r="0" b="0"/>
            </a:stretch>
          </a:blipFill>
        </p:spPr>
      </p:sp>
      <p:sp>
        <p:nvSpPr>
          <p:cNvPr name="Freeform 15" id="15"/>
          <p:cNvSpPr/>
          <p:nvPr/>
        </p:nvSpPr>
        <p:spPr>
          <a:xfrm flipH="false" flipV="false" rot="0">
            <a:off x="9545849" y="4651676"/>
            <a:ext cx="7287527" cy="4606624"/>
          </a:xfrm>
          <a:custGeom>
            <a:avLst/>
            <a:gdLst/>
            <a:ahLst/>
            <a:cxnLst/>
            <a:rect r="r" b="b" t="t" l="l"/>
            <a:pathLst>
              <a:path h="4606624" w="7287527">
                <a:moveTo>
                  <a:pt x="0" y="0"/>
                </a:moveTo>
                <a:lnTo>
                  <a:pt x="7287527" y="0"/>
                </a:lnTo>
                <a:lnTo>
                  <a:pt x="7287527" y="4606624"/>
                </a:lnTo>
                <a:lnTo>
                  <a:pt x="0" y="4606624"/>
                </a:lnTo>
                <a:lnTo>
                  <a:pt x="0" y="0"/>
                </a:lnTo>
                <a:close/>
              </a:path>
            </a:pathLst>
          </a:custGeom>
          <a:blipFill>
            <a:blip r:embed="rId4"/>
            <a:stretch>
              <a:fillRect l="0" t="0" r="0" b="0"/>
            </a:stretch>
          </a:blipFill>
        </p:spPr>
      </p:sp>
      <p:sp>
        <p:nvSpPr>
          <p:cNvPr name="TextBox 16" id="16"/>
          <p:cNvSpPr txBox="true"/>
          <p:nvPr/>
        </p:nvSpPr>
        <p:spPr>
          <a:xfrm rot="0">
            <a:off x="1257120" y="1602081"/>
            <a:ext cx="15772860" cy="476250"/>
          </a:xfrm>
          <a:prstGeom prst="rect">
            <a:avLst/>
          </a:prstGeom>
        </p:spPr>
        <p:txBody>
          <a:bodyPr anchor="t" rtlCol="false" tIns="0" lIns="0" bIns="0" rIns="0">
            <a:spAutoFit/>
          </a:bodyPr>
          <a:lstStyle/>
          <a:p>
            <a:pPr algn="ctr">
              <a:lnSpc>
                <a:spcPts val="3359"/>
              </a:lnSpc>
            </a:pPr>
            <a:r>
              <a:rPr lang="en-US" sz="2799">
                <a:solidFill>
                  <a:srgbClr val="000000"/>
                </a:solidFill>
                <a:latin typeface="Arial Bold"/>
              </a:rPr>
              <a:t>Admin Page</a:t>
            </a:r>
          </a:p>
        </p:txBody>
      </p:sp>
      <p:sp>
        <p:nvSpPr>
          <p:cNvPr name="TextBox 17" id="17"/>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8" id="18"/>
          <p:cNvSpPr txBox="true"/>
          <p:nvPr/>
        </p:nvSpPr>
        <p:spPr>
          <a:xfrm rot="0">
            <a:off x="1028700" y="2135683"/>
            <a:ext cx="6186748" cy="7600950"/>
          </a:xfrm>
          <a:prstGeom prst="rect">
            <a:avLst/>
          </a:prstGeom>
        </p:spPr>
        <p:txBody>
          <a:bodyPr anchor="t" rtlCol="false" tIns="0" lIns="0" bIns="0" rIns="0">
            <a:spAutoFit/>
          </a:bodyPr>
          <a:lstStyle/>
          <a:p>
            <a:pPr algn="l">
              <a:lnSpc>
                <a:spcPts val="3359"/>
              </a:lnSpc>
            </a:pPr>
            <a:r>
              <a:rPr lang="en-US" sz="2799">
                <a:solidFill>
                  <a:srgbClr val="000000"/>
                </a:solidFill>
                <a:latin typeface="Arial"/>
              </a:rPr>
              <a:t>Python Django's admin page serves as a powerful tool for managing application data with ease. Seamlessly integrated into Django projects, the admin page provides a user-friendly interface for performing CRUD (Create, Read, Update, Delete) operations on models defined in the project. Its customizable nature allows developers to tailor the admin interface to suit specific project requirements, offering features such as search functionality, filters, and sorting options out of the box. With minimal configuration, developers can leverage Django's admin page to efficiently handle backend tasks, saving time and effort in the development process.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2"/>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Freeform 14" id="14"/>
          <p:cNvSpPr/>
          <p:nvPr/>
        </p:nvSpPr>
        <p:spPr>
          <a:xfrm flipH="false" flipV="false" rot="0">
            <a:off x="1938140" y="2101683"/>
            <a:ext cx="14411719" cy="6984821"/>
          </a:xfrm>
          <a:custGeom>
            <a:avLst/>
            <a:gdLst/>
            <a:ahLst/>
            <a:cxnLst/>
            <a:rect r="r" b="b" t="t" l="l"/>
            <a:pathLst>
              <a:path h="6984821" w="14411719">
                <a:moveTo>
                  <a:pt x="0" y="0"/>
                </a:moveTo>
                <a:lnTo>
                  <a:pt x="14411720" y="0"/>
                </a:lnTo>
                <a:lnTo>
                  <a:pt x="14411720" y="6984820"/>
                </a:lnTo>
                <a:lnTo>
                  <a:pt x="0" y="6984820"/>
                </a:lnTo>
                <a:lnTo>
                  <a:pt x="0" y="0"/>
                </a:lnTo>
                <a:close/>
              </a:path>
            </a:pathLst>
          </a:custGeom>
          <a:blipFill>
            <a:blip r:embed="rId3"/>
            <a:stretch>
              <a:fillRect l="0" t="0" r="0" b="0"/>
            </a:stretch>
          </a:blipFill>
        </p:spPr>
      </p:sp>
      <p:sp>
        <p:nvSpPr>
          <p:cNvPr name="TextBox 15" id="15"/>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6" id="16"/>
          <p:cNvSpPr txBox="true"/>
          <p:nvPr/>
        </p:nvSpPr>
        <p:spPr>
          <a:xfrm rot="0">
            <a:off x="1257120" y="1212850"/>
            <a:ext cx="15772860" cy="1322448"/>
          </a:xfrm>
          <a:prstGeom prst="rect">
            <a:avLst/>
          </a:prstGeom>
        </p:spPr>
        <p:txBody>
          <a:bodyPr anchor="t" rtlCol="false" tIns="0" lIns="0" bIns="0" rIns="0">
            <a:spAutoFit/>
          </a:bodyPr>
          <a:lstStyle/>
          <a:p>
            <a:pPr algn="ctr">
              <a:lnSpc>
                <a:spcPts val="3359"/>
              </a:lnSpc>
            </a:pPr>
            <a:r>
              <a:rPr lang="en-US" sz="2799">
                <a:solidFill>
                  <a:srgbClr val="000000"/>
                </a:solidFill>
                <a:latin typeface="Arial Bold"/>
              </a:rPr>
              <a:t>Service-Page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2"/>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Freeform 14" id="14"/>
          <p:cNvSpPr/>
          <p:nvPr/>
        </p:nvSpPr>
        <p:spPr>
          <a:xfrm flipH="false" flipV="false" rot="0">
            <a:off x="7283428" y="2530240"/>
            <a:ext cx="9775311" cy="6179212"/>
          </a:xfrm>
          <a:custGeom>
            <a:avLst/>
            <a:gdLst/>
            <a:ahLst/>
            <a:cxnLst/>
            <a:rect r="r" b="b" t="t" l="l"/>
            <a:pathLst>
              <a:path h="6179212" w="9775311">
                <a:moveTo>
                  <a:pt x="0" y="0"/>
                </a:moveTo>
                <a:lnTo>
                  <a:pt x="9775311" y="0"/>
                </a:lnTo>
                <a:lnTo>
                  <a:pt x="9775311" y="6179212"/>
                </a:lnTo>
                <a:lnTo>
                  <a:pt x="0" y="6179212"/>
                </a:lnTo>
                <a:lnTo>
                  <a:pt x="0" y="0"/>
                </a:lnTo>
                <a:close/>
              </a:path>
            </a:pathLst>
          </a:custGeom>
          <a:blipFill>
            <a:blip r:embed="rId3"/>
            <a:stretch>
              <a:fillRect l="0" t="0" r="0" b="0"/>
            </a:stretch>
          </a:blipFill>
        </p:spPr>
      </p:sp>
      <p:sp>
        <p:nvSpPr>
          <p:cNvPr name="Freeform 15" id="15"/>
          <p:cNvSpPr/>
          <p:nvPr/>
        </p:nvSpPr>
        <p:spPr>
          <a:xfrm flipH="false" flipV="false" rot="0">
            <a:off x="620418" y="2530240"/>
            <a:ext cx="5701425" cy="4804246"/>
          </a:xfrm>
          <a:custGeom>
            <a:avLst/>
            <a:gdLst/>
            <a:ahLst/>
            <a:cxnLst/>
            <a:rect r="r" b="b" t="t" l="l"/>
            <a:pathLst>
              <a:path h="4804246" w="5701425">
                <a:moveTo>
                  <a:pt x="0" y="0"/>
                </a:moveTo>
                <a:lnTo>
                  <a:pt x="5701425" y="0"/>
                </a:lnTo>
                <a:lnTo>
                  <a:pt x="5701425" y="4804246"/>
                </a:lnTo>
                <a:lnTo>
                  <a:pt x="0" y="4804246"/>
                </a:lnTo>
                <a:lnTo>
                  <a:pt x="0" y="0"/>
                </a:lnTo>
                <a:close/>
              </a:path>
            </a:pathLst>
          </a:custGeom>
          <a:blipFill>
            <a:blip r:embed="rId4"/>
            <a:stretch>
              <a:fillRect l="0" t="0" r="0" b="0"/>
            </a:stretch>
          </a:blipFill>
        </p:spPr>
      </p:sp>
      <p:sp>
        <p:nvSpPr>
          <p:cNvPr name="TextBox 16" id="16"/>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7" id="17"/>
          <p:cNvSpPr txBox="true"/>
          <p:nvPr/>
        </p:nvSpPr>
        <p:spPr>
          <a:xfrm rot="0">
            <a:off x="1257120" y="1644415"/>
            <a:ext cx="15772860" cy="476250"/>
          </a:xfrm>
          <a:prstGeom prst="rect">
            <a:avLst/>
          </a:prstGeom>
        </p:spPr>
        <p:txBody>
          <a:bodyPr anchor="t" rtlCol="false" tIns="0" lIns="0" bIns="0" rIns="0">
            <a:spAutoFit/>
          </a:bodyPr>
          <a:lstStyle/>
          <a:p>
            <a:pPr algn="ctr">
              <a:lnSpc>
                <a:spcPts val="3359"/>
              </a:lnSpc>
            </a:pPr>
            <a:r>
              <a:rPr lang="en-US" sz="2799">
                <a:solidFill>
                  <a:srgbClr val="000000"/>
                </a:solidFill>
                <a:latin typeface="Arial Bold"/>
              </a:rPr>
              <a:t>Songs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2"/>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430106" y="1372657"/>
            <a:ext cx="16843714" cy="1162641"/>
          </a:xfrm>
          <a:prstGeom prst="rect">
            <a:avLst/>
          </a:prstGeom>
        </p:spPr>
        <p:txBody>
          <a:bodyPr anchor="t" rtlCol="false" tIns="0" lIns="0" bIns="0" rIns="0">
            <a:spAutoFit/>
          </a:bodyPr>
          <a:lstStyle/>
          <a:p>
            <a:pPr algn="l">
              <a:lnSpc>
                <a:spcPts val="3840"/>
              </a:lnSpc>
            </a:pPr>
            <a:r>
              <a:rPr lang="en-US" sz="3200">
                <a:solidFill>
                  <a:srgbClr val="213163"/>
                </a:solidFill>
                <a:latin typeface="Arial Bold"/>
              </a:rPr>
              <a:t>Future Enhancements</a:t>
            </a:r>
            <a:r>
              <a:rPr lang="en-US" sz="3200">
                <a:solidFill>
                  <a:srgbClr val="374151"/>
                </a:solidFill>
                <a:latin typeface="Arial Bold"/>
              </a:rPr>
              <a:t>:</a:t>
            </a:r>
          </a:p>
          <a:p>
            <a:pPr algn="l">
              <a:lnSpc>
                <a:spcPts val="3840"/>
              </a:lnSpc>
            </a:pPr>
          </a:p>
        </p:txBody>
      </p:sp>
      <p:sp>
        <p:nvSpPr>
          <p:cNvPr name="TextBox 16" id="16"/>
          <p:cNvSpPr txBox="true"/>
          <p:nvPr/>
        </p:nvSpPr>
        <p:spPr>
          <a:xfrm rot="0">
            <a:off x="517472" y="2233004"/>
            <a:ext cx="17045242" cy="7475458"/>
          </a:xfrm>
          <a:prstGeom prst="rect">
            <a:avLst/>
          </a:prstGeom>
        </p:spPr>
        <p:txBody>
          <a:bodyPr anchor="t" rtlCol="false" tIns="0" lIns="0" bIns="0" rIns="0">
            <a:spAutoFit/>
          </a:bodyPr>
          <a:lstStyle/>
          <a:p>
            <a:pPr algn="l">
              <a:lnSpc>
                <a:spcPts val="3359"/>
              </a:lnSpc>
            </a:pPr>
          </a:p>
          <a:p>
            <a:pPr algn="l">
              <a:lnSpc>
                <a:spcPts val="3359"/>
              </a:lnSpc>
            </a:pPr>
            <a:r>
              <a:rPr lang="en-US" sz="2799">
                <a:solidFill>
                  <a:srgbClr val="000000"/>
                </a:solidFill>
                <a:latin typeface="Arial Bold"/>
              </a:rPr>
              <a:t>Future Enhancements:</a:t>
            </a:r>
          </a:p>
          <a:p>
            <a:pPr algn="l" marL="675640" indent="-337820" lvl="1">
              <a:lnSpc>
                <a:spcPts val="3359"/>
              </a:lnSpc>
              <a:buAutoNum type="arabicPeriod" startAt="1"/>
            </a:pPr>
            <a:r>
              <a:rPr lang="en-US" sz="2799">
                <a:solidFill>
                  <a:srgbClr val="000000"/>
                </a:solidFill>
                <a:latin typeface="Arial"/>
              </a:rPr>
              <a:t>Social Integration: Integrating social media features would allow users to share their favorite songs, playlists, and music discoveries with friends and followers on platforms like Facebook, Twitter, and Instagram, enhancing user engagement and promoting the platform's visibility.</a:t>
            </a:r>
          </a:p>
          <a:p>
            <a:pPr algn="l" marL="675640" indent="-337820" lvl="1">
              <a:lnSpc>
                <a:spcPts val="3359"/>
              </a:lnSpc>
            </a:pPr>
          </a:p>
          <a:p>
            <a:pPr algn="l" marL="675640" indent="-337820" lvl="1">
              <a:lnSpc>
                <a:spcPts val="3359"/>
              </a:lnSpc>
              <a:buAutoNum type="arabicPeriod" startAt="1"/>
            </a:pPr>
            <a:r>
              <a:rPr lang="en-US" sz="2799">
                <a:solidFill>
                  <a:srgbClr val="000000"/>
                </a:solidFill>
                <a:latin typeface="Arial"/>
              </a:rPr>
              <a:t>Personalized Recommendations: Implementing machine learning algorithms to analyze user preferences and behavior could enable the generation of personalized music recommendations tailored to each user's taste, increasing user satisfaction and retention.</a:t>
            </a:r>
          </a:p>
          <a:p>
            <a:pPr algn="l" marL="675640" indent="-337820" lvl="1">
              <a:lnSpc>
                <a:spcPts val="3359"/>
              </a:lnSpc>
            </a:pPr>
          </a:p>
          <a:p>
            <a:pPr algn="l" marL="675640" indent="-337820" lvl="1">
              <a:lnSpc>
                <a:spcPts val="3359"/>
              </a:lnSpc>
              <a:buAutoNum type="arabicPeriod" startAt="1"/>
            </a:pPr>
            <a:r>
              <a:rPr lang="en-US" sz="2799">
                <a:solidFill>
                  <a:srgbClr val="000000"/>
                </a:solidFill>
                <a:latin typeface="Arial"/>
              </a:rPr>
              <a:t>Collaborative Playlists: Introducing collaborative playlist functionality would enable users to create and curate playlists together with friends or fellow music enthusiasts, fostering a sense of community and collaboration within the platform.</a:t>
            </a:r>
          </a:p>
          <a:p>
            <a:pPr algn="l" marL="675640" indent="-337820" lvl="1">
              <a:lnSpc>
                <a:spcPts val="3359"/>
              </a:lnSpc>
            </a:pPr>
          </a:p>
          <a:p>
            <a:pPr algn="l" marL="675640" indent="-337820" lvl="1">
              <a:lnSpc>
                <a:spcPts val="3359"/>
              </a:lnSpc>
              <a:buAutoNum type="arabicPeriod" startAt="1"/>
            </a:pPr>
            <a:r>
              <a:rPr lang="en-US" sz="2799">
                <a:solidFill>
                  <a:srgbClr val="000000"/>
                </a:solidFill>
                <a:latin typeface="Arial"/>
              </a:rPr>
              <a:t>Lyrics Integration: Integrating a lyrics feature that displays song lyrics alongside the music playback would enhance the user experience, allowing users to sing along, understand the meaning behind the songs, and discover new artists and songs based on lyrical content.</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353489" y="1389010"/>
            <a:ext cx="5689314" cy="528351"/>
          </a:xfrm>
          <a:prstGeom prst="rect">
            <a:avLst/>
          </a:prstGeom>
        </p:spPr>
        <p:txBody>
          <a:bodyPr anchor="t" rtlCol="false" tIns="0" lIns="0" bIns="0" rIns="0">
            <a:spAutoFit/>
          </a:bodyPr>
          <a:lstStyle/>
          <a:p>
            <a:pPr algn="l">
              <a:lnSpc>
                <a:spcPts val="3840"/>
              </a:lnSpc>
            </a:pPr>
            <a:r>
              <a:rPr lang="en-US" sz="3200">
                <a:solidFill>
                  <a:srgbClr val="213163"/>
                </a:solidFill>
                <a:latin typeface="Arial Bold"/>
              </a:rPr>
              <a:t>Conclusion</a:t>
            </a:r>
          </a:p>
        </p:txBody>
      </p:sp>
      <p:sp>
        <p:nvSpPr>
          <p:cNvPr name="AutoShape 16" id="16"/>
          <p:cNvSpPr/>
          <p:nvPr/>
        </p:nvSpPr>
        <p:spPr>
          <a:xfrm rot="3577">
            <a:off x="-9530" y="9351820"/>
            <a:ext cx="18307060" cy="0"/>
          </a:xfrm>
          <a:prstGeom prst="line">
            <a:avLst/>
          </a:prstGeom>
          <a:ln cap="rnd" w="9525">
            <a:solidFill>
              <a:srgbClr val="FFFFFF"/>
            </a:solidFill>
            <a:prstDash val="solid"/>
            <a:headEnd type="none" len="sm" w="sm"/>
            <a:tailEnd type="none" len="sm" w="sm"/>
          </a:ln>
        </p:spPr>
      </p:sp>
      <p:sp>
        <p:nvSpPr>
          <p:cNvPr name="TextBox 17" id="17"/>
          <p:cNvSpPr txBox="true"/>
          <p:nvPr/>
        </p:nvSpPr>
        <p:spPr>
          <a:xfrm rot="0">
            <a:off x="368729" y="9470020"/>
            <a:ext cx="1231486" cy="509301"/>
          </a:xfrm>
          <a:prstGeom prst="rect">
            <a:avLst/>
          </a:prstGeom>
        </p:spPr>
        <p:txBody>
          <a:bodyPr anchor="t" rtlCol="false" tIns="0" lIns="0" bIns="0" rIns="0">
            <a:spAutoFit/>
          </a:bodyPr>
          <a:lstStyle/>
          <a:p>
            <a:pPr algn="l">
              <a:lnSpc>
                <a:spcPts val="2400"/>
              </a:lnSpc>
            </a:pPr>
            <a:r>
              <a:rPr lang="en-US" sz="2000">
                <a:solidFill>
                  <a:srgbClr val="000000"/>
                </a:solidFill>
                <a:latin typeface="Arial"/>
              </a:rPr>
              <a:t>Source :</a:t>
            </a:r>
          </a:p>
        </p:txBody>
      </p:sp>
      <p:sp>
        <p:nvSpPr>
          <p:cNvPr name="TextBox 18" id="18"/>
          <p:cNvSpPr txBox="true"/>
          <p:nvPr/>
        </p:nvSpPr>
        <p:spPr>
          <a:xfrm rot="0">
            <a:off x="223058" y="1990554"/>
            <a:ext cx="17841880" cy="6182796"/>
          </a:xfrm>
          <a:prstGeom prst="rect">
            <a:avLst/>
          </a:prstGeom>
        </p:spPr>
        <p:txBody>
          <a:bodyPr anchor="t" rtlCol="false" tIns="0" lIns="0" bIns="0" rIns="0">
            <a:spAutoFit/>
          </a:bodyPr>
          <a:lstStyle/>
          <a:p>
            <a:pPr algn="l">
              <a:lnSpc>
                <a:spcPts val="3359"/>
              </a:lnSpc>
            </a:pPr>
            <a:r>
              <a:rPr lang="en-US" sz="2799">
                <a:solidFill>
                  <a:srgbClr val="000000"/>
                </a:solidFill>
                <a:latin typeface="Arial"/>
              </a:rPr>
              <a:t>In conclusion, the development of the music web application using Django represents a significant step towards providing users with a seamless and immersive music listening experience. Through the implementation of features such as secure authentication, intuitive playlist management, high-quality music streaming, and efficient search functionality, the platform offers users a comprehensive solution for discovering, organizing, and enjoying their favorite music.</a:t>
            </a:r>
          </a:p>
          <a:p>
            <a:pPr algn="l">
              <a:lnSpc>
                <a:spcPts val="3359"/>
              </a:lnSpc>
            </a:pPr>
          </a:p>
          <a:p>
            <a:pPr algn="l">
              <a:lnSpc>
                <a:spcPts val="3359"/>
              </a:lnSpc>
            </a:pPr>
            <a:r>
              <a:rPr lang="en-US" sz="2799">
                <a:solidFill>
                  <a:srgbClr val="000000"/>
                </a:solidFill>
                <a:latin typeface="Arial"/>
              </a:rPr>
              <a:t>The project has demonstrated the versatility and power of Django as a framework for building dynamic and user-friendly web applications. By leveraging Django's robust capabilities and adhering to best practices in web development, we have created a platform that prioritizes simplicity, efficiency, and scalability.</a:t>
            </a:r>
          </a:p>
          <a:p>
            <a:pPr algn="l">
              <a:lnSpc>
                <a:spcPts val="3359"/>
              </a:lnSpc>
            </a:pPr>
            <a:r>
              <a:rPr lang="en-US" sz="2799">
                <a:solidFill>
                  <a:srgbClr val="000000"/>
                </a:solidFill>
                <a:latin typeface="Arial"/>
              </a:rPr>
              <a:t>Moving forward, the project will continue to evolve through regular updates and enhancements, incorporating user feedback and emerging technologies to further enhance the platform's functionality and usability. With a commitment to innovation and excellence, we aim to establish the music web application as a premier destination for music enthusiasts, providing them with a personalized and enriching music listening experience online.</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7009056" y="4653135"/>
            <a:ext cx="4298038" cy="964853"/>
          </a:xfrm>
          <a:prstGeom prst="rect">
            <a:avLst/>
          </a:prstGeom>
        </p:spPr>
        <p:txBody>
          <a:bodyPr anchor="t" rtlCol="false" tIns="0" lIns="0" bIns="0" rIns="0">
            <a:spAutoFit/>
          </a:bodyPr>
          <a:lstStyle/>
          <a:p>
            <a:pPr algn="l">
              <a:lnSpc>
                <a:spcPts val="7200"/>
              </a:lnSpc>
            </a:pPr>
            <a:r>
              <a:rPr lang="en-US" sz="6000" spc="-10">
                <a:solidFill>
                  <a:srgbClr val="223366"/>
                </a:solidFill>
                <a:latin typeface="Arimo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Freeform 15" id="15" descr="A blue and white rectangle with a white border  Description automatically generated"/>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4"/>
            <a:stretch>
              <a:fillRect l="0" t="0" r="0" b="0"/>
            </a:stretch>
          </a:blipFill>
        </p:spPr>
      </p:sp>
      <p:sp>
        <p:nvSpPr>
          <p:cNvPr name="TextBox 16" id="16"/>
          <p:cNvSpPr txBox="true"/>
          <p:nvPr/>
        </p:nvSpPr>
        <p:spPr>
          <a:xfrm rot="0">
            <a:off x="4845524" y="1568655"/>
            <a:ext cx="8566472" cy="1238509"/>
          </a:xfrm>
          <a:prstGeom prst="rect">
            <a:avLst/>
          </a:prstGeom>
        </p:spPr>
        <p:txBody>
          <a:bodyPr anchor="t" rtlCol="false" tIns="0" lIns="0" bIns="0" rIns="0">
            <a:spAutoFit/>
          </a:bodyPr>
          <a:lstStyle/>
          <a:p>
            <a:pPr algn="ctr">
              <a:lnSpc>
                <a:spcPts val="7860"/>
              </a:lnSpc>
            </a:pPr>
            <a:r>
              <a:rPr lang="en-US" sz="4000">
                <a:solidFill>
                  <a:srgbClr val="213164"/>
                </a:solidFill>
                <a:latin typeface="Arial Bold"/>
              </a:rPr>
              <a:t>CAPSTONE PROJECT SHOWCASE</a:t>
            </a:r>
          </a:p>
        </p:txBody>
      </p:sp>
      <p:grpSp>
        <p:nvGrpSpPr>
          <p:cNvPr name="Group 17" id="17"/>
          <p:cNvGrpSpPr/>
          <p:nvPr/>
        </p:nvGrpSpPr>
        <p:grpSpPr>
          <a:xfrm rot="0">
            <a:off x="1887220" y="6050280"/>
            <a:ext cx="14505940" cy="1112052"/>
            <a:chOff x="0" y="0"/>
            <a:chExt cx="19341253" cy="1482736"/>
          </a:xfrm>
        </p:grpSpPr>
        <p:sp>
          <p:nvSpPr>
            <p:cNvPr name="Freeform 18" id="18"/>
            <p:cNvSpPr/>
            <p:nvPr/>
          </p:nvSpPr>
          <p:spPr>
            <a:xfrm flipH="false" flipV="false" rot="0">
              <a:off x="33909" y="33909"/>
              <a:ext cx="19273520" cy="1414907"/>
            </a:xfrm>
            <a:custGeom>
              <a:avLst/>
              <a:gdLst/>
              <a:ahLst/>
              <a:cxnLst/>
              <a:rect r="r" b="b" t="t" l="l"/>
              <a:pathLst>
                <a:path h="1414907" w="19273520">
                  <a:moveTo>
                    <a:pt x="0" y="235839"/>
                  </a:moveTo>
                  <a:cubicBezTo>
                    <a:pt x="0" y="105537"/>
                    <a:pt x="110236" y="0"/>
                    <a:pt x="246253" y="0"/>
                  </a:cubicBezTo>
                  <a:lnTo>
                    <a:pt x="19027267" y="0"/>
                  </a:lnTo>
                  <a:cubicBezTo>
                    <a:pt x="19163284" y="0"/>
                    <a:pt x="19273520" y="105537"/>
                    <a:pt x="19273520" y="235839"/>
                  </a:cubicBezTo>
                  <a:lnTo>
                    <a:pt x="19273520" y="1179068"/>
                  </a:lnTo>
                  <a:cubicBezTo>
                    <a:pt x="19273520" y="1309370"/>
                    <a:pt x="19163284" y="1414907"/>
                    <a:pt x="19027267" y="1414907"/>
                  </a:cubicBezTo>
                  <a:lnTo>
                    <a:pt x="246253" y="1414907"/>
                  </a:lnTo>
                  <a:cubicBezTo>
                    <a:pt x="110236" y="1414907"/>
                    <a:pt x="0" y="1309370"/>
                    <a:pt x="0" y="1179068"/>
                  </a:cubicBezTo>
                  <a:close/>
                </a:path>
              </a:pathLst>
            </a:custGeom>
            <a:solidFill>
              <a:srgbClr val="DFDDFB"/>
            </a:solidFill>
          </p:spPr>
        </p:sp>
        <p:sp>
          <p:nvSpPr>
            <p:cNvPr name="Freeform 19" id="19"/>
            <p:cNvSpPr/>
            <p:nvPr/>
          </p:nvSpPr>
          <p:spPr>
            <a:xfrm flipH="false" flipV="false" rot="0">
              <a:off x="0" y="0"/>
              <a:ext cx="19341339" cy="1482725"/>
            </a:xfrm>
            <a:custGeom>
              <a:avLst/>
              <a:gdLst/>
              <a:ahLst/>
              <a:cxnLst/>
              <a:rect r="r" b="b" t="t" l="l"/>
              <a:pathLst>
                <a:path h="1482725" w="19341339">
                  <a:moveTo>
                    <a:pt x="0" y="269748"/>
                  </a:moveTo>
                  <a:cubicBezTo>
                    <a:pt x="0" y="119380"/>
                    <a:pt x="126873" y="0"/>
                    <a:pt x="280162" y="0"/>
                  </a:cubicBezTo>
                  <a:lnTo>
                    <a:pt x="19061176" y="0"/>
                  </a:lnTo>
                  <a:lnTo>
                    <a:pt x="19061176" y="33909"/>
                  </a:lnTo>
                  <a:lnTo>
                    <a:pt x="19061176" y="0"/>
                  </a:lnTo>
                  <a:cubicBezTo>
                    <a:pt x="19214464" y="0"/>
                    <a:pt x="19341339" y="119380"/>
                    <a:pt x="19341339" y="269748"/>
                  </a:cubicBezTo>
                  <a:lnTo>
                    <a:pt x="19307429" y="269748"/>
                  </a:lnTo>
                  <a:lnTo>
                    <a:pt x="19341339" y="269748"/>
                  </a:lnTo>
                  <a:lnTo>
                    <a:pt x="19341339" y="1212977"/>
                  </a:lnTo>
                  <a:lnTo>
                    <a:pt x="19307429" y="1212977"/>
                  </a:lnTo>
                  <a:lnTo>
                    <a:pt x="19341339" y="1212977"/>
                  </a:lnTo>
                  <a:cubicBezTo>
                    <a:pt x="19341339" y="1363345"/>
                    <a:pt x="19214464" y="1482725"/>
                    <a:pt x="19061176" y="1482725"/>
                  </a:cubicBezTo>
                  <a:lnTo>
                    <a:pt x="19061176" y="1448816"/>
                  </a:lnTo>
                  <a:lnTo>
                    <a:pt x="19061176" y="1482725"/>
                  </a:lnTo>
                  <a:lnTo>
                    <a:pt x="280162" y="1482725"/>
                  </a:lnTo>
                  <a:lnTo>
                    <a:pt x="280162" y="1448816"/>
                  </a:lnTo>
                  <a:lnTo>
                    <a:pt x="280162" y="1482725"/>
                  </a:lnTo>
                  <a:cubicBezTo>
                    <a:pt x="126873" y="1482725"/>
                    <a:pt x="0" y="1363345"/>
                    <a:pt x="0" y="1212977"/>
                  </a:cubicBezTo>
                  <a:lnTo>
                    <a:pt x="0" y="269748"/>
                  </a:lnTo>
                  <a:lnTo>
                    <a:pt x="33909" y="269748"/>
                  </a:lnTo>
                  <a:lnTo>
                    <a:pt x="0" y="269748"/>
                  </a:lnTo>
                  <a:moveTo>
                    <a:pt x="67691" y="269748"/>
                  </a:moveTo>
                  <a:lnTo>
                    <a:pt x="67691" y="1212977"/>
                  </a:lnTo>
                  <a:lnTo>
                    <a:pt x="33909" y="1212977"/>
                  </a:lnTo>
                  <a:lnTo>
                    <a:pt x="67691" y="1212977"/>
                  </a:lnTo>
                  <a:cubicBezTo>
                    <a:pt x="67691" y="1323213"/>
                    <a:pt x="161417" y="1414907"/>
                    <a:pt x="280035" y="1414907"/>
                  </a:cubicBezTo>
                  <a:lnTo>
                    <a:pt x="19061176" y="1414907"/>
                  </a:lnTo>
                  <a:cubicBezTo>
                    <a:pt x="19179921" y="1414907"/>
                    <a:pt x="19273520" y="1323086"/>
                    <a:pt x="19273520" y="1212977"/>
                  </a:cubicBezTo>
                  <a:lnTo>
                    <a:pt x="19273520" y="269748"/>
                  </a:lnTo>
                  <a:cubicBezTo>
                    <a:pt x="19273520" y="159512"/>
                    <a:pt x="19179794" y="67818"/>
                    <a:pt x="19061176" y="67818"/>
                  </a:cubicBezTo>
                  <a:lnTo>
                    <a:pt x="280162" y="67818"/>
                  </a:lnTo>
                  <a:lnTo>
                    <a:pt x="280162" y="33909"/>
                  </a:lnTo>
                  <a:lnTo>
                    <a:pt x="280162" y="67691"/>
                  </a:lnTo>
                  <a:cubicBezTo>
                    <a:pt x="161417" y="67691"/>
                    <a:pt x="67818" y="159512"/>
                    <a:pt x="67818" y="269621"/>
                  </a:cubicBezTo>
                  <a:close/>
                </a:path>
              </a:pathLst>
            </a:custGeom>
            <a:solidFill>
              <a:srgbClr val="DFDDFB"/>
            </a:solidFill>
          </p:spPr>
        </p:sp>
      </p:grpSp>
      <p:sp>
        <p:nvSpPr>
          <p:cNvPr name="TextBox 20" id="20"/>
          <p:cNvSpPr txBox="true"/>
          <p:nvPr/>
        </p:nvSpPr>
        <p:spPr>
          <a:xfrm rot="0">
            <a:off x="3008154" y="6303252"/>
            <a:ext cx="12271692" cy="554280"/>
          </a:xfrm>
          <a:prstGeom prst="rect">
            <a:avLst/>
          </a:prstGeom>
        </p:spPr>
        <p:txBody>
          <a:bodyPr anchor="t" rtlCol="false" tIns="0" lIns="0" bIns="0" rIns="0">
            <a:spAutoFit/>
          </a:bodyPr>
          <a:lstStyle/>
          <a:p>
            <a:pPr algn="ctr">
              <a:lnSpc>
                <a:spcPts val="3992"/>
              </a:lnSpc>
            </a:pPr>
            <a:r>
              <a:rPr lang="en-US" sz="3200">
                <a:solidFill>
                  <a:srgbClr val="000000"/>
                </a:solidFill>
                <a:latin typeface="Arial Bold"/>
              </a:rPr>
              <a:t>MUSIC WEB APPLICATION USING DJANGO FRAMEWORK </a:t>
            </a:r>
          </a:p>
        </p:txBody>
      </p:sp>
      <p:sp>
        <p:nvSpPr>
          <p:cNvPr name="TextBox 21" id="21"/>
          <p:cNvSpPr txBox="true"/>
          <p:nvPr/>
        </p:nvSpPr>
        <p:spPr>
          <a:xfrm rot="0">
            <a:off x="7744460" y="5332944"/>
            <a:ext cx="2799080" cy="554280"/>
          </a:xfrm>
          <a:prstGeom prst="rect">
            <a:avLst/>
          </a:prstGeom>
        </p:spPr>
        <p:txBody>
          <a:bodyPr anchor="t" rtlCol="false" tIns="0" lIns="0" bIns="0" rIns="0">
            <a:spAutoFit/>
          </a:bodyPr>
          <a:lstStyle/>
          <a:p>
            <a:pPr algn="ctr">
              <a:lnSpc>
                <a:spcPts val="3992"/>
              </a:lnSpc>
            </a:pPr>
            <a:r>
              <a:rPr lang="en-US" sz="3200">
                <a:solidFill>
                  <a:srgbClr val="FFFFFF"/>
                </a:solidFill>
                <a:latin typeface="Arial Bold"/>
              </a:rPr>
              <a:t>Project Title</a:t>
            </a:r>
          </a:p>
        </p:txBody>
      </p:sp>
      <p:sp>
        <p:nvSpPr>
          <p:cNvPr name="TextBox 22" id="22"/>
          <p:cNvSpPr txBox="true"/>
          <p:nvPr/>
        </p:nvSpPr>
        <p:spPr>
          <a:xfrm rot="0">
            <a:off x="2553626" y="7983746"/>
            <a:ext cx="13180750" cy="1100840"/>
          </a:xfrm>
          <a:prstGeom prst="rect">
            <a:avLst/>
          </a:prstGeom>
        </p:spPr>
        <p:txBody>
          <a:bodyPr anchor="t" rtlCol="false" tIns="0" lIns="0" bIns="0" rIns="0">
            <a:spAutoFit/>
          </a:bodyPr>
          <a:lstStyle/>
          <a:p>
            <a:pPr algn="ctr">
              <a:lnSpc>
                <a:spcPts val="3992"/>
              </a:lnSpc>
            </a:pPr>
            <a:r>
              <a:rPr lang="en-US" sz="3200">
                <a:solidFill>
                  <a:srgbClr val="FFFFFF"/>
                </a:solidFill>
                <a:latin typeface="Arial"/>
              </a:rPr>
              <a:t>Abstract | Problem Statement | Project Overview | Proposed Solution | Technology Used | Modelling &amp; Results | Conclusion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353489" y="1389010"/>
            <a:ext cx="5689314" cy="528351"/>
          </a:xfrm>
          <a:prstGeom prst="rect">
            <a:avLst/>
          </a:prstGeom>
        </p:spPr>
        <p:txBody>
          <a:bodyPr anchor="t" rtlCol="false" tIns="0" lIns="0" bIns="0" rIns="0">
            <a:spAutoFit/>
          </a:bodyPr>
          <a:lstStyle/>
          <a:p>
            <a:pPr algn="l">
              <a:lnSpc>
                <a:spcPts val="3840"/>
              </a:lnSpc>
            </a:pPr>
            <a:r>
              <a:rPr lang="en-US" sz="3200">
                <a:solidFill>
                  <a:srgbClr val="213163"/>
                </a:solidFill>
                <a:latin typeface="Arial Bold"/>
              </a:rPr>
              <a:t>Abstract</a:t>
            </a:r>
          </a:p>
        </p:txBody>
      </p:sp>
      <p:sp>
        <p:nvSpPr>
          <p:cNvPr name="AutoShape 16" id="16"/>
          <p:cNvSpPr/>
          <p:nvPr/>
        </p:nvSpPr>
        <p:spPr>
          <a:xfrm rot="3577">
            <a:off x="-9530" y="9351820"/>
            <a:ext cx="18307060" cy="0"/>
          </a:xfrm>
          <a:prstGeom prst="line">
            <a:avLst/>
          </a:prstGeom>
          <a:ln cap="rnd" w="9525">
            <a:solidFill>
              <a:srgbClr val="FFFFFF"/>
            </a:solidFill>
            <a:prstDash val="solid"/>
            <a:headEnd type="none" len="sm" w="sm"/>
            <a:tailEnd type="none" len="sm" w="sm"/>
          </a:ln>
        </p:spPr>
      </p:sp>
      <p:sp>
        <p:nvSpPr>
          <p:cNvPr name="TextBox 17" id="17"/>
          <p:cNvSpPr txBox="true"/>
          <p:nvPr/>
        </p:nvSpPr>
        <p:spPr>
          <a:xfrm rot="0">
            <a:off x="368729" y="9470020"/>
            <a:ext cx="1231486" cy="509301"/>
          </a:xfrm>
          <a:prstGeom prst="rect">
            <a:avLst/>
          </a:prstGeom>
        </p:spPr>
        <p:txBody>
          <a:bodyPr anchor="t" rtlCol="false" tIns="0" lIns="0" bIns="0" rIns="0">
            <a:spAutoFit/>
          </a:bodyPr>
          <a:lstStyle/>
          <a:p>
            <a:pPr algn="l">
              <a:lnSpc>
                <a:spcPts val="2400"/>
              </a:lnSpc>
            </a:pPr>
            <a:r>
              <a:rPr lang="en-US" sz="2000">
                <a:solidFill>
                  <a:srgbClr val="000000"/>
                </a:solidFill>
                <a:latin typeface="Arial"/>
              </a:rPr>
              <a:t>Source : </a:t>
            </a:r>
          </a:p>
        </p:txBody>
      </p:sp>
      <p:sp>
        <p:nvSpPr>
          <p:cNvPr name="TextBox 18" id="18"/>
          <p:cNvSpPr txBox="true"/>
          <p:nvPr/>
        </p:nvSpPr>
        <p:spPr>
          <a:xfrm rot="0">
            <a:off x="361604" y="1990552"/>
            <a:ext cx="17841882" cy="6182796"/>
          </a:xfrm>
          <a:prstGeom prst="rect">
            <a:avLst/>
          </a:prstGeom>
        </p:spPr>
        <p:txBody>
          <a:bodyPr anchor="t" rtlCol="false" tIns="0" lIns="0" bIns="0" rIns="0">
            <a:spAutoFit/>
          </a:bodyPr>
          <a:lstStyle/>
          <a:p>
            <a:pPr algn="l">
              <a:lnSpc>
                <a:spcPts val="3359"/>
              </a:lnSpc>
            </a:pPr>
            <a:r>
              <a:rPr lang="en-US" sz="2799">
                <a:solidFill>
                  <a:srgbClr val="000000"/>
                </a:solidFill>
                <a:latin typeface="Arial Bold"/>
              </a:rPr>
              <a:t>Objective</a:t>
            </a:r>
            <a:r>
              <a:rPr lang="en-US" sz="2799">
                <a:solidFill>
                  <a:srgbClr val="000000"/>
                </a:solidFill>
                <a:latin typeface="Arial"/>
              </a:rPr>
              <a:t>: This project aims to develop a user-friendly music web application using Django, focusing on authentication, playlist management, seamless streaming, and intuitive search functionalities. </a:t>
            </a:r>
          </a:p>
          <a:p>
            <a:pPr algn="l">
              <a:lnSpc>
                <a:spcPts val="3359"/>
              </a:lnSpc>
            </a:pPr>
          </a:p>
          <a:p>
            <a:pPr algn="l">
              <a:lnSpc>
                <a:spcPts val="3359"/>
              </a:lnSpc>
            </a:pPr>
            <a:r>
              <a:rPr lang="en-US" sz="2799">
                <a:solidFill>
                  <a:srgbClr val="000000"/>
                </a:solidFill>
                <a:latin typeface="Arial Bold"/>
              </a:rPr>
              <a:t>Method</a:t>
            </a:r>
            <a:r>
              <a:rPr lang="en-US" sz="2799">
                <a:solidFill>
                  <a:srgbClr val="000000"/>
                </a:solidFill>
                <a:latin typeface="Arial"/>
              </a:rPr>
              <a:t>: Leveraging Django's framework, the project structures the backend to handle user authentication securely, manage playlists efficiently, deliver high-quality music streaming, and implement a robust search feature. The frontend is designed for an intuitive user experience, ensuring smooth navigation and interaction.</a:t>
            </a:r>
          </a:p>
          <a:p>
            <a:pPr algn="l">
              <a:lnSpc>
                <a:spcPts val="3359"/>
              </a:lnSpc>
            </a:pPr>
          </a:p>
          <a:p>
            <a:pPr algn="l">
              <a:lnSpc>
                <a:spcPts val="3359"/>
              </a:lnSpc>
            </a:pPr>
            <a:r>
              <a:rPr lang="en-US" sz="2799">
                <a:solidFill>
                  <a:srgbClr val="000000"/>
                </a:solidFill>
                <a:latin typeface="Arial Bold"/>
              </a:rPr>
              <a:t>Result</a:t>
            </a:r>
            <a:r>
              <a:rPr lang="en-US" sz="2799">
                <a:solidFill>
                  <a:srgbClr val="000000"/>
                </a:solidFill>
                <a:latin typeface="Arial"/>
              </a:rPr>
              <a:t>: The resulting music web application provides users with a seamless and engaging experience, allowing them to create personalized accounts, manage playlists effortlessly, stream music seamlessly, and discover new tracks easily through the search functionality. </a:t>
            </a:r>
          </a:p>
          <a:p>
            <a:pPr algn="l">
              <a:lnSpc>
                <a:spcPts val="3359"/>
              </a:lnSpc>
            </a:pPr>
          </a:p>
          <a:p>
            <a:pPr algn="l">
              <a:lnSpc>
                <a:spcPts val="3359"/>
              </a:lnSpc>
            </a:pPr>
            <a:r>
              <a:rPr lang="en-US" sz="2799">
                <a:solidFill>
                  <a:srgbClr val="000000"/>
                </a:solidFill>
                <a:latin typeface="Arial Bold"/>
              </a:rPr>
              <a:t>Conclusion</a:t>
            </a:r>
            <a:r>
              <a:rPr lang="en-US" sz="2799">
                <a:solidFill>
                  <a:srgbClr val="000000"/>
                </a:solidFill>
                <a:latin typeface="Arial"/>
              </a:rPr>
              <a:t>: Through the effective utilization of Django's features and functionalities, the project demonstrates the capability of the framework in building dynamic and interactive web applications tailored to the modern needs of music enthusiasts.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353489" y="1389010"/>
            <a:ext cx="5689314" cy="528351"/>
          </a:xfrm>
          <a:prstGeom prst="rect">
            <a:avLst/>
          </a:prstGeom>
        </p:spPr>
        <p:txBody>
          <a:bodyPr anchor="t" rtlCol="false" tIns="0" lIns="0" bIns="0" rIns="0">
            <a:spAutoFit/>
          </a:bodyPr>
          <a:lstStyle/>
          <a:p>
            <a:pPr algn="l">
              <a:lnSpc>
                <a:spcPts val="3840"/>
              </a:lnSpc>
            </a:pPr>
            <a:r>
              <a:rPr lang="en-US" sz="3200">
                <a:solidFill>
                  <a:srgbClr val="213163"/>
                </a:solidFill>
                <a:latin typeface="Arial Bold"/>
              </a:rPr>
              <a:t>Problem Statement</a:t>
            </a:r>
          </a:p>
        </p:txBody>
      </p:sp>
      <p:sp>
        <p:nvSpPr>
          <p:cNvPr name="AutoShape 16" id="16"/>
          <p:cNvSpPr/>
          <p:nvPr/>
        </p:nvSpPr>
        <p:spPr>
          <a:xfrm rot="3577">
            <a:off x="-9530" y="9351820"/>
            <a:ext cx="18307060" cy="0"/>
          </a:xfrm>
          <a:prstGeom prst="line">
            <a:avLst/>
          </a:prstGeom>
          <a:ln cap="rnd" w="9525">
            <a:solidFill>
              <a:srgbClr val="FFFFFF"/>
            </a:solidFill>
            <a:prstDash val="solid"/>
            <a:headEnd type="none" len="sm" w="sm"/>
            <a:tailEnd type="none" len="sm" w="sm"/>
          </a:ln>
        </p:spPr>
      </p:sp>
      <p:sp>
        <p:nvSpPr>
          <p:cNvPr name="TextBox 17" id="17"/>
          <p:cNvSpPr txBox="true"/>
          <p:nvPr/>
        </p:nvSpPr>
        <p:spPr>
          <a:xfrm rot="0">
            <a:off x="368729" y="9470020"/>
            <a:ext cx="1231486" cy="509301"/>
          </a:xfrm>
          <a:prstGeom prst="rect">
            <a:avLst/>
          </a:prstGeom>
        </p:spPr>
        <p:txBody>
          <a:bodyPr anchor="t" rtlCol="false" tIns="0" lIns="0" bIns="0" rIns="0">
            <a:spAutoFit/>
          </a:bodyPr>
          <a:lstStyle/>
          <a:p>
            <a:pPr algn="l">
              <a:lnSpc>
                <a:spcPts val="2400"/>
              </a:lnSpc>
            </a:pPr>
            <a:r>
              <a:rPr lang="en-US" sz="2000">
                <a:solidFill>
                  <a:srgbClr val="000000"/>
                </a:solidFill>
                <a:latin typeface="Arial"/>
              </a:rPr>
              <a:t>Source :</a:t>
            </a:r>
          </a:p>
        </p:txBody>
      </p:sp>
      <p:sp>
        <p:nvSpPr>
          <p:cNvPr name="TextBox 18" id="18"/>
          <p:cNvSpPr txBox="true"/>
          <p:nvPr/>
        </p:nvSpPr>
        <p:spPr>
          <a:xfrm rot="0">
            <a:off x="81830" y="2388870"/>
            <a:ext cx="17838954" cy="5321022"/>
          </a:xfrm>
          <a:prstGeom prst="rect">
            <a:avLst/>
          </a:prstGeom>
        </p:spPr>
        <p:txBody>
          <a:bodyPr anchor="t" rtlCol="false" tIns="0" lIns="0" bIns="0" rIns="0">
            <a:spAutoFit/>
          </a:bodyPr>
          <a:lstStyle/>
          <a:p>
            <a:pPr algn="l">
              <a:lnSpc>
                <a:spcPts val="3359"/>
              </a:lnSpc>
            </a:pPr>
            <a:r>
              <a:rPr lang="en-US" sz="2799">
                <a:solidFill>
                  <a:srgbClr val="000000"/>
                </a:solidFill>
                <a:latin typeface="Arial"/>
              </a:rPr>
              <a:t>The emergence of online music streaming platforms has revolutionized the way people consume music, but there remains a need for customizable, user-friendly platforms that cater to individual preferences. Existing platforms often lack features for personalized playlist management, efficient music streaming, and seamless user interaction. </a:t>
            </a:r>
          </a:p>
          <a:p>
            <a:pPr algn="l">
              <a:lnSpc>
                <a:spcPts val="3359"/>
              </a:lnSpc>
            </a:pPr>
          </a:p>
          <a:p>
            <a:pPr algn="l">
              <a:lnSpc>
                <a:spcPts val="3359"/>
              </a:lnSpc>
            </a:pPr>
            <a:r>
              <a:rPr lang="en-US" sz="2799">
                <a:solidFill>
                  <a:srgbClr val="000000"/>
                </a:solidFill>
                <a:latin typeface="Arial"/>
              </a:rPr>
              <a:t>Additionally, building such platforms from scratch can be daunting due to the complexities involved in managing user authentication, database integration, and multimedia content delivery. </a:t>
            </a:r>
          </a:p>
          <a:p>
            <a:pPr algn="l">
              <a:lnSpc>
                <a:spcPts val="3359"/>
              </a:lnSpc>
            </a:pPr>
          </a:p>
          <a:p>
            <a:pPr algn="l">
              <a:lnSpc>
                <a:spcPts val="3359"/>
              </a:lnSpc>
            </a:pPr>
          </a:p>
          <a:p>
            <a:pPr algn="l">
              <a:lnSpc>
                <a:spcPts val="3359"/>
              </a:lnSpc>
            </a:pPr>
            <a:r>
              <a:rPr lang="en-US" sz="2799">
                <a:solidFill>
                  <a:srgbClr val="000000"/>
                </a:solidFill>
                <a:latin typeface="Arial"/>
              </a:rPr>
              <a:t>Therefore, there is a pressing need to develop a modern web application using Django that addresses these shortcomings, providing users with a robust, secure, and intuitive platform for discovering, organizing, and streaming music seamlessly.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353489" y="1389010"/>
            <a:ext cx="5689314" cy="528351"/>
          </a:xfrm>
          <a:prstGeom prst="rect">
            <a:avLst/>
          </a:prstGeom>
        </p:spPr>
        <p:txBody>
          <a:bodyPr anchor="t" rtlCol="false" tIns="0" lIns="0" bIns="0" rIns="0">
            <a:spAutoFit/>
          </a:bodyPr>
          <a:lstStyle/>
          <a:p>
            <a:pPr algn="l">
              <a:lnSpc>
                <a:spcPts val="3840"/>
              </a:lnSpc>
            </a:pPr>
            <a:r>
              <a:rPr lang="en-US" sz="3200">
                <a:solidFill>
                  <a:srgbClr val="213163"/>
                </a:solidFill>
                <a:latin typeface="Arial Bold"/>
              </a:rPr>
              <a:t>Project Overview</a:t>
            </a:r>
          </a:p>
        </p:txBody>
      </p:sp>
      <p:sp>
        <p:nvSpPr>
          <p:cNvPr name="AutoShape 16" id="16"/>
          <p:cNvSpPr/>
          <p:nvPr/>
        </p:nvSpPr>
        <p:spPr>
          <a:xfrm rot="3577">
            <a:off x="-9530" y="9351820"/>
            <a:ext cx="18307060" cy="0"/>
          </a:xfrm>
          <a:prstGeom prst="line">
            <a:avLst/>
          </a:prstGeom>
          <a:ln cap="rnd" w="9525">
            <a:solidFill>
              <a:srgbClr val="FFFFFF"/>
            </a:solidFill>
            <a:prstDash val="solid"/>
            <a:headEnd type="none" len="sm" w="sm"/>
            <a:tailEnd type="none" len="sm" w="sm"/>
          </a:ln>
        </p:spPr>
      </p:sp>
      <p:sp>
        <p:nvSpPr>
          <p:cNvPr name="TextBox 17" id="17"/>
          <p:cNvSpPr txBox="true"/>
          <p:nvPr/>
        </p:nvSpPr>
        <p:spPr>
          <a:xfrm rot="0">
            <a:off x="368729" y="9470020"/>
            <a:ext cx="1231486" cy="509301"/>
          </a:xfrm>
          <a:prstGeom prst="rect">
            <a:avLst/>
          </a:prstGeom>
        </p:spPr>
        <p:txBody>
          <a:bodyPr anchor="t" rtlCol="false" tIns="0" lIns="0" bIns="0" rIns="0">
            <a:spAutoFit/>
          </a:bodyPr>
          <a:lstStyle/>
          <a:p>
            <a:pPr algn="l">
              <a:lnSpc>
                <a:spcPts val="2400"/>
              </a:lnSpc>
            </a:pPr>
            <a:r>
              <a:rPr lang="en-US" sz="2000">
                <a:solidFill>
                  <a:srgbClr val="000000"/>
                </a:solidFill>
                <a:latin typeface="Arial"/>
              </a:rPr>
              <a:t>Source :</a:t>
            </a:r>
          </a:p>
        </p:txBody>
      </p:sp>
      <p:sp>
        <p:nvSpPr>
          <p:cNvPr name="TextBox 18" id="18"/>
          <p:cNvSpPr txBox="true"/>
          <p:nvPr/>
        </p:nvSpPr>
        <p:spPr>
          <a:xfrm rot="0">
            <a:off x="358678" y="2565956"/>
            <a:ext cx="17479418" cy="4890136"/>
          </a:xfrm>
          <a:prstGeom prst="rect">
            <a:avLst/>
          </a:prstGeom>
        </p:spPr>
        <p:txBody>
          <a:bodyPr anchor="t" rtlCol="false" tIns="0" lIns="0" bIns="0" rIns="0">
            <a:spAutoFit/>
          </a:bodyPr>
          <a:lstStyle/>
          <a:p>
            <a:pPr algn="l">
              <a:lnSpc>
                <a:spcPts val="3359"/>
              </a:lnSpc>
            </a:pPr>
            <a:r>
              <a:rPr lang="en-US" sz="2799">
                <a:solidFill>
                  <a:srgbClr val="000000"/>
                </a:solidFill>
                <a:latin typeface="Arial"/>
              </a:rPr>
              <a:t>The project aims to develop a dynamic web application using Django, focused on providing a comprehensive solution for music enthusiasts. </a:t>
            </a:r>
          </a:p>
          <a:p>
            <a:pPr algn="l">
              <a:lnSpc>
                <a:spcPts val="3359"/>
              </a:lnSpc>
            </a:pPr>
          </a:p>
          <a:p>
            <a:pPr algn="l">
              <a:lnSpc>
                <a:spcPts val="3359"/>
              </a:lnSpc>
            </a:pPr>
            <a:r>
              <a:rPr lang="en-US" sz="2799">
                <a:solidFill>
                  <a:srgbClr val="000000"/>
                </a:solidFill>
                <a:latin typeface="Arial"/>
              </a:rPr>
              <a:t>The application will offer features such as user authentication, playlist management, music streaming, and search functionality. </a:t>
            </a:r>
          </a:p>
          <a:p>
            <a:pPr algn="l">
              <a:lnSpc>
                <a:spcPts val="3359"/>
              </a:lnSpc>
            </a:pPr>
          </a:p>
          <a:p>
            <a:pPr algn="l">
              <a:lnSpc>
                <a:spcPts val="3359"/>
              </a:lnSpc>
            </a:pPr>
            <a:r>
              <a:rPr lang="en-US" sz="2799">
                <a:solidFill>
                  <a:srgbClr val="000000"/>
                </a:solidFill>
                <a:latin typeface="Arial"/>
              </a:rPr>
              <a:t>Leveraging Django's powerful framework, the project will ensure a seamless user experience by implementing intuitive navigation, efficient data management, and responsive design. </a:t>
            </a:r>
          </a:p>
          <a:p>
            <a:pPr algn="l">
              <a:lnSpc>
                <a:spcPts val="3359"/>
              </a:lnSpc>
            </a:pPr>
          </a:p>
          <a:p>
            <a:pPr algn="l">
              <a:lnSpc>
                <a:spcPts val="3359"/>
              </a:lnSpc>
            </a:pPr>
            <a:r>
              <a:rPr lang="en-US" sz="2799">
                <a:solidFill>
                  <a:srgbClr val="000000"/>
                </a:solidFill>
                <a:latin typeface="Arial"/>
              </a:rPr>
              <a:t>Through the integration of modern technologies and innovative design principles, the web application will strive to become a go-to platform for users seeking personalized and immersive music experiences online.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353489" y="1389010"/>
            <a:ext cx="5689314" cy="528351"/>
          </a:xfrm>
          <a:prstGeom prst="rect">
            <a:avLst/>
          </a:prstGeom>
        </p:spPr>
        <p:txBody>
          <a:bodyPr anchor="t" rtlCol="false" tIns="0" lIns="0" bIns="0" rIns="0">
            <a:spAutoFit/>
          </a:bodyPr>
          <a:lstStyle/>
          <a:p>
            <a:pPr algn="l">
              <a:lnSpc>
                <a:spcPts val="3840"/>
              </a:lnSpc>
            </a:pPr>
            <a:r>
              <a:rPr lang="en-US" sz="3200">
                <a:solidFill>
                  <a:srgbClr val="213163"/>
                </a:solidFill>
                <a:latin typeface="Arial Bold"/>
              </a:rPr>
              <a:t>Proposed Solution</a:t>
            </a:r>
          </a:p>
        </p:txBody>
      </p:sp>
      <p:sp>
        <p:nvSpPr>
          <p:cNvPr name="AutoShape 16" id="16"/>
          <p:cNvSpPr/>
          <p:nvPr/>
        </p:nvSpPr>
        <p:spPr>
          <a:xfrm rot="3577">
            <a:off x="-9530" y="9351820"/>
            <a:ext cx="18307060" cy="0"/>
          </a:xfrm>
          <a:prstGeom prst="line">
            <a:avLst/>
          </a:prstGeom>
          <a:ln cap="rnd" w="9525">
            <a:solidFill>
              <a:srgbClr val="FFFFFF"/>
            </a:solidFill>
            <a:prstDash val="solid"/>
            <a:headEnd type="none" len="sm" w="sm"/>
            <a:tailEnd type="none" len="sm" w="sm"/>
          </a:ln>
        </p:spPr>
      </p:sp>
      <p:sp>
        <p:nvSpPr>
          <p:cNvPr name="TextBox 17" id="17"/>
          <p:cNvSpPr txBox="true"/>
          <p:nvPr/>
        </p:nvSpPr>
        <p:spPr>
          <a:xfrm rot="0">
            <a:off x="368729" y="9470020"/>
            <a:ext cx="1231486" cy="509301"/>
          </a:xfrm>
          <a:prstGeom prst="rect">
            <a:avLst/>
          </a:prstGeom>
        </p:spPr>
        <p:txBody>
          <a:bodyPr anchor="t" rtlCol="false" tIns="0" lIns="0" bIns="0" rIns="0">
            <a:spAutoFit/>
          </a:bodyPr>
          <a:lstStyle/>
          <a:p>
            <a:pPr algn="l">
              <a:lnSpc>
                <a:spcPts val="2400"/>
              </a:lnSpc>
            </a:pPr>
            <a:r>
              <a:rPr lang="en-US" sz="2000">
                <a:solidFill>
                  <a:srgbClr val="000000"/>
                </a:solidFill>
                <a:latin typeface="Arial"/>
              </a:rPr>
              <a:t>Source :</a:t>
            </a:r>
          </a:p>
        </p:txBody>
      </p:sp>
      <p:sp>
        <p:nvSpPr>
          <p:cNvPr name="TextBox 18" id="18"/>
          <p:cNvSpPr txBox="true"/>
          <p:nvPr/>
        </p:nvSpPr>
        <p:spPr>
          <a:xfrm rot="0">
            <a:off x="84514" y="2250326"/>
            <a:ext cx="17945790" cy="5751910"/>
          </a:xfrm>
          <a:prstGeom prst="rect">
            <a:avLst/>
          </a:prstGeom>
        </p:spPr>
        <p:txBody>
          <a:bodyPr anchor="t" rtlCol="false" tIns="0" lIns="0" bIns="0" rIns="0">
            <a:spAutoFit/>
          </a:bodyPr>
          <a:lstStyle/>
          <a:p>
            <a:pPr algn="l">
              <a:lnSpc>
                <a:spcPts val="3359"/>
              </a:lnSpc>
            </a:pPr>
            <a:r>
              <a:rPr lang="en-US" sz="2799">
                <a:solidFill>
                  <a:srgbClr val="000000"/>
                </a:solidFill>
                <a:latin typeface="Arial"/>
              </a:rPr>
              <a:t>In this project, we endeavor to create a cutting-edge music web application utilizing Django, a powerful web framework in Python, to cater to the evolving needs of music enthusiasts. Our primary objective is to develop a user-friendly platform that seamlessly integrates features such as secure user authentication, intuitive playlist management, high-quality music streaming, and efficient search functionality. </a:t>
            </a:r>
          </a:p>
          <a:p>
            <a:pPr algn="l">
              <a:lnSpc>
                <a:spcPts val="3359"/>
              </a:lnSpc>
            </a:pPr>
          </a:p>
          <a:p>
            <a:pPr algn="l">
              <a:lnSpc>
                <a:spcPts val="3359"/>
              </a:lnSpc>
            </a:pPr>
            <a:r>
              <a:rPr lang="en-US" sz="2799">
                <a:solidFill>
                  <a:srgbClr val="000000"/>
                </a:solidFill>
                <a:latin typeface="Arial"/>
              </a:rPr>
              <a:t>Leveraging Django's robust capabilities, we aim to ensure a smooth and engaging user experience, characterized by streamlined navigation, responsive design, and optimal performance across various devices.​</a:t>
            </a:r>
          </a:p>
          <a:p>
            <a:pPr algn="l">
              <a:lnSpc>
                <a:spcPts val="3359"/>
              </a:lnSpc>
            </a:pPr>
          </a:p>
          <a:p>
            <a:pPr algn="l">
              <a:lnSpc>
                <a:spcPts val="3359"/>
              </a:lnSpc>
            </a:pPr>
            <a:r>
              <a:rPr lang="en-US" sz="2799">
                <a:solidFill>
                  <a:srgbClr val="000000"/>
                </a:solidFill>
                <a:latin typeface="Arial"/>
              </a:rPr>
              <a:t>The proposed solution encompasses the creation of a modern and dynamic interface that prioritizes simplicity, accessibility, and personalization. Users will have the ability to register, log in securely, and manage their profiles effortlessly. Furthermore, they will be empowered to curate their own playlists, share them with others, and explore new music through a comprehensive search system.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2"/>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87978" y="1494234"/>
            <a:ext cx="18329484" cy="6182796"/>
          </a:xfrm>
          <a:prstGeom prst="rect">
            <a:avLst/>
          </a:prstGeom>
        </p:spPr>
        <p:txBody>
          <a:bodyPr anchor="t" rtlCol="false" tIns="0" lIns="0" bIns="0" rIns="0">
            <a:spAutoFit/>
          </a:bodyPr>
          <a:lstStyle/>
          <a:p>
            <a:pPr algn="l">
              <a:lnSpc>
                <a:spcPts val="3359"/>
              </a:lnSpc>
            </a:pPr>
          </a:p>
          <a:p>
            <a:pPr algn="l">
              <a:lnSpc>
                <a:spcPts val="3359"/>
              </a:lnSpc>
            </a:pPr>
          </a:p>
          <a:p>
            <a:pPr algn="l">
              <a:lnSpc>
                <a:spcPts val="3359"/>
              </a:lnSpc>
            </a:pPr>
            <a:r>
              <a:rPr lang="en-US" sz="2799">
                <a:solidFill>
                  <a:srgbClr val="000000"/>
                </a:solidFill>
                <a:latin typeface="Arial"/>
              </a:rPr>
              <a:t>To facilitate smooth music playback, the application will leverage Django's support for multimedia content delivery, ensuring a seamless streaming experience with minimal buffering and high audio quality. </a:t>
            </a:r>
          </a:p>
          <a:p>
            <a:pPr algn="l">
              <a:lnSpc>
                <a:spcPts val="3359"/>
              </a:lnSpc>
            </a:pPr>
          </a:p>
          <a:p>
            <a:pPr algn="l">
              <a:lnSpc>
                <a:spcPts val="3359"/>
              </a:lnSpc>
            </a:pPr>
          </a:p>
          <a:p>
            <a:pPr algn="l">
              <a:lnSpc>
                <a:spcPts val="3359"/>
              </a:lnSpc>
            </a:pPr>
            <a:r>
              <a:rPr lang="en-US" sz="2799">
                <a:solidFill>
                  <a:srgbClr val="000000"/>
                </a:solidFill>
                <a:latin typeface="Arial"/>
              </a:rPr>
              <a:t>Additionally, robust backend infrastructure will be implemented to handle data storage, retrieval, and management efficiently.</a:t>
            </a:r>
          </a:p>
          <a:p>
            <a:pPr algn="l">
              <a:lnSpc>
                <a:spcPts val="3359"/>
              </a:lnSpc>
            </a:pPr>
          </a:p>
          <a:p>
            <a:pPr algn="l">
              <a:lnSpc>
                <a:spcPts val="3359"/>
              </a:lnSpc>
            </a:pPr>
          </a:p>
          <a:p>
            <a:pPr algn="l">
              <a:lnSpc>
                <a:spcPts val="3359"/>
              </a:lnSpc>
            </a:pPr>
            <a:r>
              <a:rPr lang="en-US" sz="2799">
                <a:solidFill>
                  <a:srgbClr val="000000"/>
                </a:solidFill>
                <a:latin typeface="Arial"/>
              </a:rPr>
              <a:t>Regular updates and maintenance will be conducted to address any issues, incorporate user feedback, and enhance the platform's functionality and usability over time. Through iterative development and continuous improvement, we aim to establish the music web application as a premier destination for users seeking a personalized and immersive music experience online.</a:t>
            </a:r>
          </a:p>
        </p:txBody>
      </p:sp>
      <p:sp>
        <p:nvSpPr>
          <p:cNvPr name="AutoShape 16" id="16"/>
          <p:cNvSpPr/>
          <p:nvPr/>
        </p:nvSpPr>
        <p:spPr>
          <a:xfrm rot="3577">
            <a:off x="-9530" y="9351820"/>
            <a:ext cx="18307060" cy="0"/>
          </a:xfrm>
          <a:prstGeom prst="line">
            <a:avLst/>
          </a:prstGeom>
          <a:ln cap="rnd" w="9525">
            <a:solidFill>
              <a:srgbClr val="FFFFFF"/>
            </a:solidFill>
            <a:prstDash val="solid"/>
            <a:headEnd type="none" len="sm" w="sm"/>
            <a:tailEnd type="none" len="sm" w="sm"/>
          </a:ln>
        </p:spPr>
      </p:sp>
      <p:sp>
        <p:nvSpPr>
          <p:cNvPr name="TextBox 17" id="17"/>
          <p:cNvSpPr txBox="true"/>
          <p:nvPr/>
        </p:nvSpPr>
        <p:spPr>
          <a:xfrm rot="0">
            <a:off x="368729" y="9470020"/>
            <a:ext cx="1231486" cy="509301"/>
          </a:xfrm>
          <a:prstGeom prst="rect">
            <a:avLst/>
          </a:prstGeom>
        </p:spPr>
        <p:txBody>
          <a:bodyPr anchor="t" rtlCol="false" tIns="0" lIns="0" bIns="0" rIns="0">
            <a:spAutoFit/>
          </a:bodyPr>
          <a:lstStyle/>
          <a:p>
            <a:pPr algn="l">
              <a:lnSpc>
                <a:spcPts val="2400"/>
              </a:lnSpc>
            </a:pPr>
            <a:r>
              <a:rPr lang="en-US" sz="2000">
                <a:solidFill>
                  <a:srgbClr val="000000"/>
                </a:solidFill>
                <a:latin typeface="Arial"/>
              </a:rPr>
              <a:t>Source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2"/>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794852" y="1204460"/>
            <a:ext cx="17761156" cy="6182796"/>
          </a:xfrm>
          <a:prstGeom prst="rect">
            <a:avLst/>
          </a:prstGeom>
        </p:spPr>
        <p:txBody>
          <a:bodyPr anchor="t" rtlCol="false" tIns="0" lIns="0" bIns="0" rIns="0">
            <a:spAutoFit/>
          </a:bodyPr>
          <a:lstStyle/>
          <a:p>
            <a:pPr algn="l">
              <a:lnSpc>
                <a:spcPts val="3359"/>
              </a:lnSpc>
            </a:pPr>
          </a:p>
          <a:p>
            <a:pPr algn="l">
              <a:lnSpc>
                <a:spcPts val="3359"/>
              </a:lnSpc>
            </a:pPr>
            <a:r>
              <a:rPr lang="en-US" sz="2799">
                <a:solidFill>
                  <a:srgbClr val="000000"/>
                </a:solidFill>
                <a:latin typeface="Arial"/>
              </a:rPr>
              <a:t>Furthermore, our project prioritizes scalability and adaptability to accommodate future growth and technological advancements in the music industry. By employing Django's flexible architecture and adhering to best practices in software development, we aim to create a platform that can easily integrate new features and adapt to emerging trends. </a:t>
            </a:r>
          </a:p>
          <a:p>
            <a:pPr algn="l">
              <a:lnSpc>
                <a:spcPts val="3359"/>
              </a:lnSpc>
            </a:pPr>
          </a:p>
          <a:p>
            <a:pPr algn="l">
              <a:lnSpc>
                <a:spcPts val="3359"/>
              </a:lnSpc>
            </a:pPr>
            <a:r>
              <a:rPr lang="en-US" sz="2799">
                <a:solidFill>
                  <a:srgbClr val="000000"/>
                </a:solidFill>
                <a:latin typeface="Arial"/>
              </a:rPr>
              <a:t>This forward-thinking approach ensures that our application remains relevant and competitive in an ever-evolving digital landscape.</a:t>
            </a:r>
          </a:p>
          <a:p>
            <a:pPr algn="l">
              <a:lnSpc>
                <a:spcPts val="3359"/>
              </a:lnSpc>
            </a:pPr>
          </a:p>
          <a:p>
            <a:pPr algn="l">
              <a:lnSpc>
                <a:spcPts val="3359"/>
              </a:lnSpc>
            </a:pPr>
            <a:r>
              <a:rPr lang="en-US" sz="2799">
                <a:solidFill>
                  <a:srgbClr val="000000"/>
                </a:solidFill>
                <a:latin typeface="Arial"/>
              </a:rPr>
              <a:t>In addition to providing an exceptional user experience, our project also emphasizes data security and privacy. We will implement robust security measures to protect user information, including encryption protocols, secure authentication methods, and regular security audits. By prioritizing the confidentiality and integrity of user data, we aim to instill trust and confidence in our platform, fostering long-term relationships with our users and ensuring their continued engagement and satisfaction</a:t>
            </a:r>
          </a:p>
        </p:txBody>
      </p:sp>
      <p:sp>
        <p:nvSpPr>
          <p:cNvPr name="AutoShape 16" id="16"/>
          <p:cNvSpPr/>
          <p:nvPr/>
        </p:nvSpPr>
        <p:spPr>
          <a:xfrm rot="3577">
            <a:off x="-9530" y="9351820"/>
            <a:ext cx="18307060" cy="0"/>
          </a:xfrm>
          <a:prstGeom prst="line">
            <a:avLst/>
          </a:prstGeom>
          <a:ln cap="rnd" w="9525">
            <a:solidFill>
              <a:srgbClr val="FFFFFF"/>
            </a:solidFill>
            <a:prstDash val="solid"/>
            <a:headEnd type="none" len="sm" w="sm"/>
            <a:tailEnd type="none" len="sm" w="sm"/>
          </a:ln>
        </p:spPr>
      </p:sp>
      <p:sp>
        <p:nvSpPr>
          <p:cNvPr name="TextBox 17" id="17"/>
          <p:cNvSpPr txBox="true"/>
          <p:nvPr/>
        </p:nvSpPr>
        <p:spPr>
          <a:xfrm rot="0">
            <a:off x="368729" y="9470020"/>
            <a:ext cx="1231486" cy="509301"/>
          </a:xfrm>
          <a:prstGeom prst="rect">
            <a:avLst/>
          </a:prstGeom>
        </p:spPr>
        <p:txBody>
          <a:bodyPr anchor="t" rtlCol="false" tIns="0" lIns="0" bIns="0" rIns="0">
            <a:spAutoFit/>
          </a:bodyPr>
          <a:lstStyle/>
          <a:p>
            <a:pPr algn="l">
              <a:lnSpc>
                <a:spcPts val="2400"/>
              </a:lnSpc>
            </a:pPr>
            <a:r>
              <a:rPr lang="en-US" sz="2000">
                <a:solidFill>
                  <a:srgbClr val="000000"/>
                </a:solidFill>
                <a:latin typeface="Arial"/>
              </a:rPr>
              <a:t>Source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353489" y="1389010"/>
            <a:ext cx="5689314" cy="528351"/>
          </a:xfrm>
          <a:prstGeom prst="rect">
            <a:avLst/>
          </a:prstGeom>
        </p:spPr>
        <p:txBody>
          <a:bodyPr anchor="t" rtlCol="false" tIns="0" lIns="0" bIns="0" rIns="0">
            <a:spAutoFit/>
          </a:bodyPr>
          <a:lstStyle/>
          <a:p>
            <a:pPr algn="l">
              <a:lnSpc>
                <a:spcPts val="3840"/>
              </a:lnSpc>
            </a:pPr>
            <a:r>
              <a:rPr lang="en-US" sz="3200">
                <a:solidFill>
                  <a:srgbClr val="213163"/>
                </a:solidFill>
                <a:latin typeface="Arial Bold"/>
              </a:rPr>
              <a:t>Technology Used</a:t>
            </a:r>
          </a:p>
        </p:txBody>
      </p:sp>
      <p:sp>
        <p:nvSpPr>
          <p:cNvPr name="Freeform 16" id="16"/>
          <p:cNvSpPr/>
          <p:nvPr/>
        </p:nvSpPr>
        <p:spPr>
          <a:xfrm flipH="false" flipV="false" rot="0">
            <a:off x="2042342" y="3446514"/>
            <a:ext cx="5912938" cy="5146094"/>
          </a:xfrm>
          <a:custGeom>
            <a:avLst/>
            <a:gdLst/>
            <a:ahLst/>
            <a:cxnLst/>
            <a:rect r="r" b="b" t="t" l="l"/>
            <a:pathLst>
              <a:path h="5146094" w="5912938">
                <a:moveTo>
                  <a:pt x="0" y="0"/>
                </a:moveTo>
                <a:lnTo>
                  <a:pt x="5912938" y="0"/>
                </a:lnTo>
                <a:lnTo>
                  <a:pt x="5912938" y="5146094"/>
                </a:lnTo>
                <a:lnTo>
                  <a:pt x="0" y="5146094"/>
                </a:lnTo>
                <a:lnTo>
                  <a:pt x="0" y="0"/>
                </a:lnTo>
                <a:close/>
              </a:path>
            </a:pathLst>
          </a:custGeom>
          <a:blipFill>
            <a:blip r:embed="rId4"/>
            <a:stretch>
              <a:fillRect l="0" t="-2035" r="0" b="-2035"/>
            </a:stretch>
          </a:blipFill>
        </p:spPr>
      </p:sp>
      <p:sp>
        <p:nvSpPr>
          <p:cNvPr name="Freeform 17" id="17"/>
          <p:cNvSpPr/>
          <p:nvPr/>
        </p:nvSpPr>
        <p:spPr>
          <a:xfrm flipH="false" flipV="false" rot="0">
            <a:off x="9128760" y="3425384"/>
            <a:ext cx="8331198" cy="4181904"/>
          </a:xfrm>
          <a:custGeom>
            <a:avLst/>
            <a:gdLst/>
            <a:ahLst/>
            <a:cxnLst/>
            <a:rect r="r" b="b" t="t" l="l"/>
            <a:pathLst>
              <a:path h="4181904" w="8331198">
                <a:moveTo>
                  <a:pt x="0" y="0"/>
                </a:moveTo>
                <a:lnTo>
                  <a:pt x="8331198" y="0"/>
                </a:lnTo>
                <a:lnTo>
                  <a:pt x="8331198" y="4181904"/>
                </a:lnTo>
                <a:lnTo>
                  <a:pt x="0" y="4181904"/>
                </a:lnTo>
                <a:lnTo>
                  <a:pt x="0" y="0"/>
                </a:lnTo>
                <a:close/>
              </a:path>
            </a:pathLst>
          </a:custGeom>
          <a:blipFill>
            <a:blip r:embed="rId5"/>
            <a:stretch>
              <a:fillRect l="0" t="-6138" r="0" b="-6138"/>
            </a:stretch>
          </a:blipFill>
        </p:spPr>
      </p:sp>
      <p:sp>
        <p:nvSpPr>
          <p:cNvPr name="TextBox 18" id="18"/>
          <p:cNvSpPr txBox="true"/>
          <p:nvPr/>
        </p:nvSpPr>
        <p:spPr>
          <a:xfrm rot="0">
            <a:off x="2092162" y="2711592"/>
            <a:ext cx="6454088" cy="581264"/>
          </a:xfrm>
          <a:prstGeom prst="rect">
            <a:avLst/>
          </a:prstGeom>
        </p:spPr>
        <p:txBody>
          <a:bodyPr anchor="t" rtlCol="false" tIns="0" lIns="0" bIns="0" rIns="0">
            <a:spAutoFit/>
          </a:bodyPr>
          <a:lstStyle/>
          <a:p>
            <a:pPr algn="ctr">
              <a:lnSpc>
                <a:spcPts val="3359"/>
              </a:lnSpc>
            </a:pPr>
            <a:r>
              <a:rPr lang="en-US" sz="2799">
                <a:solidFill>
                  <a:srgbClr val="000000"/>
                </a:solidFill>
                <a:latin typeface="Arial"/>
              </a:rPr>
              <a:t>Front-end</a:t>
            </a:r>
          </a:p>
        </p:txBody>
      </p:sp>
      <p:sp>
        <p:nvSpPr>
          <p:cNvPr name="TextBox 19" id="19"/>
          <p:cNvSpPr txBox="true"/>
          <p:nvPr/>
        </p:nvSpPr>
        <p:spPr>
          <a:xfrm rot="0">
            <a:off x="9822912" y="2563614"/>
            <a:ext cx="6979058" cy="581264"/>
          </a:xfrm>
          <a:prstGeom prst="rect">
            <a:avLst/>
          </a:prstGeom>
        </p:spPr>
        <p:txBody>
          <a:bodyPr anchor="t" rtlCol="false" tIns="0" lIns="0" bIns="0" rIns="0">
            <a:spAutoFit/>
          </a:bodyPr>
          <a:lstStyle/>
          <a:p>
            <a:pPr algn="ctr">
              <a:lnSpc>
                <a:spcPts val="3359"/>
              </a:lnSpc>
            </a:pPr>
            <a:r>
              <a:rPr lang="en-US" sz="2799">
                <a:solidFill>
                  <a:srgbClr val="000000"/>
                </a:solidFill>
                <a:latin typeface="Arial"/>
              </a:rPr>
              <a:t>Back-end</a:t>
            </a:r>
          </a:p>
        </p:txBody>
      </p:sp>
      <p:sp>
        <p:nvSpPr>
          <p:cNvPr name="AutoShape 20" id="20"/>
          <p:cNvSpPr/>
          <p:nvPr/>
        </p:nvSpPr>
        <p:spPr>
          <a:xfrm rot="3577">
            <a:off x="-9530" y="9351820"/>
            <a:ext cx="18307060" cy="0"/>
          </a:xfrm>
          <a:prstGeom prst="line">
            <a:avLst/>
          </a:prstGeom>
          <a:ln cap="rnd" w="9525">
            <a:solidFill>
              <a:srgbClr val="FFFFFF"/>
            </a:solidFill>
            <a:prstDash val="solid"/>
            <a:headEnd type="none" len="sm" w="sm"/>
            <a:tailEnd type="none" len="sm" w="sm"/>
          </a:ln>
        </p:spPr>
      </p:sp>
      <p:sp>
        <p:nvSpPr>
          <p:cNvPr name="TextBox 21" id="21"/>
          <p:cNvSpPr txBox="true"/>
          <p:nvPr/>
        </p:nvSpPr>
        <p:spPr>
          <a:xfrm rot="0">
            <a:off x="368729" y="9470020"/>
            <a:ext cx="1231486" cy="509301"/>
          </a:xfrm>
          <a:prstGeom prst="rect">
            <a:avLst/>
          </a:prstGeom>
        </p:spPr>
        <p:txBody>
          <a:bodyPr anchor="t" rtlCol="false" tIns="0" lIns="0" bIns="0" rIns="0">
            <a:spAutoFit/>
          </a:bodyPr>
          <a:lstStyle/>
          <a:p>
            <a:pPr algn="l">
              <a:lnSpc>
                <a:spcPts val="2400"/>
              </a:lnSpc>
            </a:pPr>
            <a:r>
              <a:rPr lang="en-US" sz="2000">
                <a:solidFill>
                  <a:srgbClr val="000000"/>
                </a:solidFill>
                <a:latin typeface="Arial"/>
              </a:rPr>
              <a:t>Source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DAGB1cIKOB0</dc:identifier>
  <dcterms:modified xsi:type="dcterms:W3CDTF">2011-08-01T06:04:30Z</dcterms:modified>
  <cp:revision>1</cp:revision>
  <dc:title>Music Web app using Django Framework-Dinesh V (5302_SREC)</dc:title>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1457685</vt:lpwstr>
  </property>
  <property fmtid="{D5CDD505-2E9C-101B-9397-08002B2CF9AE}" name="NXPowerLiteSettings" pid="3">
    <vt:lpwstr>F7000400038000</vt:lpwstr>
  </property>
  <property fmtid="{D5CDD505-2E9C-101B-9397-08002B2CF9AE}" name="NXPowerLiteVersion" pid="4">
    <vt:lpwstr>S10.2.0</vt:lpwstr>
  </property>
</Properties>
</file>