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</p:sldMasterIdLst>
  <p:sldIdLst>
    <p:sldId id="258" r:id="rId3"/>
    <p:sldId id="257" r:id="rId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Udacity\Project%202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Udacity\Project%202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Pivot_Summary!$M$2:$M$34</cx:f>
        <cx:lvl ptCount="33" formatCode="_-[$$-en-US]* #,##0_ ;_-[$$-en-US]* \-#,##0\ ;_-[$$-en-US]* &quot;-&quot;??_ ;_-@_ ">
          <cx:pt idx="0">86936000000</cx:pt>
          <cx:pt idx="1">10104400000</cx:pt>
          <cx:pt idx="2">1630500000</cx:pt>
          <cx:pt idx="3">7153000000</cx:pt>
          <cx:pt idx="4">3142000000</cx:pt>
          <cx:pt idx="5">91948000000</cx:pt>
          <cx:pt idx="6">258000</cx:pt>
          <cx:pt idx="7">5140000000</cx:pt>
          <cx:pt idx="8">102978000000</cx:pt>
          <cx:pt idx="9">2499000000</cx:pt>
          <cx:pt idx="10">2025900000</cx:pt>
          <cx:pt idx="11">11350200000</cx:pt>
          <cx:pt idx="12">7338838000</cx:pt>
          <cx:pt idx="13">3784370000</cx:pt>
          <cx:pt idx="14">8763000000</cx:pt>
          <cx:pt idx="15">12952000000</cx:pt>
          <cx:pt idx="16">19053000000</cx:pt>
          <cx:pt idx="17">76726000000</cx:pt>
          <cx:pt idx="18">21939000000</cx:pt>
          <cx:pt idx="19">1503800000</cx:pt>
          <cx:pt idx="20">2457600000</cx:pt>
          <cx:pt idx="21">995046000</cx:pt>
          <cx:pt idx="22">15055000000</cx:pt>
          <cx:pt idx="23">31243000000</cx:pt>
          <cx:pt idx="24">155355000</cx:pt>
          <cx:pt idx="25">59222000000</cx:pt>
          <cx:pt idx="26">3870100000</cx:pt>
          <cx:pt idx="27">1687800000</cx:pt>
          <cx:pt idx="28">36414626000</cx:pt>
          <cx:pt idx="29">2545600000</cx:pt>
          <cx:pt idx="30">32016000000</cx:pt>
          <cx:pt idx="31">8288000000</cx:pt>
          <cx:pt idx="32">352297000000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6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COGS for </a:t>
            </a:r>
            <a:r>
              <a:rPr lang="en-US" sz="1600" b="1" i="0" u="none" strike="noStrike" baseline="0" dirty="0">
                <a:solidFill>
                  <a:srgbClr val="0070C0"/>
                </a:solidFill>
                <a:latin typeface="Calibri" panose="020F0502020204030204"/>
              </a:rPr>
              <a:t>Consumer Staples </a:t>
            </a:r>
            <a:r>
              <a:rPr lang="en-US" sz="16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(Year 1)</a:t>
            </a:r>
            <a:endParaRPr lang="en-US" sz="14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4D48518A-9361-4038-AF0C-06693A793227}">
          <cx:tx>
            <cx:txData>
              <cx:f>Pivot_Summary!$M$1</cx:f>
              <cx:v>COGS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1600" b="1" i="0" u="none" strike="noStrike" baseline="0" dirty="0">
                    <a:solidFill>
                      <a:srgbClr val="FF0000"/>
                    </a:solidFill>
                    <a:latin typeface="Calibri" panose="020F0502020204030204"/>
                  </a:rPr>
                  <a:t>COGS ($)</a:t>
                </a:r>
                <a:endParaRPr lang="en-US" sz="1400" b="1" i="0" u="none" strike="noStrike" baseline="0" dirty="0">
                  <a:solidFill>
                    <a:srgbClr val="FF0000"/>
                  </a:solidFill>
                  <a:latin typeface="Calibri" panose="020F0502020204030204"/>
                </a:endParaRP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1600" b="1" i="0" u="none" strike="noStrike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Frequency</a:t>
                </a:r>
                <a:endParaRPr lang="en-US" sz="1100" b="1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rich>
          </cx:tx>
        </cx:title>
        <cx:majorGridlines/>
        <cx:tickLabels/>
      </cx:axis>
    </cx:plotArea>
  </cx:chart>
  <cx:spPr>
    <a:ln>
      <a:solidFill>
        <a:schemeClr val="bg1">
          <a:lumMod val="50000"/>
        </a:schemeClr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Pivot_Summary!$J$2:$J$42</cx:f>
        <cx:lvl ptCount="41" formatCode="_-[$$-en-US]* #,##0_ ;_-[$$-en-US]* \-#,##0\ ;_-[$$-en-US]* &quot;-&quot;??_ ;_-@_ ">
          <cx:pt idx="0">17074000000</cx:pt>
          <cx:pt idx="1">37745000000</cx:pt>
          <cx:pt idx="2">6709936000</cx:pt>
          <cx:pt idx="3">21618000000</cx:pt>
          <cx:pt idx="4">1899000000</cx:pt>
          <cx:pt idx="5">480000000</cx:pt>
          <cx:pt idx="6">3753000000</cx:pt>
          <cx:pt idx="7">429000000</cx:pt>
          <cx:pt idx="8">12620000000</cx:pt>
          <cx:pt idx="9">375000000</cx:pt>
          <cx:pt idx="10">3477000000</cx:pt>
          <cx:pt idx="11">55000000</cx:pt>
          <cx:pt idx="12">1403000000</cx:pt>
          <cx:pt idx="13">845000000</cx:pt>
          <cx:pt idx="14">0</cx:pt>
          <cx:pt idx="15">162167000</cx:pt>
          <cx:pt idx="16">13195000000</cx:pt>
          <cx:pt idx="17">1123773000</cx:pt>
          <cx:pt idx="18">0</cx:pt>
          <cx:pt idx="19">0</cx:pt>
          <cx:pt idx="20">1073447000</cx:pt>
          <cx:pt idx="21">7479746000</cx:pt>
          <cx:pt idx="22">795000000</cx:pt>
          <cx:pt idx="23">37987000000</cx:pt>
          <cx:pt idx="24">0</cx:pt>
          <cx:pt idx="25">116586000</cx:pt>
          <cx:pt idx="26">1446000000</cx:pt>
          <cx:pt idx="27">90800000</cx:pt>
          <cx:pt idx="28">4683600000</cx:pt>
          <cx:pt idx="29">15590900000</cx:pt>
          <cx:pt idx="30">386000000</cx:pt>
          <cx:pt idx="31">66635000000</cx:pt>
          <cx:pt idx="32">429000000</cx:pt>
          <cx:pt idx="33">362000000</cx:pt>
          <cx:pt idx="34">1955682000</cx:pt>
          <cx:pt idx="35">13307000000</cx:pt>
          <cx:pt idx="36">7172100000</cx:pt>
          <cx:pt idx="37">1589821000</cx:pt>
          <cx:pt idx="38">1727000000</cx:pt>
          <cx:pt idx="39">5165169000</cx:pt>
          <cx:pt idx="40">80146000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6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COGS for </a:t>
            </a:r>
            <a:r>
              <a:rPr lang="en-US" sz="1600" b="1" i="0" u="none" strike="noStrike" baseline="0" dirty="0">
                <a:solidFill>
                  <a:srgbClr val="00B050"/>
                </a:solidFill>
                <a:latin typeface="Calibri" panose="020F0502020204030204"/>
              </a:rPr>
              <a:t>Financials</a:t>
            </a:r>
            <a:r>
              <a:rPr lang="en-US" sz="16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(Year 1)</a:t>
            </a:r>
          </a:p>
        </cx:rich>
      </cx:tx>
    </cx:title>
    <cx:plotArea>
      <cx:plotAreaRegion>
        <cx:series layoutId="clusteredColumn" uniqueId="{48C86A6C-387F-458A-B84E-72D9B26A3BD6}">
          <cx:tx>
            <cx:txData>
              <cx:f>Pivot_Summary!$J$1</cx:f>
              <cx:v>COGS</cx:v>
            </cx:txData>
          </cx:tx>
          <cx:dataId val="0"/>
          <cx:layoutPr>
            <cx:binning intervalClosed="r" underflow="auto">
              <cx:binCount val="6"/>
            </cx:binning>
          </cx:layoutPr>
        </cx:series>
      </cx:plotAreaRegion>
      <cx:axis id="0">
        <cx:catScaling gapWidth="0"/>
        <cx:title>
          <cx:tx>
            <cx:txData>
              <cx:v>COGS ($)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600" b="1" i="0" u="none" strike="noStrike" baseline="0" dirty="0">
                  <a:solidFill>
                    <a:srgbClr val="FF0000"/>
                  </a:solidFill>
                  <a:latin typeface="Calibri" panose="020F0502020204030204"/>
                </a:rPr>
                <a:t>COGS ($)</a:t>
              </a:r>
            </a:p>
          </cx:txPr>
        </cx:title>
        <cx:tickLabels/>
        <cx:spPr>
          <a:effectLst>
            <a:outerShdw blurRad="50800" dist="50800" algn="ctr" rotWithShape="0">
              <a:srgbClr val="000000">
                <a:alpha val="43137"/>
              </a:srgbClr>
            </a:outerShdw>
          </a:effectLst>
        </cx:spPr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1600" b="1" i="0" u="none" strike="noStrike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Frequency</a:t>
                </a:r>
                <a:endParaRPr lang="en-US" sz="1000" b="1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rich>
          </cx:tx>
        </cx:title>
        <cx:majorGridlines/>
        <cx:tickLabels/>
      </cx:axis>
    </cx:plotArea>
  </cx:chart>
  <cx:spPr>
    <a:ln>
      <a:solidFill>
        <a:schemeClr val="bg1">
          <a:lumMod val="50000"/>
        </a:schemeClr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69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14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1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18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015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16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500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57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499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621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6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378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685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265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71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7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59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5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86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93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02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91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3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B5CD-BEA1-4BC9-8E5A-520212C06C7B}" type="datetimeFigureOut">
              <a:rPr lang="en-IN" smtClean="0"/>
              <a:t>04-05-2020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3656-71D4-4116-8970-100BAE77AD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06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B844-4716-475F-ABF9-55774ED7B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</a:t>
            </a:r>
            <a:br>
              <a:rPr lang="en-IN" dirty="0"/>
            </a:br>
            <a:r>
              <a:rPr lang="en-IN" dirty="0"/>
              <a:t>NYSE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1510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5E2F-4C0A-4CC8-9FC4-7288C4E1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31" y="212774"/>
            <a:ext cx="11416507" cy="8001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b="1" dirty="0"/>
              <a:t>How does the </a:t>
            </a:r>
            <a:r>
              <a:rPr lang="en-IN" b="1" dirty="0">
                <a:solidFill>
                  <a:srgbClr val="FF0000"/>
                </a:solidFill>
              </a:rPr>
              <a:t>Cost of Goods Sold (COGS) </a:t>
            </a:r>
            <a:r>
              <a:rPr lang="en-IN" b="1" dirty="0"/>
              <a:t>of </a:t>
            </a:r>
            <a:r>
              <a:rPr lang="en-IN" b="1" dirty="0">
                <a:solidFill>
                  <a:srgbClr val="0070C0"/>
                </a:solidFill>
              </a:rPr>
              <a:t>Consumer Staples industry </a:t>
            </a:r>
            <a:r>
              <a:rPr lang="en-IN" b="1" dirty="0"/>
              <a:t>compare with that of the </a:t>
            </a:r>
            <a:r>
              <a:rPr lang="en-IN" b="1" dirty="0">
                <a:solidFill>
                  <a:srgbClr val="00B050"/>
                </a:solidFill>
              </a:rPr>
              <a:t>Financials Industry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Picture Placeholder 4">
                <a:extLst>
                  <a:ext uri="{FF2B5EF4-FFF2-40B4-BE49-F238E27FC236}">
                    <a16:creationId xmlns:a16="http://schemas.microsoft.com/office/drawing/2014/main" id="{5065088C-FD89-43FA-A3FA-EA997211DA42}"/>
                  </a:ext>
                </a:extLst>
              </p:cNvPr>
              <p:cNvGraphicFramePr>
                <a:graphicFrameLocks noGrp="1"/>
              </p:cNvGraphicFramePr>
              <p:nvPr>
                <p:ph type="pic" idx="1"/>
                <p:extLst>
                  <p:ext uri="{D42A27DB-BD31-4B8C-83A1-F6EECF244321}">
                    <p14:modId xmlns:p14="http://schemas.microsoft.com/office/powerpoint/2010/main" val="1737817932"/>
                  </p:ext>
                </p:extLst>
              </p:nvPr>
            </p:nvGraphicFramePr>
            <p:xfrm>
              <a:off x="404432" y="1012874"/>
              <a:ext cx="4955359" cy="32208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Picture Placeholder 4">
                <a:extLst>
                  <a:ext uri="{FF2B5EF4-FFF2-40B4-BE49-F238E27FC236}">
                    <a16:creationId xmlns:a16="http://schemas.microsoft.com/office/drawing/2014/main" id="{5065088C-FD89-43FA-A3FA-EA997211DA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432" y="1012874"/>
                <a:ext cx="4955359" cy="322081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E884E-415E-48B4-BC1B-39AFED475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431" y="4233690"/>
            <a:ext cx="11416506" cy="194009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Histograms of COGS of Consumer Staples and Financials Industries for year 1.</a:t>
            </a:r>
          </a:p>
          <a:p>
            <a:pPr algn="just"/>
            <a:r>
              <a:rPr lang="en-IN" dirty="0"/>
              <a:t>KEY INSIGHT : Right skewed histograms show that both the industries have their mean values more than median.</a:t>
            </a:r>
          </a:p>
          <a:p>
            <a:pPr algn="just"/>
            <a:r>
              <a:rPr lang="en-IN" dirty="0"/>
              <a:t>Description : The average Cost of Goods Sold (COGS) in consumer staples industry ($31 bn) is 4 times that of the financials industry ($7 bn) . As the sample size of consumer staples industry(33) is 3/4th of the financials industry(41), and standard error($11 bn) is more than 5 times, we can see that the standard deviation played a bigger role in error than the sample size. The standard deviation of Consumer staples industry($64 bn) is also 5 times that of financials industry($13 bn) showing a higher degree of variability in data of consumer staples industry.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ED0581A4-21CA-4948-8585-7804984E61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61305379"/>
                  </p:ext>
                </p:extLst>
              </p:nvPr>
            </p:nvGraphicFramePr>
            <p:xfrm>
              <a:off x="6850966" y="1012874"/>
              <a:ext cx="4969971" cy="32208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ED0581A4-21CA-4948-8585-7804984E61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0966" y="1012874"/>
                <a:ext cx="4969971" cy="32208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83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194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Project NYSE DATA ANALYSIS</vt:lpstr>
      <vt:lpstr>How does the Cost of Goods Sold (COGS) of Consumer Staples industry compare with that of the Financials Industry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S</dc:creator>
  <cp:lastModifiedBy>Dinesh S</cp:lastModifiedBy>
  <cp:revision>5</cp:revision>
  <cp:lastPrinted>2020-05-04T15:55:40Z</cp:lastPrinted>
  <dcterms:created xsi:type="dcterms:W3CDTF">2020-05-04T15:30:51Z</dcterms:created>
  <dcterms:modified xsi:type="dcterms:W3CDTF">2020-05-04T16:02:38Z</dcterms:modified>
</cp:coreProperties>
</file>