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0" r:id="rId3"/>
    <p:sldId id="261" r:id="rId4"/>
    <p:sldId id="262" r:id="rId5"/>
    <p:sldId id="267" r:id="rId6"/>
    <p:sldId id="266" r:id="rId7"/>
    <p:sldId id="265" r:id="rId8"/>
    <p:sldId id="264" r:id="rId9"/>
    <p:sldId id="263" r:id="rId10"/>
    <p:sldId id="268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590" y="62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6/3/2023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6/3/2023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69" y="482602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685800"/>
            <a:ext cx="1843982" cy="5588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3" y="685800"/>
            <a:ext cx="9040045" cy="5588002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163" y="1803401"/>
            <a:ext cx="10360501" cy="447040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2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2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4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70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4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3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 smtClean="0"/>
              <a:pPr/>
              <a:t>6/3/2023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5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dineshkaruppasamy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nesh-Karuppasamy/Data-Analytics-Projects/tree/main/1.EDA%20on%20Zomato%20Dataset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780" y="3429000"/>
            <a:ext cx="11665296" cy="2147926"/>
          </a:xfrm>
        </p:spPr>
        <p:txBody>
          <a:bodyPr/>
          <a:lstStyle/>
          <a:p>
            <a:r>
              <a:rPr lang="en-US" b="0" i="0" dirty="0">
                <a:effectLst/>
                <a:latin typeface="Söhne"/>
              </a:rPr>
              <a:t>Exploratory Data Analysis on Zomato : Unveiling Global Business Trends</a:t>
            </a:r>
            <a:endParaRPr lang="en-US" dirty="0"/>
          </a:p>
        </p:txBody>
      </p:sp>
      <p:pic>
        <p:nvPicPr>
          <p:cNvPr id="6" name="Picture Placeholder 9">
            <a:extLst>
              <a:ext uri="{FF2B5EF4-FFF2-40B4-BE49-F238E27FC236}">
                <a16:creationId xmlns:a16="http://schemas.microsoft.com/office/drawing/2014/main" id="{A4D9FBCC-392B-4729-B129-EB271947DC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781" b="9781"/>
          <a:stretch>
            <a:fillRect/>
          </a:stretch>
        </p:blipFill>
        <p:spPr>
          <a:xfrm>
            <a:off x="8110636" y="404664"/>
            <a:ext cx="3501686" cy="2816980"/>
          </a:xfrm>
          <a:prstGeom prst="rect">
            <a:avLst/>
          </a:prstGeom>
        </p:spPr>
      </p:pic>
      <p:pic>
        <p:nvPicPr>
          <p:cNvPr id="4098" name="Picture 2" descr="Linkedin - Free social media icons">
            <a:extLst>
              <a:ext uri="{FF2B5EF4-FFF2-40B4-BE49-F238E27FC236}">
                <a16:creationId xmlns:a16="http://schemas.microsoft.com/office/drawing/2014/main" id="{33B5F0E3-934D-4730-ABB0-FBD1D606C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780" y="602128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3E1D5A-0762-48FD-B899-1AB1DE8C9568}"/>
              </a:ext>
            </a:extLst>
          </p:cNvPr>
          <p:cNvSpPr txBox="1"/>
          <p:nvPr/>
        </p:nvSpPr>
        <p:spPr>
          <a:xfrm>
            <a:off x="9982844" y="6114491"/>
            <a:ext cx="148546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GB" b="1" i="0" dirty="0"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Dinesh 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15E0-10BC-4BA7-ACE6-AD5C1C22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i="1" u="sng" dirty="0">
                <a:effectLst/>
                <a:latin typeface="Söhne"/>
              </a:rPr>
              <a:t>Conclusion and Next Steps</a:t>
            </a:r>
            <a:endParaRPr lang="en-GB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C416A-D48F-4173-8155-631449D2E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162" y="2132855"/>
            <a:ext cx="10796874" cy="4140945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Overall, this project highlighted the significance of exploring the Zomato dataset, providing valuable insights into </a:t>
            </a:r>
            <a:r>
              <a:rPr lang="en-US" b="0" i="0" u="sng" dirty="0">
                <a:effectLst/>
                <a:latin typeface="Söhne"/>
              </a:rPr>
              <a:t>transaction patterns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u="sng" dirty="0">
                <a:effectLst/>
                <a:latin typeface="Söhne"/>
              </a:rPr>
              <a:t>customer preferences</a:t>
            </a:r>
            <a:r>
              <a:rPr lang="en-US" b="0" i="0" dirty="0">
                <a:effectLst/>
                <a:latin typeface="Söhne"/>
              </a:rPr>
              <a:t>, and </a:t>
            </a:r>
            <a:r>
              <a:rPr lang="en-US" b="0" i="0" u="sng" dirty="0">
                <a:effectLst/>
                <a:latin typeface="Söhne"/>
              </a:rPr>
              <a:t>cuisine offerings</a:t>
            </a:r>
            <a:r>
              <a:rPr lang="en-US" b="0" i="0" dirty="0">
                <a:effectLst/>
                <a:latin typeface="Söhne"/>
              </a:rPr>
              <a:t>. </a:t>
            </a:r>
          </a:p>
          <a:p>
            <a:r>
              <a:rPr lang="en-US" b="0" i="0" dirty="0">
                <a:effectLst/>
                <a:latin typeface="Söhne"/>
              </a:rPr>
              <a:t>The findings contribute to a deeper understanding of the restaurant business, enabling </a:t>
            </a:r>
            <a:r>
              <a:rPr lang="en-US" b="0" i="0" u="sng" dirty="0">
                <a:effectLst/>
                <a:latin typeface="Söhne"/>
              </a:rPr>
              <a:t>data-driven decision-making </a:t>
            </a:r>
            <a:r>
              <a:rPr lang="en-US" b="0" i="0" dirty="0">
                <a:effectLst/>
                <a:latin typeface="Söhne"/>
              </a:rPr>
              <a:t>for restaurant owners, managers, and stakeholders.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Further analysis and exploration can be conducted to delve deeper into specific aspects of the dataset.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647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469A8-F10A-489C-9682-E9BA8A450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2060848"/>
            <a:ext cx="11444945" cy="2849735"/>
          </a:xfrm>
        </p:spPr>
        <p:txBody>
          <a:bodyPr/>
          <a:lstStyle/>
          <a:p>
            <a:r>
              <a:rPr lang="en-GB" b="0" i="0" dirty="0">
                <a:effectLst/>
                <a:latin typeface="Söhne"/>
              </a:rPr>
              <a:t>Dataset Source - </a:t>
            </a:r>
            <a:r>
              <a:rPr lang="en-GB" b="0" i="0" dirty="0">
                <a:effectLst/>
                <a:latin typeface="Söh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 </a:t>
            </a:r>
            <a:endParaRPr lang="en-GB" b="0" i="0" dirty="0">
              <a:effectLst/>
              <a:latin typeface="Söhne"/>
            </a:endParaRPr>
          </a:p>
          <a:p>
            <a:r>
              <a:rPr lang="en-GB" b="0" i="0" dirty="0">
                <a:effectLst/>
                <a:latin typeface="Söhne"/>
              </a:rPr>
              <a:t>Tools used - </a:t>
            </a:r>
            <a:r>
              <a:rPr lang="en-GB" b="0" i="0" dirty="0" err="1">
                <a:effectLst/>
                <a:latin typeface="Söhne"/>
              </a:rPr>
              <a:t>Jupyter</a:t>
            </a:r>
            <a:r>
              <a:rPr lang="en-GB" b="0" i="0" dirty="0">
                <a:effectLst/>
                <a:latin typeface="Söhne"/>
              </a:rPr>
              <a:t> notebook </a:t>
            </a:r>
          </a:p>
          <a:p>
            <a:r>
              <a:rPr lang="en-GB" b="0" i="0" dirty="0">
                <a:effectLst/>
                <a:latin typeface="Söhne"/>
              </a:rPr>
              <a:t>Language and Packages used - Python (Pandas, NumPy, Matplotlib, Seaborn)</a:t>
            </a:r>
          </a:p>
          <a:p>
            <a:r>
              <a:rPr lang="en-GB" dirty="0">
                <a:latin typeface="Söhne"/>
              </a:rPr>
              <a:t>Access the files related to the project at </a:t>
            </a:r>
            <a:r>
              <a:rPr lang="en-GB" dirty="0">
                <a:latin typeface="Söh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Data Cleaning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64829-613C-460A-A75C-88B5DCB3B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3" y="2132856"/>
            <a:ext cx="10360501" cy="44704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Data cleaning is a crucial step in the analysis process as it ensures data </a:t>
            </a:r>
            <a:r>
              <a:rPr lang="en-US" b="0" i="0" u="sng" dirty="0">
                <a:effectLst/>
                <a:latin typeface="Söhne"/>
              </a:rPr>
              <a:t>accuracy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GB" b="0" i="0" u="sng" dirty="0">
                <a:effectLst/>
                <a:latin typeface="Söhne"/>
              </a:rPr>
              <a:t>completeness</a:t>
            </a:r>
            <a:r>
              <a:rPr lang="en-GB" b="0" i="0" dirty="0">
                <a:effectLst/>
                <a:latin typeface="Söhne"/>
              </a:rPr>
              <a:t>, </a:t>
            </a:r>
            <a:r>
              <a:rPr lang="en-US" b="0" i="0" u="sng" dirty="0">
                <a:effectLst/>
                <a:latin typeface="Söhne"/>
              </a:rPr>
              <a:t>consistency</a:t>
            </a:r>
            <a:r>
              <a:rPr lang="en-US" b="0" i="0" dirty="0">
                <a:effectLst/>
                <a:latin typeface="Söhne"/>
              </a:rPr>
              <a:t>, and </a:t>
            </a:r>
            <a:r>
              <a:rPr lang="en-US" b="0" i="0" u="sng" dirty="0">
                <a:effectLst/>
                <a:latin typeface="Söhne"/>
              </a:rPr>
              <a:t>reliability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It helps mitigate errors, improve the quality of results, and enables more informed decision-making based on trustworthy data.</a:t>
            </a:r>
            <a:endParaRPr lang="en-US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T</a:t>
            </a:r>
            <a:r>
              <a:rPr lang="en-US" b="0" i="0" dirty="0">
                <a:effectLst/>
                <a:latin typeface="Söhne"/>
              </a:rPr>
              <a:t>horough checking and cleaning of the dataset were conducted to ensure data integrity.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Missing values were handled by filling them with "</a:t>
            </a:r>
            <a:r>
              <a:rPr lang="en-US" b="0" i="0" u="sng" dirty="0">
                <a:effectLst/>
                <a:latin typeface="Söhne"/>
              </a:rPr>
              <a:t>Not Specified</a:t>
            </a:r>
            <a:r>
              <a:rPr lang="en-US" b="0" i="0" dirty="0">
                <a:effectLst/>
                <a:latin typeface="Söhne"/>
              </a:rPr>
              <a:t>" to facilitate seamless exploration.</a:t>
            </a:r>
          </a:p>
        </p:txBody>
      </p:sp>
    </p:spTree>
    <p:extLst>
      <p:ext uri="{BB962C8B-B14F-4D97-AF65-F5344CB8AC3E}">
        <p14:creationId xmlns:p14="http://schemas.microsoft.com/office/powerpoint/2010/main" val="272695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125" y="-43376"/>
            <a:ext cx="10873208" cy="1255150"/>
          </a:xfrm>
        </p:spPr>
        <p:txBody>
          <a:bodyPr/>
          <a:lstStyle/>
          <a:p>
            <a:r>
              <a:rPr lang="en-US" b="1" i="1" u="sng" dirty="0">
                <a:effectLst/>
                <a:latin typeface="Söhne"/>
              </a:rPr>
              <a:t>Data Exploration - Countries Providing Service</a:t>
            </a:r>
            <a:endParaRPr lang="en-US" b="1" i="1" u="sng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518680" y="2636912"/>
            <a:ext cx="4977104" cy="2561703"/>
          </a:xfrm>
        </p:spPr>
        <p:txBody>
          <a:bodyPr/>
          <a:lstStyle/>
          <a:p>
            <a:r>
              <a:rPr lang="en-US" b="0" i="0" u="sng" dirty="0">
                <a:effectLst/>
                <a:latin typeface="Söhne"/>
              </a:rPr>
              <a:t>India</a:t>
            </a:r>
            <a:r>
              <a:rPr lang="en-US" b="0" i="0" dirty="0">
                <a:effectLst/>
                <a:latin typeface="Söhne"/>
              </a:rPr>
              <a:t> dominates with </a:t>
            </a:r>
            <a:r>
              <a:rPr lang="en-US" b="0" i="1" dirty="0">
                <a:effectLst/>
                <a:latin typeface="Söhne"/>
              </a:rPr>
              <a:t>90% </a:t>
            </a:r>
            <a:r>
              <a:rPr lang="en-US" b="0" i="0" dirty="0">
                <a:effectLst/>
                <a:latin typeface="Söhne"/>
              </a:rPr>
              <a:t>of the recorded transactions.</a:t>
            </a:r>
          </a:p>
          <a:p>
            <a:r>
              <a:rPr lang="en-US" dirty="0">
                <a:latin typeface="Söhne"/>
              </a:rPr>
              <a:t>F</a:t>
            </a:r>
            <a:r>
              <a:rPr lang="en-US" b="0" i="0" dirty="0">
                <a:effectLst/>
                <a:latin typeface="Söhne"/>
              </a:rPr>
              <a:t>ollowed by the </a:t>
            </a:r>
            <a:r>
              <a:rPr lang="en-US" b="0" i="0" u="sng" dirty="0">
                <a:effectLst/>
                <a:latin typeface="Söhne"/>
              </a:rPr>
              <a:t>USA</a:t>
            </a:r>
            <a:r>
              <a:rPr lang="en-US" b="0" i="0" dirty="0">
                <a:effectLst/>
                <a:latin typeface="Söhne"/>
              </a:rPr>
              <a:t> and the </a:t>
            </a:r>
            <a:r>
              <a:rPr lang="en-US" b="0" i="0" u="sng" dirty="0">
                <a:effectLst/>
                <a:latin typeface="Söhne"/>
              </a:rPr>
              <a:t>UK</a:t>
            </a:r>
            <a:r>
              <a:rPr lang="en-US" b="0" i="0" dirty="0">
                <a:effectLst/>
                <a:latin typeface="Söhne"/>
              </a:rPr>
              <a:t>, which together account for </a:t>
            </a:r>
            <a:r>
              <a:rPr lang="en-US" b="0" i="1" dirty="0">
                <a:effectLst/>
                <a:latin typeface="Söhne"/>
              </a:rPr>
              <a:t>5%</a:t>
            </a:r>
            <a:r>
              <a:rPr lang="en-US" b="0" i="0" dirty="0">
                <a:effectLst/>
                <a:latin typeface="Söhne"/>
              </a:rPr>
              <a:t> of the transactions.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E2171-820F-4341-B1E1-470E3BD7B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1609726"/>
            <a:ext cx="53435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7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125" y="-43376"/>
            <a:ext cx="10873208" cy="1255150"/>
          </a:xfrm>
        </p:spPr>
        <p:txBody>
          <a:bodyPr/>
          <a:lstStyle/>
          <a:p>
            <a:pPr algn="ctr"/>
            <a:r>
              <a:rPr lang="en-US" b="1" i="1" u="sng" dirty="0">
                <a:effectLst/>
                <a:latin typeface="Söhne"/>
              </a:rPr>
              <a:t>Data Exploration - Top 5 Cities</a:t>
            </a:r>
            <a:endParaRPr lang="en-US" b="1" i="1" u="sng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526460" y="2132856"/>
            <a:ext cx="4977104" cy="352839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i="0" u="sng" dirty="0">
                <a:effectLst/>
                <a:latin typeface="Söhne"/>
              </a:rPr>
              <a:t>New Delhi</a:t>
            </a:r>
            <a:r>
              <a:rPr lang="en-US" b="0" i="0" dirty="0">
                <a:effectLst/>
                <a:latin typeface="Söhne"/>
              </a:rPr>
              <a:t> has the highest number of transactions (68.87%)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Gurgaon (14.07%)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Noida (13.59%)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Söhne"/>
              </a:rPr>
              <a:t>Faridabad (3.16%)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Söhne"/>
              </a:rPr>
              <a:t>Ghaziabad (0.31%)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D4EB48A-920E-43F8-895D-F11F5C9C0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1772816"/>
            <a:ext cx="4736155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45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125" y="-43376"/>
            <a:ext cx="10873208" cy="1255150"/>
          </a:xfrm>
        </p:spPr>
        <p:txBody>
          <a:bodyPr/>
          <a:lstStyle/>
          <a:p>
            <a:r>
              <a:rPr lang="en-US" b="1" i="1" u="sng" dirty="0">
                <a:effectLst/>
                <a:latin typeface="Söhne"/>
              </a:rPr>
              <a:t>Data Exploration - Customer Ratings Provided</a:t>
            </a:r>
            <a:endParaRPr lang="en-US" b="1" i="1" u="sng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729579" y="2636912"/>
            <a:ext cx="4977104" cy="2561703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effectLst/>
                <a:latin typeface="Söhne"/>
              </a:rPr>
              <a:t>Majority of the customer ratings for restaurants are between </a:t>
            </a:r>
            <a:r>
              <a:rPr lang="en-US" b="0" i="0" u="sng" dirty="0">
                <a:effectLst/>
                <a:latin typeface="Söhne"/>
              </a:rPr>
              <a:t>2.8 to 4.1 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r>
              <a:rPr lang="en-US" b="0" i="0" dirty="0">
                <a:effectLst/>
                <a:latin typeface="Söhne"/>
              </a:rPr>
              <a:t>Significant majority of customers preferred not to rate the restaurants.</a:t>
            </a:r>
          </a:p>
          <a:p>
            <a:r>
              <a:rPr lang="en-US" dirty="0">
                <a:latin typeface="Söhne"/>
              </a:rPr>
              <a:t>N</a:t>
            </a:r>
            <a:r>
              <a:rPr lang="en-US" b="0" i="0" dirty="0">
                <a:effectLst/>
                <a:latin typeface="Söhne"/>
              </a:rPr>
              <a:t>o restaurant received a perfect 5-rating.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6638C1-EC15-48C8-A7B4-07E0BFF5B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42" y="1988840"/>
            <a:ext cx="603653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306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125" y="-43376"/>
            <a:ext cx="10873208" cy="1255150"/>
          </a:xfrm>
        </p:spPr>
        <p:txBody>
          <a:bodyPr/>
          <a:lstStyle/>
          <a:p>
            <a:r>
              <a:rPr lang="en-US" b="1" i="1" u="sng" dirty="0">
                <a:effectLst/>
                <a:latin typeface="Söhne"/>
              </a:rPr>
              <a:t>Data Exploration - Online Delivery of Food Items</a:t>
            </a:r>
            <a:endParaRPr lang="en-US" b="1" i="1" u="sng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382444" y="2780928"/>
            <a:ext cx="4977104" cy="2561703"/>
          </a:xfrm>
        </p:spPr>
        <p:txBody>
          <a:bodyPr/>
          <a:lstStyle/>
          <a:p>
            <a:r>
              <a:rPr lang="en-US" dirty="0">
                <a:latin typeface="Söhne"/>
              </a:rPr>
              <a:t>O</a:t>
            </a:r>
            <a:r>
              <a:rPr lang="en-US" b="0" i="0" dirty="0">
                <a:effectLst/>
                <a:latin typeface="Söhne"/>
              </a:rPr>
              <a:t>nly </a:t>
            </a:r>
            <a:r>
              <a:rPr lang="en-US" b="0" i="0" u="sng" dirty="0">
                <a:effectLst/>
                <a:latin typeface="Söhne"/>
              </a:rPr>
              <a:t>India</a:t>
            </a:r>
            <a:r>
              <a:rPr lang="en-US" b="0" i="0" dirty="0">
                <a:effectLst/>
                <a:latin typeface="Söhne"/>
              </a:rPr>
              <a:t> and the </a:t>
            </a:r>
            <a:r>
              <a:rPr lang="en-US" b="0" i="0" u="sng" dirty="0">
                <a:effectLst/>
                <a:latin typeface="Söhne"/>
              </a:rPr>
              <a:t>UAE</a:t>
            </a:r>
            <a:r>
              <a:rPr lang="en-US" b="0" i="0" dirty="0">
                <a:effectLst/>
                <a:latin typeface="Söhne"/>
              </a:rPr>
              <a:t> offer online delivery through Zomato.</a:t>
            </a:r>
          </a:p>
          <a:p>
            <a:r>
              <a:rPr lang="en-US" b="0" i="0" dirty="0">
                <a:effectLst/>
                <a:latin typeface="Söhne"/>
              </a:rPr>
              <a:t>Only </a:t>
            </a:r>
            <a:r>
              <a:rPr lang="en-US" b="0" i="1" dirty="0">
                <a:effectLst/>
                <a:latin typeface="Söhne"/>
              </a:rPr>
              <a:t>1/4th</a:t>
            </a:r>
            <a:r>
              <a:rPr lang="en-US" b="0" i="0" dirty="0">
                <a:effectLst/>
                <a:latin typeface="Söhne"/>
              </a:rPr>
              <a:t> of restaurants in India offers online delivery.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18C46B-156D-400F-BA48-1BC8951C2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969900"/>
            <a:ext cx="38766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54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72" y="0"/>
            <a:ext cx="11724991" cy="1255150"/>
          </a:xfrm>
        </p:spPr>
        <p:txBody>
          <a:bodyPr/>
          <a:lstStyle/>
          <a:p>
            <a:r>
              <a:rPr lang="en-US" b="1" i="1" u="sng" dirty="0">
                <a:effectLst/>
                <a:latin typeface="Söhne"/>
              </a:rPr>
              <a:t>Data Exploration - Cuisines Provided by Restaurants</a:t>
            </a:r>
            <a:endParaRPr lang="en-US" b="1" i="1" u="sng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196267" y="2780928"/>
            <a:ext cx="4977104" cy="2561703"/>
          </a:xfrm>
        </p:spPr>
        <p:txBody>
          <a:bodyPr/>
          <a:lstStyle/>
          <a:p>
            <a:r>
              <a:rPr lang="en-US" b="0" i="0" u="sng" dirty="0">
                <a:effectLst/>
                <a:latin typeface="Söhne"/>
              </a:rPr>
              <a:t>North Indian</a:t>
            </a:r>
            <a:r>
              <a:rPr lang="en-US" b="0" i="0" dirty="0">
                <a:effectLst/>
                <a:latin typeface="Söhne"/>
              </a:rPr>
              <a:t> cuisine is the most prevalent, followed by </a:t>
            </a:r>
            <a:r>
              <a:rPr lang="en-US" b="0" i="0" u="sng" dirty="0">
                <a:effectLst/>
                <a:latin typeface="Söhne"/>
              </a:rPr>
              <a:t>Chinese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u="sng" dirty="0">
                <a:effectLst/>
                <a:latin typeface="Söhne"/>
              </a:rPr>
              <a:t>Fast food</a:t>
            </a:r>
            <a:r>
              <a:rPr lang="en-US" b="0" i="0" dirty="0">
                <a:effectLst/>
                <a:latin typeface="Söhne"/>
              </a:rPr>
              <a:t>, and </a:t>
            </a:r>
            <a:r>
              <a:rPr lang="en-US" b="0" i="0" u="sng" dirty="0">
                <a:effectLst/>
                <a:latin typeface="Söhne"/>
              </a:rPr>
              <a:t>Mughlai</a:t>
            </a:r>
            <a:r>
              <a:rPr lang="en-US" b="0" i="0" dirty="0">
                <a:effectLst/>
                <a:latin typeface="Söhne"/>
              </a:rPr>
              <a:t> cuisines.</a:t>
            </a:r>
          </a:p>
          <a:p>
            <a:r>
              <a:rPr lang="en-US" b="0" i="0" u="sng" dirty="0">
                <a:effectLst/>
                <a:latin typeface="Söhne"/>
              </a:rPr>
              <a:t>Cafe and Bakery</a:t>
            </a:r>
            <a:r>
              <a:rPr lang="en-US" b="0" i="0" dirty="0">
                <a:effectLst/>
                <a:latin typeface="Söhne"/>
              </a:rPr>
              <a:t> cuisines are also among the top 10 providers.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B768E6-8940-4228-92D0-81FD54430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0" y="1412776"/>
            <a:ext cx="4681291" cy="513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55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84" y="764704"/>
            <a:ext cx="11305256" cy="649064"/>
          </a:xfrm>
        </p:spPr>
        <p:txBody>
          <a:bodyPr/>
          <a:lstStyle/>
          <a:p>
            <a:pPr algn="ctr"/>
            <a:r>
              <a:rPr lang="en-GB" b="1" i="1" u="sng" dirty="0">
                <a:effectLst/>
                <a:latin typeface="Söhne"/>
              </a:rPr>
              <a:t>Key Insights Summary</a:t>
            </a:r>
            <a:endParaRPr lang="en-US" b="1" i="1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C93BD-3326-4B53-A5CA-A316084FCF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b="0" i="0" dirty="0">
                <a:effectLst/>
                <a:latin typeface="Söhne"/>
              </a:rPr>
              <a:t>Majority of the </a:t>
            </a:r>
            <a:r>
              <a:rPr lang="en-US" b="0" i="0" u="sng" dirty="0">
                <a:effectLst/>
                <a:latin typeface="Söhne"/>
              </a:rPr>
              <a:t>customer ratings</a:t>
            </a:r>
            <a:r>
              <a:rPr lang="en-US" b="0" i="0" dirty="0">
                <a:effectLst/>
                <a:latin typeface="Söhne"/>
              </a:rPr>
              <a:t> for restaurants are between 2.8 to 4.1 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b="0" i="0" dirty="0">
                <a:effectLst/>
                <a:latin typeface="Söhne"/>
              </a:rPr>
              <a:t>Only India and UAE offer </a:t>
            </a:r>
            <a:r>
              <a:rPr lang="en-US" b="0" i="0" u="sng" dirty="0">
                <a:effectLst/>
                <a:latin typeface="Söhne"/>
              </a:rPr>
              <a:t>online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u="sng" dirty="0">
                <a:effectLst/>
                <a:latin typeface="Söhne"/>
              </a:rPr>
              <a:t>deliveries</a:t>
            </a:r>
            <a:r>
              <a:rPr lang="en-US" b="0" i="0" dirty="0">
                <a:effectLst/>
                <a:latin typeface="Söhne"/>
              </a:rPr>
              <a:t>. 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b="0" i="0" dirty="0">
                <a:effectLst/>
                <a:latin typeface="Söhne"/>
              </a:rPr>
              <a:t>Only 1/4th of restaurants in India offers online delivery. 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b="0" i="0" dirty="0">
                <a:effectLst/>
                <a:latin typeface="Söhne"/>
              </a:rPr>
              <a:t>Most of the restaurants provide North Indian cuisine followed by </a:t>
            </a:r>
            <a:r>
              <a:rPr lang="en-GB" b="0" i="0" dirty="0">
                <a:effectLst/>
                <a:latin typeface="Söhne"/>
              </a:rPr>
              <a:t>Chinese</a:t>
            </a:r>
            <a:r>
              <a:rPr lang="en-US" b="0" i="0" dirty="0">
                <a:effectLst/>
                <a:latin typeface="Söhne"/>
              </a:rPr>
              <a:t>, Fast food and Mughlai </a:t>
            </a:r>
            <a:r>
              <a:rPr lang="en-US" b="0" i="0" u="sng" dirty="0">
                <a:effectLst/>
                <a:latin typeface="Söhne"/>
              </a:rPr>
              <a:t>cuisines</a:t>
            </a:r>
            <a:r>
              <a:rPr lang="en-US" b="0" i="0" dirty="0">
                <a:effectLst/>
                <a:latin typeface="Söhne"/>
              </a:rPr>
              <a:t>. 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b="0" i="0" dirty="0">
                <a:effectLst/>
                <a:latin typeface="Söhne"/>
              </a:rPr>
              <a:t>Cafe and Bakery cuisines are in top 10 Providers.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19EB4-46D7-4BF0-9DCD-C74CCB7801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Zomato records </a:t>
            </a:r>
            <a:r>
              <a:rPr lang="en-US" b="0" i="0" u="sng" dirty="0">
                <a:effectLst/>
                <a:latin typeface="Söhne"/>
              </a:rPr>
              <a:t>maximum transactions</a:t>
            </a:r>
            <a:r>
              <a:rPr lang="en-US" b="0" i="0" dirty="0">
                <a:effectLst/>
                <a:latin typeface="Söhne"/>
              </a:rPr>
              <a:t> from India that is 90% and then USA and UK which accounts for 5% combined.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In India , New Delhi (68.87) records maximum transactions followed by Gurgaon (14.07) and Noida (13.59). image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Majority of customers preferred not to rate the restaurants.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Also no restaurant has got 5-rating.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Maximum number of 0 ratings are from Indian customers . 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23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rimson landscape design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F03460512.potx" id="{FAD57A1D-FD3F-410E-BC16-DC0572F34EA3}" vid="{8B1535A0-4296-40FA-BB7E-C6BB75A63359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Crimson landscape design slides</Template>
  <TotalTime>61</TotalTime>
  <Words>508</Words>
  <Application>Microsoft Office PowerPoint</Application>
  <PresentationFormat>Custom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Cambria</vt:lpstr>
      <vt:lpstr>Century Gothic</vt:lpstr>
      <vt:lpstr>Söhne</vt:lpstr>
      <vt:lpstr>Crimson landscape design template</vt:lpstr>
      <vt:lpstr>Exploratory Data Analysis on Zomato : Unveiling Global Business Trends</vt:lpstr>
      <vt:lpstr>PowerPoint Presentation</vt:lpstr>
      <vt:lpstr>Data Cleaning</vt:lpstr>
      <vt:lpstr>Data Exploration - Countries Providing Service</vt:lpstr>
      <vt:lpstr>Data Exploration - Top 5 Cities</vt:lpstr>
      <vt:lpstr>Data Exploration - Customer Ratings Provided</vt:lpstr>
      <vt:lpstr>Data Exploration - Online Delivery of Food Items</vt:lpstr>
      <vt:lpstr>Data Exploration - Cuisines Provided by Restaurants</vt:lpstr>
      <vt:lpstr>Key Insights Summary</vt:lpstr>
      <vt:lpstr>Conclusion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on Zomato : Unveiling Global Business Trends</dc:title>
  <dc:creator>Dinesh K</dc:creator>
  <cp:lastModifiedBy>Dinesh K</cp:lastModifiedBy>
  <cp:revision>7</cp:revision>
  <dcterms:created xsi:type="dcterms:W3CDTF">2023-06-03T06:03:24Z</dcterms:created>
  <dcterms:modified xsi:type="dcterms:W3CDTF">2023-06-03T07:04:25Z</dcterms:modified>
</cp:coreProperties>
</file>