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72" r:id="rId4"/>
    <p:sldId id="276" r:id="rId5"/>
    <p:sldId id="271" r:id="rId6"/>
    <p:sldId id="277" r:id="rId7"/>
    <p:sldId id="278" r:id="rId8"/>
    <p:sldId id="279" r:id="rId9"/>
    <p:sldId id="275" r:id="rId10"/>
    <p:sldId id="25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6/14/2023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6/14/2023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6/14/2023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ineshkaruppasam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ackdaoud/marketing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764" y="332656"/>
            <a:ext cx="4392488" cy="2701280"/>
          </a:xfrm>
        </p:spPr>
        <p:txBody>
          <a:bodyPr/>
          <a:lstStyle/>
          <a:p>
            <a:r>
              <a:rPr lang="en-US" b="1" i="0" u="sng" dirty="0">
                <a:solidFill>
                  <a:srgbClr val="374151"/>
                </a:solidFill>
                <a:effectLst/>
                <a:latin typeface="Söhne"/>
              </a:rPr>
              <a:t>Exploratory Data Analysis on Marketing Campaign</a:t>
            </a:r>
            <a:endParaRPr lang="en-US" b="1" u="sng" dirty="0"/>
          </a:p>
        </p:txBody>
      </p:sp>
      <p:pic>
        <p:nvPicPr>
          <p:cNvPr id="6146" name="Picture 2" descr="Linkedin - Free social media icons">
            <a:extLst>
              <a:ext uri="{FF2B5EF4-FFF2-40B4-BE49-F238E27FC236}">
                <a16:creationId xmlns:a16="http://schemas.microsoft.com/office/drawing/2014/main" id="{E3CD1981-AC3D-44A8-9521-B493C74A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31" y="6225988"/>
            <a:ext cx="530188" cy="5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6BDED-A037-445B-A9AF-E1186E24FE8E}"/>
              </a:ext>
            </a:extLst>
          </p:cNvPr>
          <p:cNvSpPr txBox="1"/>
          <p:nvPr/>
        </p:nvSpPr>
        <p:spPr>
          <a:xfrm>
            <a:off x="3502124" y="629451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Dinesh K</a:t>
            </a:r>
            <a:endParaRPr lang="en-GB" sz="2400" b="1" u="sng" dirty="0">
              <a:solidFill>
                <a:schemeClr val="tx2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0"/>
            <a:ext cx="11031015" cy="901080"/>
          </a:xfrm>
        </p:spPr>
        <p:txBody>
          <a:bodyPr/>
          <a:lstStyle/>
          <a:p>
            <a:pPr algn="ctr"/>
            <a:r>
              <a:rPr lang="en-GB" b="1" i="1" u="sng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US" b="1" i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8" y="1628800"/>
            <a:ext cx="9721080" cy="482453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explored trends provide </a:t>
            </a:r>
            <a:r>
              <a:rPr lang="en-US" b="0" i="0" u="sng" dirty="0">
                <a:solidFill>
                  <a:schemeClr val="tx2"/>
                </a:solidFill>
                <a:effectLst/>
                <a:latin typeface="Söhne"/>
              </a:rPr>
              <a:t>significant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b="0" i="0" u="sng" dirty="0">
                <a:solidFill>
                  <a:schemeClr val="tx2"/>
                </a:solidFill>
                <a:effectLst/>
                <a:latin typeface="Söhne"/>
              </a:rPr>
              <a:t>insights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b="0" i="0" u="sng" dirty="0">
                <a:solidFill>
                  <a:schemeClr val="tx2"/>
                </a:solidFill>
                <a:effectLst/>
                <a:latin typeface="Söhne"/>
              </a:rPr>
              <a:t>for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b="0" i="0" u="sng" dirty="0">
                <a:solidFill>
                  <a:schemeClr val="tx2"/>
                </a:solidFill>
                <a:effectLst/>
                <a:latin typeface="Söhne"/>
              </a:rPr>
              <a:t>future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marketing strategies such as,</a:t>
            </a:r>
          </a:p>
          <a:p>
            <a:endParaRPr lang="en-US" dirty="0">
              <a:solidFill>
                <a:schemeClr val="tx2"/>
              </a:solidFill>
              <a:latin typeface="Söhne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0" i="0" u="sng" dirty="0">
                <a:solidFill>
                  <a:schemeClr val="tx2"/>
                </a:solidFill>
                <a:effectLst/>
                <a:latin typeface="Söhne"/>
              </a:rPr>
              <a:t>Targeting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customers above age 40.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0" i="0" u="sng" dirty="0">
                <a:solidFill>
                  <a:schemeClr val="tx2"/>
                </a:solidFill>
                <a:effectLst/>
                <a:latin typeface="Söhne"/>
              </a:rPr>
              <a:t>Tailoring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campaigns for different educational backgrounds.</a:t>
            </a:r>
            <a:endParaRPr lang="en-US" dirty="0">
              <a:solidFill>
                <a:schemeClr val="tx2"/>
              </a:solidFill>
              <a:latin typeface="Söhne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Maximizing impact by </a:t>
            </a:r>
            <a:r>
              <a:rPr lang="en-US" b="0" i="0" u="sng" dirty="0">
                <a:solidFill>
                  <a:schemeClr val="tx2"/>
                </a:solidFill>
                <a:effectLst/>
                <a:latin typeface="Söhne"/>
              </a:rPr>
              <a:t>leverage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the </a:t>
            </a:r>
            <a:r>
              <a:rPr lang="en-US" b="0" i="0" u="sng" dirty="0">
                <a:solidFill>
                  <a:schemeClr val="tx2"/>
                </a:solidFill>
                <a:effectLst/>
                <a:latin typeface="Söhne"/>
              </a:rPr>
              <a:t>insights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gained from successful campaigns.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2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Overall, these trends provide valuable guidance for future marketing strategies.</a:t>
            </a:r>
            <a:endParaRPr lang="en-US" dirty="0">
              <a:solidFill>
                <a:schemeClr val="tx2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50912" y="1484784"/>
            <a:ext cx="10287000" cy="419099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tx2"/>
                </a:solidFill>
                <a:effectLst/>
                <a:latin typeface="Söhne"/>
              </a:rPr>
              <a:t>Objective</a:t>
            </a: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Analyzing the trends and results of multiple marketing campaigns.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tx2"/>
                </a:solidFill>
                <a:effectLst/>
                <a:latin typeface="Söhne"/>
              </a:rPr>
              <a:t>Dataset Source</a:t>
            </a: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https://www.kaggle.com/datasets/jackdaoud/marketing-data</a:t>
            </a:r>
            <a:endParaRPr lang="en-US" b="0" i="0" dirty="0">
              <a:solidFill>
                <a:schemeClr val="tx2"/>
              </a:solidFill>
              <a:effectLst/>
              <a:latin typeface="Söhne"/>
            </a:endParaRPr>
          </a:p>
          <a:p>
            <a:pPr algn="l"/>
            <a:r>
              <a:rPr lang="en-GB" b="1" i="0" u="sng" dirty="0">
                <a:solidFill>
                  <a:schemeClr val="tx2"/>
                </a:solidFill>
                <a:effectLst/>
                <a:latin typeface="Söhne"/>
              </a:rPr>
              <a:t>Tools used</a:t>
            </a:r>
            <a:r>
              <a:rPr lang="en-GB" b="1" u="sng" dirty="0">
                <a:solidFill>
                  <a:schemeClr val="tx2"/>
                </a:solidFill>
                <a:latin typeface="Söhne"/>
              </a:rPr>
              <a:t>:</a:t>
            </a:r>
            <a:r>
              <a:rPr lang="en-GB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chemeClr val="tx2"/>
                </a:solidFill>
                <a:effectLst/>
                <a:latin typeface="Söhne"/>
              </a:rPr>
              <a:t>Jupyter</a:t>
            </a:r>
            <a:r>
              <a:rPr lang="en-GB" b="0" i="0" dirty="0">
                <a:solidFill>
                  <a:schemeClr val="tx2"/>
                </a:solidFill>
                <a:effectLst/>
                <a:latin typeface="Söhne"/>
              </a:rPr>
              <a:t> Notebook</a:t>
            </a:r>
          </a:p>
          <a:p>
            <a:pPr algn="l"/>
            <a:r>
              <a:rPr lang="en-GB" b="1" i="0" u="sng" dirty="0">
                <a:solidFill>
                  <a:schemeClr val="tx2"/>
                </a:solidFill>
                <a:effectLst/>
                <a:latin typeface="Söhne"/>
              </a:rPr>
              <a:t>Language and Packages used</a:t>
            </a:r>
            <a:r>
              <a:rPr lang="en-GB" b="1" u="sng" dirty="0">
                <a:solidFill>
                  <a:schemeClr val="tx2"/>
                </a:solidFill>
                <a:latin typeface="Söhne"/>
              </a:rPr>
              <a:t>:</a:t>
            </a:r>
            <a:r>
              <a:rPr lang="en-GB" b="1" i="0" u="sng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GB" b="0" i="0" dirty="0">
                <a:solidFill>
                  <a:schemeClr val="tx2"/>
                </a:solidFill>
                <a:effectLst/>
                <a:latin typeface="Söhne"/>
              </a:rPr>
              <a:t>Python (Pandas, NumPy, Matplotlib, Seaborn)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404664"/>
            <a:ext cx="10971372" cy="1066800"/>
          </a:xfrm>
        </p:spPr>
        <p:txBody>
          <a:bodyPr/>
          <a:lstStyle/>
          <a:p>
            <a:pPr algn="ctr"/>
            <a:r>
              <a:rPr lang="en-GB" b="1" i="1" u="sng" dirty="0">
                <a:solidFill>
                  <a:srgbClr val="374151"/>
                </a:solidFill>
                <a:effectLst/>
                <a:latin typeface="Söhne"/>
              </a:rPr>
              <a:t>Data Cleaning</a:t>
            </a:r>
            <a:endParaRPr lang="en-US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65212" y="2060848"/>
            <a:ext cx="10311940" cy="4191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chemeClr val="tx2"/>
                </a:solidFill>
                <a:effectLst/>
                <a:latin typeface="Google Sans"/>
              </a:rPr>
              <a:t>lean data will ultimately increase overall productivity and allow for the highest quality information in decision-making.</a:t>
            </a:r>
            <a:endParaRPr lang="en-US" b="0" i="0" dirty="0">
              <a:solidFill>
                <a:schemeClr val="tx2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data is imported and checked for any irregularities and the dirty data is cleaned for smooth exploration.</a:t>
            </a:r>
          </a:p>
          <a:p>
            <a:pPr algn="l"/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missing values are filled with 0.</a:t>
            </a:r>
          </a:p>
        </p:txBody>
      </p:sp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152400"/>
            <a:ext cx="10971372" cy="1066800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rgbClr val="374151"/>
                </a:solidFill>
                <a:effectLst/>
                <a:latin typeface="Söhne"/>
              </a:rPr>
              <a:t>Key Insights: Marital Status and Education</a:t>
            </a:r>
            <a:endParaRPr lang="en-US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6F62F-0DF4-4F82-AB92-E04B64FF879C}"/>
              </a:ext>
            </a:extLst>
          </p:cNvPr>
          <p:cNvSpPr txBox="1"/>
          <p:nvPr/>
        </p:nvSpPr>
        <p:spPr>
          <a:xfrm>
            <a:off x="6958508" y="1808965"/>
            <a:ext cx="4248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Here, </a:t>
            </a:r>
            <a:r>
              <a:rPr lang="en-US" sz="2800" b="0" i="0" u="sng" dirty="0">
                <a:solidFill>
                  <a:schemeClr val="tx2"/>
                </a:solidFill>
                <a:effectLst/>
                <a:latin typeface="Söhne"/>
              </a:rPr>
              <a:t>married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 (officially or informally) and </a:t>
            </a:r>
            <a:r>
              <a:rPr lang="en-US" sz="2800" b="0" i="0" u="sng" dirty="0">
                <a:solidFill>
                  <a:schemeClr val="tx2"/>
                </a:solidFill>
                <a:effectLst/>
                <a:latin typeface="Söhne"/>
              </a:rPr>
              <a:t>single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 customers with secondary education consists the largest percentage of persons.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It can also be seen that people with the </a:t>
            </a:r>
            <a:r>
              <a:rPr lang="en-US" sz="2800" b="0" i="0" u="sng" dirty="0">
                <a:solidFill>
                  <a:schemeClr val="tx2"/>
                </a:solidFill>
                <a:effectLst/>
                <a:latin typeface="Söhne"/>
              </a:rPr>
              <a:t>specified marital status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 are the most active customers.</a:t>
            </a:r>
            <a:endParaRPr lang="en-GB" sz="2800" dirty="0">
              <a:solidFill>
                <a:schemeClr val="tx2"/>
              </a:solidFill>
              <a:latin typeface="Söhne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F6D1B24-FBF1-4D4C-B24D-25DBDB6A48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700808"/>
            <a:ext cx="5233189" cy="46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8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152400"/>
            <a:ext cx="10971372" cy="1066800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rgbClr val="374151"/>
                </a:solidFill>
                <a:effectLst/>
                <a:latin typeface="Söhne"/>
              </a:rPr>
              <a:t>Key Insights: Age and Marketing Campaigns</a:t>
            </a:r>
            <a:endParaRPr lang="en-US" b="1" i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8141E9-5CA7-4AD1-9DD0-6923792A50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879087"/>
            <a:ext cx="475763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6F62F-0DF4-4F82-AB92-E04B64FF879C}"/>
              </a:ext>
            </a:extLst>
          </p:cNvPr>
          <p:cNvSpPr txBox="1"/>
          <p:nvPr/>
        </p:nvSpPr>
        <p:spPr>
          <a:xfrm>
            <a:off x="6958508" y="3140968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Söhne"/>
              </a:rPr>
              <a:t>P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eople </a:t>
            </a:r>
            <a:r>
              <a:rPr lang="en-US" sz="2800" b="0" i="0" u="sng" dirty="0">
                <a:solidFill>
                  <a:schemeClr val="tx2"/>
                </a:solidFill>
                <a:effectLst/>
                <a:latin typeface="Söhne"/>
              </a:rPr>
              <a:t>above age 40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 are the most susceptible to marketing campaigns</a:t>
            </a:r>
            <a:endParaRPr lang="en-GB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33" y="0"/>
            <a:ext cx="10971372" cy="670520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rgbClr val="374151"/>
                </a:solidFill>
                <a:effectLst/>
                <a:latin typeface="Söhne"/>
              </a:rPr>
              <a:t>Key Insights: Income and Age</a:t>
            </a:r>
            <a:endParaRPr lang="en-US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6F62F-0DF4-4F82-AB92-E04B64FF879C}"/>
              </a:ext>
            </a:extLst>
          </p:cNvPr>
          <p:cNvSpPr txBox="1"/>
          <p:nvPr/>
        </p:nvSpPr>
        <p:spPr>
          <a:xfrm>
            <a:off x="842953" y="5229200"/>
            <a:ext cx="1090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sng" dirty="0">
                <a:solidFill>
                  <a:schemeClr val="tx2"/>
                </a:solidFill>
                <a:effectLst/>
                <a:latin typeface="Söhne"/>
              </a:rPr>
              <a:t>Young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 people and the </a:t>
            </a:r>
            <a:r>
              <a:rPr lang="en-US" sz="2400" b="0" i="0" u="sng" dirty="0">
                <a:solidFill>
                  <a:schemeClr val="tx2"/>
                </a:solidFill>
                <a:effectLst/>
                <a:latin typeface="Söhne"/>
              </a:rPr>
              <a:t>elderly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 have the </a:t>
            </a:r>
            <a:r>
              <a:rPr lang="en-US" sz="2400" b="0" i="0" u="sng" dirty="0">
                <a:solidFill>
                  <a:schemeClr val="tx2"/>
                </a:solidFill>
                <a:effectLst/>
                <a:latin typeface="Söhne"/>
              </a:rPr>
              <a:t>highest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 incomes.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People between the ages of </a:t>
            </a:r>
            <a:r>
              <a:rPr lang="en-US" sz="2400" b="0" i="0" u="sng" dirty="0">
                <a:solidFill>
                  <a:schemeClr val="tx2"/>
                </a:solidFill>
                <a:effectLst/>
                <a:latin typeface="Söhne"/>
              </a:rPr>
              <a:t>40 and 50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have the largest income </a:t>
            </a:r>
            <a:r>
              <a:rPr lang="en-US" sz="2400" b="0" i="0" u="sng" dirty="0">
                <a:solidFill>
                  <a:schemeClr val="tx2"/>
                </a:solidFill>
                <a:effectLst/>
                <a:latin typeface="Söhne"/>
              </a:rPr>
              <a:t>disparities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The </a:t>
            </a:r>
            <a:r>
              <a:rPr lang="en-US" sz="2400" b="0" i="0" u="sng" dirty="0">
                <a:solidFill>
                  <a:schemeClr val="tx2"/>
                </a:solidFill>
                <a:effectLst/>
                <a:latin typeface="Söhne"/>
              </a:rPr>
              <a:t>maximum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 income in all groups is about the same except for young people.</a:t>
            </a:r>
            <a:endParaRPr lang="en-GB" sz="2400" dirty="0">
              <a:solidFill>
                <a:schemeClr val="tx2"/>
              </a:solidFill>
              <a:latin typeface="Söhne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4545D9-391E-4646-8E20-B2715CF44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1196752"/>
            <a:ext cx="541502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069E350-35AE-4921-B3D7-12583941C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11" y="1196752"/>
            <a:ext cx="509011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152400"/>
            <a:ext cx="10971372" cy="1066800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rgbClr val="374151"/>
                </a:solidFill>
                <a:effectLst/>
                <a:latin typeface="Söhne"/>
              </a:rPr>
              <a:t>Key Insights: Education</a:t>
            </a:r>
            <a:endParaRPr lang="en-US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6F62F-0DF4-4F82-AB92-E04B64FF879C}"/>
              </a:ext>
            </a:extLst>
          </p:cNvPr>
          <p:cNvSpPr txBox="1"/>
          <p:nvPr/>
        </p:nvSpPr>
        <p:spPr>
          <a:xfrm>
            <a:off x="6958508" y="2564904"/>
            <a:ext cx="4248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Söhne"/>
              </a:rPr>
              <a:t>C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ustomers with </a:t>
            </a:r>
            <a:r>
              <a:rPr lang="en-US" sz="2800" b="0" i="0" u="sng" dirty="0">
                <a:solidFill>
                  <a:schemeClr val="tx2"/>
                </a:solidFill>
                <a:effectLst/>
                <a:latin typeface="Söhne"/>
              </a:rPr>
              <a:t>secondary education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, </a:t>
            </a:r>
            <a:r>
              <a:rPr lang="en-US" sz="2800" b="0" i="0" u="sng" dirty="0">
                <a:solidFill>
                  <a:schemeClr val="tx2"/>
                </a:solidFill>
                <a:effectLst/>
                <a:latin typeface="Söhne"/>
              </a:rPr>
              <a:t>PhDs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, and </a:t>
            </a:r>
            <a:r>
              <a:rPr lang="en-US" sz="2800" b="0" i="0" u="sng" dirty="0">
                <a:solidFill>
                  <a:schemeClr val="tx2"/>
                </a:solidFill>
                <a:effectLst/>
                <a:latin typeface="Söhne"/>
              </a:rPr>
              <a:t>master's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 degrees are the most active and successful.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3D3640-E588-4AE5-9DB0-1499E1E0B5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97" y="1646732"/>
            <a:ext cx="4739415" cy="46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152400"/>
            <a:ext cx="10971372" cy="1066800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rgbClr val="374151"/>
                </a:solidFill>
                <a:effectLst/>
                <a:latin typeface="Söhne"/>
              </a:rPr>
              <a:t>Key Insights: Campaign Success</a:t>
            </a:r>
            <a:endParaRPr lang="en-US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6F62F-0DF4-4F82-AB92-E04B64FF879C}"/>
              </a:ext>
            </a:extLst>
          </p:cNvPr>
          <p:cNvSpPr txBox="1"/>
          <p:nvPr/>
        </p:nvSpPr>
        <p:spPr>
          <a:xfrm>
            <a:off x="6958508" y="2304529"/>
            <a:ext cx="4248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43541"/>
                </a:solidFill>
                <a:effectLst/>
                <a:latin typeface="Söhne"/>
              </a:rPr>
              <a:t>The most </a:t>
            </a:r>
            <a:r>
              <a:rPr lang="en-US" sz="2800" b="0" i="0" u="sng" dirty="0">
                <a:solidFill>
                  <a:srgbClr val="343541"/>
                </a:solidFill>
                <a:effectLst/>
                <a:latin typeface="Söhne"/>
              </a:rPr>
              <a:t>successful</a:t>
            </a:r>
            <a:r>
              <a:rPr lang="en-US" sz="2800" b="0" i="0" dirty="0">
                <a:solidFill>
                  <a:srgbClr val="343541"/>
                </a:solidFill>
                <a:effectLst/>
                <a:latin typeface="Söhne"/>
              </a:rPr>
              <a:t> were 1, 3, 4 and 5 marketing campaigns while 2</a:t>
            </a:r>
            <a:r>
              <a:rPr lang="en-US" sz="2800" b="0" i="0" baseline="30000" dirty="0">
                <a:solidFill>
                  <a:srgbClr val="343541"/>
                </a:solidFill>
                <a:effectLst/>
                <a:latin typeface="Söhne"/>
              </a:rPr>
              <a:t>nd</a:t>
            </a:r>
            <a:r>
              <a:rPr lang="en-US" sz="2800" b="0" i="0" dirty="0">
                <a:solidFill>
                  <a:srgbClr val="343541"/>
                </a:solidFill>
                <a:effectLst/>
                <a:latin typeface="Söhne"/>
              </a:rPr>
              <a:t> campaign doesn’t perform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43541"/>
                </a:solidFill>
                <a:effectLst/>
                <a:latin typeface="Söhne"/>
              </a:rPr>
              <a:t>Their effectiveness is about the same level. </a:t>
            </a:r>
            <a:br>
              <a:rPr lang="en-US" sz="2800" dirty="0"/>
            </a:br>
            <a:endParaRPr lang="en-US" sz="28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582924C-079F-400B-A1D3-747FB3486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5" y="1916832"/>
            <a:ext cx="53625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20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0"/>
            <a:ext cx="10971372" cy="1066800"/>
          </a:xfrm>
        </p:spPr>
        <p:txBody>
          <a:bodyPr/>
          <a:lstStyle/>
          <a:p>
            <a:pPr algn="ctr"/>
            <a:r>
              <a:rPr lang="en-GB" b="1" i="1" u="sng" dirty="0">
                <a:solidFill>
                  <a:srgbClr val="374151"/>
                </a:solidFill>
                <a:effectLst/>
                <a:latin typeface="Söhne"/>
              </a:rPr>
              <a:t>Summary</a:t>
            </a:r>
            <a:endParaRPr lang="en-US" b="1" i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8A9CF-01DD-485A-A5E8-AEA47E93F03F}"/>
              </a:ext>
            </a:extLst>
          </p:cNvPr>
          <p:cNvSpPr txBox="1"/>
          <p:nvPr/>
        </p:nvSpPr>
        <p:spPr>
          <a:xfrm>
            <a:off x="346238" y="1785853"/>
            <a:ext cx="52565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People above </a:t>
            </a:r>
            <a:r>
              <a:rPr lang="en-US" sz="2400" b="0" i="0" u="sng" dirty="0">
                <a:solidFill>
                  <a:srgbClr val="343541"/>
                </a:solidFill>
                <a:effectLst/>
                <a:latin typeface="Söhne"/>
              </a:rPr>
              <a:t>age</a:t>
            </a: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 40 are the most susceptible to marketing campaigns.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Married and single customers with secondary </a:t>
            </a:r>
            <a:r>
              <a:rPr lang="en-US" sz="2400" b="0" i="0" u="sng" dirty="0">
                <a:solidFill>
                  <a:srgbClr val="343541"/>
                </a:solidFill>
                <a:effectLst/>
                <a:latin typeface="Söhne"/>
              </a:rPr>
              <a:t>education</a:t>
            </a: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 consists the largest percentage of Customers.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It can also be seen that people with the specified </a:t>
            </a:r>
            <a:r>
              <a:rPr lang="en-US" sz="2400" b="0" i="0" u="sng" dirty="0">
                <a:solidFill>
                  <a:srgbClr val="343541"/>
                </a:solidFill>
                <a:effectLst/>
                <a:latin typeface="Söhne"/>
              </a:rPr>
              <a:t>marital status</a:t>
            </a: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 are the most active customers.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Young people and the elderly have the highest incomes.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C22F1-E469-4061-998B-149DA5414A1B}"/>
              </a:ext>
            </a:extLst>
          </p:cNvPr>
          <p:cNvSpPr txBox="1"/>
          <p:nvPr/>
        </p:nvSpPr>
        <p:spPr>
          <a:xfrm>
            <a:off x="5733529" y="1785853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People between the ages of 40 and 50 have the largest </a:t>
            </a:r>
            <a:r>
              <a:rPr lang="en-US" sz="2400" b="0" i="0" u="sng" dirty="0">
                <a:solidFill>
                  <a:srgbClr val="343541"/>
                </a:solidFill>
                <a:effectLst/>
                <a:latin typeface="Söhne"/>
              </a:rPr>
              <a:t>income</a:t>
            </a: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 disparities.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The maximum income in all groups is about the same except for young people.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The most active customers are people with secondary education, then - PhDs, and people with a master's degree.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The most </a:t>
            </a:r>
            <a:r>
              <a:rPr lang="en-US" sz="2400" b="0" i="0" u="sng" dirty="0">
                <a:solidFill>
                  <a:srgbClr val="343541"/>
                </a:solidFill>
                <a:effectLst/>
                <a:latin typeface="Söhne"/>
              </a:rPr>
              <a:t>successful</a:t>
            </a: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 were 1, 3, 4 and 5 marketing </a:t>
            </a:r>
            <a:r>
              <a:rPr lang="en-US" sz="2400" b="0" i="0" u="sng" dirty="0">
                <a:solidFill>
                  <a:srgbClr val="343541"/>
                </a:solidFill>
                <a:effectLst/>
                <a:latin typeface="Söhne"/>
              </a:rPr>
              <a:t>campaigns</a:t>
            </a: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. Their effectiveness is about the same level.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2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73</TotalTime>
  <Words>444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Google Sans</vt:lpstr>
      <vt:lpstr>Söhne</vt:lpstr>
      <vt:lpstr>Marketing 16x9</vt:lpstr>
      <vt:lpstr>Exploratory Data Analysis on Marketing Campaign</vt:lpstr>
      <vt:lpstr>PowerPoint Presentation</vt:lpstr>
      <vt:lpstr>Data Cleaning</vt:lpstr>
      <vt:lpstr>Key Insights: Marital Status and Education</vt:lpstr>
      <vt:lpstr>Key Insights: Age and Marketing Campaigns</vt:lpstr>
      <vt:lpstr>Key Insights: Income and Age</vt:lpstr>
      <vt:lpstr>Key Insights: Education</vt:lpstr>
      <vt:lpstr>Key Insights: Campaign Success</vt:lpstr>
      <vt:lpstr>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Marketing Campaign</dc:title>
  <dc:creator>Dinesh K</dc:creator>
  <cp:lastModifiedBy>Dinesh K</cp:lastModifiedBy>
  <cp:revision>9</cp:revision>
  <dcterms:created xsi:type="dcterms:W3CDTF">2023-06-14T12:01:18Z</dcterms:created>
  <dcterms:modified xsi:type="dcterms:W3CDTF">2023-06-14T14:17:25Z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