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62" r:id="rId7"/>
    <p:sldId id="265" r:id="rId8"/>
    <p:sldId id="266" r:id="rId9"/>
    <p:sldId id="259" r:id="rId10"/>
    <p:sldId id="267" r:id="rId11"/>
    <p:sldId id="264" r:id="rId12"/>
    <p:sldId id="268" r:id="rId13"/>
    <p:sldId id="263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6/7/2023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dineshkaruppasam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imanshunegi2000/hospitals-in-india-dataset" TargetMode="External"/><Relationship Id="rId2" Type="http://schemas.openxmlformats.org/officeDocument/2006/relationships/hyperlink" Target="https://www.medrxiv.org/content/10.1101/2020.06.16.20132787v1.ful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6" y="288339"/>
            <a:ext cx="11541309" cy="1323645"/>
          </a:xfrm>
        </p:spPr>
        <p:txBody>
          <a:bodyPr/>
          <a:lstStyle/>
          <a:p>
            <a:pPr algn="ctr"/>
            <a:r>
              <a:rPr lang="en-US" b="0" i="0" u="sng" dirty="0">
                <a:solidFill>
                  <a:schemeClr val="tx1"/>
                </a:solidFill>
                <a:effectLst/>
                <a:latin typeface="Söhne"/>
              </a:rPr>
              <a:t>Analysis of Hospitals in India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1026" name="Picture 2" descr="Linkedin - Free social media icons">
            <a:extLst>
              <a:ext uri="{FF2B5EF4-FFF2-40B4-BE49-F238E27FC236}">
                <a16:creationId xmlns:a16="http://schemas.microsoft.com/office/drawing/2014/main" id="{274AEF23-4D3F-49AC-8999-FD063AC3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60" y="5806090"/>
            <a:ext cx="763571" cy="76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FD5640-8EA1-4075-B578-A55CE1CDE789}"/>
              </a:ext>
            </a:extLst>
          </p:cNvPr>
          <p:cNvSpPr txBox="1"/>
          <p:nvPr/>
        </p:nvSpPr>
        <p:spPr>
          <a:xfrm>
            <a:off x="9162854" y="5895487"/>
            <a:ext cx="25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Dinesh K</a:t>
            </a:r>
            <a:endParaRPr lang="en-GB" sz="3200" b="1" u="sng" dirty="0"/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>
                <a:solidFill>
                  <a:schemeClr val="tx1"/>
                </a:solidFill>
                <a:effectLst/>
                <a:latin typeface="Söhne"/>
              </a:rPr>
              <a:t>Insights - ICU Beds in Cities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E8EAB-E21D-4E19-8B6F-39D4B2AC345A}"/>
              </a:ext>
            </a:extLst>
          </p:cNvPr>
          <p:cNvSpPr txBox="1"/>
          <p:nvPr/>
        </p:nvSpPr>
        <p:spPr>
          <a:xfrm>
            <a:off x="8531258" y="2582944"/>
            <a:ext cx="3120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öhne"/>
              </a:rPr>
              <a:t>Mumbai</a:t>
            </a:r>
            <a:r>
              <a:rPr lang="en-US" sz="2000" b="0" i="0" dirty="0">
                <a:effectLst/>
                <a:latin typeface="Söhne"/>
              </a:rPr>
              <a:t> has the highest number of ICU beds, followed by </a:t>
            </a:r>
            <a:r>
              <a:rPr lang="en-US" sz="2000" b="0" i="0" u="sng" dirty="0">
                <a:effectLst/>
                <a:latin typeface="Söhne"/>
              </a:rPr>
              <a:t>Bangalore</a:t>
            </a:r>
            <a:r>
              <a:rPr lang="en-US" sz="2000" b="0" i="0" dirty="0">
                <a:effectLst/>
                <a:latin typeface="Söhne"/>
              </a:rPr>
              <a:t> and </a:t>
            </a:r>
            <a:r>
              <a:rPr lang="en-GB" sz="2000" u="sng" dirty="0"/>
              <a:t>Pune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Other cities in the top 10 are </a:t>
            </a:r>
            <a:r>
              <a:rPr lang="en-GB" sz="2000" u="sng" dirty="0"/>
              <a:t>Chennai</a:t>
            </a:r>
            <a:r>
              <a:rPr lang="en-GB" sz="2000" dirty="0"/>
              <a:t>, </a:t>
            </a:r>
            <a:r>
              <a:rPr lang="en-GB" sz="2000" u="sng" dirty="0"/>
              <a:t>Hyderabad</a:t>
            </a:r>
            <a:r>
              <a:rPr lang="en-GB" sz="2000" dirty="0"/>
              <a:t>, </a:t>
            </a:r>
            <a:r>
              <a:rPr lang="en-GB" sz="2000" u="sng" dirty="0"/>
              <a:t>Mysore</a:t>
            </a:r>
            <a:r>
              <a:rPr lang="en-GB" sz="2000" dirty="0"/>
              <a:t>, </a:t>
            </a:r>
            <a:r>
              <a:rPr lang="en-GB" sz="2000" u="sng" dirty="0"/>
              <a:t>Thane</a:t>
            </a:r>
            <a:r>
              <a:rPr lang="en-GB" sz="2000" dirty="0"/>
              <a:t>, </a:t>
            </a:r>
            <a:r>
              <a:rPr lang="en-GB" sz="2000" u="sng" dirty="0"/>
              <a:t>Kolkata</a:t>
            </a:r>
            <a:r>
              <a:rPr lang="en-GB" sz="2000" dirty="0"/>
              <a:t>, </a:t>
            </a:r>
            <a:r>
              <a:rPr lang="en-GB" sz="2000" u="sng" dirty="0"/>
              <a:t>Nagpur</a:t>
            </a:r>
            <a:r>
              <a:rPr lang="en-GB" sz="2000" dirty="0"/>
              <a:t> and </a:t>
            </a:r>
            <a:r>
              <a:rPr lang="en-GB" sz="2000" u="sng" dirty="0" err="1"/>
              <a:t>Tumkur</a:t>
            </a:r>
            <a:r>
              <a:rPr lang="en-GB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BE392-7F42-40ED-BD29-57F0A129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6" y="1686403"/>
            <a:ext cx="8004772" cy="444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476214" y="1741604"/>
            <a:ext cx="5106186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800" b="1" i="1" u="sng" dirty="0">
                <a:effectLst/>
                <a:latin typeface="Söhne"/>
              </a:rPr>
              <a:t>Cities</a:t>
            </a:r>
          </a:p>
          <a:p>
            <a:pPr marL="342900" indent="-342900"/>
            <a:r>
              <a:rPr lang="en-US" sz="2800" b="0" i="0" u="sng" dirty="0">
                <a:effectLst/>
                <a:latin typeface="Söhne"/>
              </a:rPr>
              <a:t>Bangalore</a:t>
            </a:r>
            <a:r>
              <a:rPr lang="en-US" sz="2800" b="0" i="0" dirty="0">
                <a:effectLst/>
                <a:latin typeface="Söhne"/>
              </a:rPr>
              <a:t> has the highest number of </a:t>
            </a:r>
            <a:r>
              <a:rPr lang="en-US" sz="2800" b="0" i="0" u="sng" dirty="0">
                <a:effectLst/>
                <a:latin typeface="Söhne"/>
              </a:rPr>
              <a:t>hospitals</a:t>
            </a:r>
            <a:r>
              <a:rPr lang="en-US" sz="2800" b="0" i="0" dirty="0">
                <a:effectLst/>
                <a:latin typeface="Söhne"/>
              </a:rPr>
              <a:t>, followed by </a:t>
            </a:r>
            <a:r>
              <a:rPr lang="en-US" sz="2800" b="0" i="0" u="sng" dirty="0">
                <a:effectLst/>
                <a:latin typeface="Söhne"/>
              </a:rPr>
              <a:t>Mumbai</a:t>
            </a:r>
            <a:r>
              <a:rPr lang="en-US" sz="2800" b="0" i="0" dirty="0">
                <a:effectLst/>
                <a:latin typeface="Söhne"/>
              </a:rPr>
              <a:t> and </a:t>
            </a:r>
            <a:r>
              <a:rPr lang="en-US" sz="2800" b="0" i="0" u="sng" dirty="0">
                <a:effectLst/>
                <a:latin typeface="Söhne"/>
              </a:rPr>
              <a:t>Lucknow</a:t>
            </a:r>
            <a:r>
              <a:rPr lang="en-US" sz="2800" b="0" i="0" dirty="0">
                <a:effectLst/>
                <a:latin typeface="Söhne"/>
              </a:rPr>
              <a:t>.</a:t>
            </a:r>
          </a:p>
          <a:p>
            <a:pPr marL="457200" indent="-457200"/>
            <a:r>
              <a:rPr lang="en-US" sz="2800" b="0" i="0" u="sng" dirty="0">
                <a:effectLst/>
                <a:latin typeface="Söhne"/>
              </a:rPr>
              <a:t>Mumbai</a:t>
            </a:r>
            <a:r>
              <a:rPr lang="en-US" sz="2800" b="0" i="0" dirty="0">
                <a:effectLst/>
                <a:latin typeface="Söhne"/>
              </a:rPr>
              <a:t> has the highest number of </a:t>
            </a:r>
            <a:r>
              <a:rPr lang="en-US" sz="2800" b="0" i="0" u="sng" dirty="0">
                <a:effectLst/>
                <a:latin typeface="Söhne"/>
              </a:rPr>
              <a:t>general beds</a:t>
            </a:r>
            <a:r>
              <a:rPr lang="en-US" sz="2800" b="0" i="0" dirty="0">
                <a:effectLst/>
                <a:latin typeface="Söhne"/>
              </a:rPr>
              <a:t>, followed by </a:t>
            </a:r>
            <a:r>
              <a:rPr lang="en-US" sz="2800" b="0" i="0" u="sng" dirty="0">
                <a:effectLst/>
                <a:latin typeface="Söhne"/>
              </a:rPr>
              <a:t>Bangalore</a:t>
            </a:r>
            <a:r>
              <a:rPr lang="en-US" sz="2800" b="0" i="0" dirty="0">
                <a:effectLst/>
                <a:latin typeface="Söhne"/>
              </a:rPr>
              <a:t> and </a:t>
            </a:r>
            <a:r>
              <a:rPr lang="en-GB" sz="2800" u="sng" dirty="0"/>
              <a:t>Pune</a:t>
            </a:r>
            <a:r>
              <a:rPr lang="en-US" sz="2800" b="0" i="0" dirty="0">
                <a:effectLst/>
                <a:latin typeface="Söhne"/>
              </a:rPr>
              <a:t>.</a:t>
            </a:r>
          </a:p>
          <a:p>
            <a:pPr marL="457200" indent="-457200"/>
            <a:r>
              <a:rPr lang="en-US" sz="2800" b="0" i="0" u="sng" dirty="0">
                <a:effectLst/>
                <a:latin typeface="Söhne"/>
              </a:rPr>
              <a:t>Mumbai</a:t>
            </a:r>
            <a:r>
              <a:rPr lang="en-US" sz="2800" b="0" i="0" dirty="0">
                <a:effectLst/>
                <a:latin typeface="Söhne"/>
              </a:rPr>
              <a:t> has the highest number of </a:t>
            </a:r>
            <a:r>
              <a:rPr lang="en-US" sz="2800" b="0" i="0" u="sng" dirty="0">
                <a:effectLst/>
                <a:latin typeface="Söhne"/>
              </a:rPr>
              <a:t>ICU beds</a:t>
            </a:r>
            <a:r>
              <a:rPr lang="en-US" sz="2800" b="0" i="0" dirty="0">
                <a:effectLst/>
                <a:latin typeface="Söhne"/>
              </a:rPr>
              <a:t>, followed by </a:t>
            </a:r>
            <a:r>
              <a:rPr lang="en-US" sz="2800" b="0" i="0" u="sng" dirty="0">
                <a:effectLst/>
                <a:latin typeface="Söhne"/>
              </a:rPr>
              <a:t>Bangalore</a:t>
            </a:r>
            <a:r>
              <a:rPr lang="en-US" sz="2800" b="0" i="0" dirty="0">
                <a:effectLst/>
                <a:latin typeface="Söhne"/>
              </a:rPr>
              <a:t> and </a:t>
            </a:r>
            <a:r>
              <a:rPr lang="en-GB" sz="2800" u="sng" dirty="0"/>
              <a:t>Pune</a:t>
            </a:r>
            <a:r>
              <a:rPr lang="en-US" sz="2800" b="0" i="0" dirty="0">
                <a:effectLst/>
                <a:latin typeface="Söhne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>
                <a:solidFill>
                  <a:schemeClr val="tx1"/>
                </a:solidFill>
                <a:effectLst/>
                <a:latin typeface="Söhne"/>
              </a:rPr>
              <a:t>Insights Summary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109108C6-AD65-407B-9C97-05FD78C1A296}"/>
              </a:ext>
            </a:extLst>
          </p:cNvPr>
          <p:cNvSpPr txBox="1">
            <a:spLocks/>
          </p:cNvSpPr>
          <p:nvPr/>
        </p:nvSpPr>
        <p:spPr>
          <a:xfrm>
            <a:off x="989814" y="1741603"/>
            <a:ext cx="5106186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b="1" i="1" u="sng" dirty="0">
                <a:latin typeface="Söhne"/>
              </a:rPr>
              <a:t>States</a:t>
            </a:r>
          </a:p>
          <a:p>
            <a:pPr marL="342900" indent="-342900"/>
            <a:r>
              <a:rPr lang="en-US" u="sng" dirty="0">
                <a:latin typeface="Söhne"/>
              </a:rPr>
              <a:t>Karnataka</a:t>
            </a:r>
            <a:r>
              <a:rPr lang="en-US" dirty="0">
                <a:latin typeface="Söhne"/>
              </a:rPr>
              <a:t> has the highest number of hospitals, followed by </a:t>
            </a:r>
            <a:r>
              <a:rPr lang="en-US" u="sng" dirty="0">
                <a:latin typeface="Söhne"/>
              </a:rPr>
              <a:t>Uttar Pradesh</a:t>
            </a:r>
            <a:r>
              <a:rPr lang="en-US" dirty="0">
                <a:latin typeface="Söhne"/>
              </a:rPr>
              <a:t>, </a:t>
            </a:r>
            <a:r>
              <a:rPr lang="en-US" u="sng" dirty="0">
                <a:latin typeface="Söhne"/>
              </a:rPr>
              <a:t>Maharashtra</a:t>
            </a:r>
            <a:r>
              <a:rPr lang="en-US" dirty="0">
                <a:latin typeface="Söhne"/>
              </a:rPr>
              <a:t>, </a:t>
            </a:r>
            <a:r>
              <a:rPr lang="en-US" u="sng" dirty="0">
                <a:latin typeface="Söhne"/>
              </a:rPr>
              <a:t>Tamil Nadu</a:t>
            </a:r>
            <a:r>
              <a:rPr lang="en-US" dirty="0">
                <a:latin typeface="Söhne"/>
              </a:rPr>
              <a:t> and </a:t>
            </a:r>
            <a:r>
              <a:rPr lang="en-US" u="sng" dirty="0">
                <a:latin typeface="Söhne"/>
              </a:rPr>
              <a:t>Rajasthan</a:t>
            </a:r>
            <a:r>
              <a:rPr lang="en-US" dirty="0">
                <a:latin typeface="Söhne"/>
              </a:rPr>
              <a:t>.</a:t>
            </a:r>
          </a:p>
          <a:p>
            <a:pPr marL="457200" indent="-457200"/>
            <a:r>
              <a:rPr lang="en-US" u="sng" dirty="0">
                <a:latin typeface="Söhne"/>
              </a:rPr>
              <a:t>Maharashtra</a:t>
            </a:r>
            <a:r>
              <a:rPr lang="en-US" dirty="0">
                <a:latin typeface="Söhne"/>
              </a:rPr>
              <a:t> has the highest number of general beds and ICU beds followed by </a:t>
            </a:r>
            <a:r>
              <a:rPr lang="en-US" u="sng" dirty="0">
                <a:latin typeface="Söhne"/>
              </a:rPr>
              <a:t>Karnataka</a:t>
            </a:r>
            <a:r>
              <a:rPr lang="en-US" dirty="0">
                <a:latin typeface="Söhne"/>
              </a:rPr>
              <a:t>, </a:t>
            </a:r>
            <a:r>
              <a:rPr lang="en-US" u="sng" dirty="0">
                <a:latin typeface="Söhne"/>
              </a:rPr>
              <a:t>Tamil Nadu</a:t>
            </a:r>
            <a:r>
              <a:rPr lang="en-US" dirty="0">
                <a:latin typeface="Söhne"/>
              </a:rPr>
              <a:t>, </a:t>
            </a:r>
            <a:r>
              <a:rPr lang="en-US" u="sng" dirty="0">
                <a:latin typeface="Söhne"/>
              </a:rPr>
              <a:t>Uttar Pradesh</a:t>
            </a:r>
            <a:r>
              <a:rPr lang="en-US" dirty="0">
                <a:latin typeface="Söhne"/>
              </a:rPr>
              <a:t>  and </a:t>
            </a:r>
            <a:r>
              <a:rPr lang="en-US" u="sng" dirty="0">
                <a:latin typeface="Söhne"/>
              </a:rPr>
              <a:t>Andhra Pradesh</a:t>
            </a:r>
            <a:r>
              <a:rPr lang="en-US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3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1455"/>
            <a:ext cx="10972800" cy="1143000"/>
          </a:xfrm>
        </p:spPr>
        <p:txBody>
          <a:bodyPr/>
          <a:lstStyle/>
          <a:p>
            <a:r>
              <a:rPr lang="en-US" i="1" u="sng" dirty="0">
                <a:solidFill>
                  <a:schemeClr val="tx1"/>
                </a:solidFill>
                <a:effectLst/>
              </a:rPr>
              <a:t>Conclusion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BB372158-D4D0-452A-A6EA-8B9FA393F11C}"/>
              </a:ext>
            </a:extLst>
          </p:cNvPr>
          <p:cNvSpPr txBox="1">
            <a:spLocks/>
          </p:cNvSpPr>
          <p:nvPr/>
        </p:nvSpPr>
        <p:spPr>
          <a:xfrm>
            <a:off x="835843" y="2332037"/>
            <a:ext cx="1052031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latin typeface="Söhne"/>
              </a:rPr>
              <a:t>This project's significance lies in providing valuable insights into the </a:t>
            </a:r>
            <a:r>
              <a:rPr lang="en-US" u="sng" dirty="0">
                <a:latin typeface="Söhne"/>
              </a:rPr>
              <a:t>distribution of hospitals</a:t>
            </a:r>
            <a:r>
              <a:rPr lang="en-US" dirty="0">
                <a:latin typeface="Söhne"/>
              </a:rPr>
              <a:t>, </a:t>
            </a:r>
            <a:r>
              <a:rPr lang="en-US" u="sng" dirty="0">
                <a:latin typeface="Söhne"/>
              </a:rPr>
              <a:t>general beds</a:t>
            </a:r>
            <a:r>
              <a:rPr lang="en-US" dirty="0">
                <a:latin typeface="Söhne"/>
              </a:rPr>
              <a:t>, and </a:t>
            </a:r>
            <a:r>
              <a:rPr lang="en-US" u="sng" dirty="0">
                <a:latin typeface="Söhne"/>
              </a:rPr>
              <a:t>ICU beds</a:t>
            </a:r>
            <a:r>
              <a:rPr lang="en-US" dirty="0">
                <a:latin typeface="Söhne"/>
              </a:rPr>
              <a:t> across India.</a:t>
            </a:r>
          </a:p>
          <a:p>
            <a:pPr marL="342900" indent="-342900"/>
            <a:r>
              <a:rPr lang="en-US" dirty="0">
                <a:latin typeface="Söhne"/>
              </a:rPr>
              <a:t>These findings can support decision-making processes in </a:t>
            </a:r>
            <a:r>
              <a:rPr lang="en-US" u="sng" dirty="0">
                <a:latin typeface="Söhne"/>
              </a:rPr>
              <a:t>healthcare planning</a:t>
            </a:r>
            <a:r>
              <a:rPr lang="en-US" dirty="0">
                <a:latin typeface="Söhne"/>
              </a:rPr>
              <a:t> and </a:t>
            </a:r>
            <a:r>
              <a:rPr lang="en-US" u="sng" dirty="0">
                <a:latin typeface="Söhne"/>
              </a:rPr>
              <a:t>resource allocation</a:t>
            </a:r>
            <a:r>
              <a:rPr lang="en-US" dirty="0">
                <a:latin typeface="Söhne"/>
              </a:rPr>
              <a:t>.</a:t>
            </a:r>
          </a:p>
          <a:p>
            <a:pPr marL="342900" indent="-342900"/>
            <a:r>
              <a:rPr lang="en-US" dirty="0">
                <a:latin typeface="Söhne"/>
              </a:rPr>
              <a:t>Overall, this project demonstrates my ability to analyze and visualize healthcare data to derive meaningful insights.</a:t>
            </a:r>
          </a:p>
        </p:txBody>
      </p:sp>
    </p:spTree>
    <p:extLst>
      <p:ext uri="{BB962C8B-B14F-4D97-AF65-F5344CB8AC3E}">
        <p14:creationId xmlns:p14="http://schemas.microsoft.com/office/powerpoint/2010/main" val="19498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Hospital Beds Dataset Source - </a:t>
            </a:r>
            <a:r>
              <a:rPr lang="en-US" b="0" i="0" dirty="0"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https://www.medrxiv.org/content/10.1101/2020.06.16.20132787v1.full.pdf </a:t>
            </a:r>
            <a:endParaRPr lang="en-US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Hospitals Dataset Source - </a:t>
            </a:r>
            <a:r>
              <a:rPr lang="en-US" b="0" i="0" dirty="0"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https://www.kaggle.com/datasets/himanshunegi2000/hospitals-in-india-dataset</a:t>
            </a:r>
            <a:endParaRPr lang="en-US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Tools used- </a:t>
            </a:r>
            <a:r>
              <a:rPr lang="en-US" b="0" i="0" u="sng" dirty="0">
                <a:effectLst/>
                <a:latin typeface="Söhne"/>
              </a:rPr>
              <a:t>MS Excel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u="sng" dirty="0">
                <a:effectLst/>
                <a:latin typeface="Söhne"/>
              </a:rPr>
              <a:t>Tableau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u="sng" dirty="0">
                <a:effectLst/>
                <a:latin typeface="Söhne"/>
              </a:rPr>
              <a:t>PowerPoint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03868" y="2110427"/>
            <a:ext cx="10972800" cy="2981226"/>
          </a:xfrm>
        </p:spPr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horough checking and data cleaning was conducted to ensure the </a:t>
            </a:r>
            <a:r>
              <a:rPr lang="en-US" b="0" i="0" u="sng" dirty="0">
                <a:effectLst/>
                <a:latin typeface="Söhne"/>
              </a:rPr>
              <a:t>accuracy</a:t>
            </a:r>
            <a:r>
              <a:rPr lang="en-US" b="0" i="0" dirty="0">
                <a:effectLst/>
                <a:latin typeface="Söhne"/>
              </a:rPr>
              <a:t> and </a:t>
            </a:r>
            <a:r>
              <a:rPr lang="en-US" b="0" i="0" u="sng" dirty="0">
                <a:effectLst/>
                <a:latin typeface="Söhne"/>
              </a:rPr>
              <a:t>reliability</a:t>
            </a:r>
            <a:r>
              <a:rPr lang="en-US" b="0" i="0" dirty="0">
                <a:effectLst/>
                <a:latin typeface="Söhne"/>
              </a:rPr>
              <a:t> of the dataset.</a:t>
            </a:r>
          </a:p>
          <a:p>
            <a:r>
              <a:rPr lang="en-US" b="0" i="0" dirty="0">
                <a:effectLst/>
                <a:latin typeface="Söhne"/>
              </a:rPr>
              <a:t>State names were made consistent.</a:t>
            </a:r>
          </a:p>
          <a:p>
            <a:r>
              <a:rPr lang="en-US" dirty="0"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nformation for Ladakh was incomplete or missing, which was ignored during the exploration.</a:t>
            </a:r>
          </a:p>
          <a:p>
            <a:r>
              <a:rPr lang="en-US" u="sng" dirty="0">
                <a:latin typeface="Söhne"/>
              </a:rPr>
              <a:t>MS Excel </a:t>
            </a:r>
            <a:r>
              <a:rPr lang="en-US" dirty="0">
                <a:latin typeface="Söhne"/>
              </a:rPr>
              <a:t>was used for data cleaning.</a:t>
            </a:r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>
                <a:solidFill>
                  <a:schemeClr val="tx1"/>
                </a:solidFill>
                <a:effectLst/>
                <a:latin typeface="Söhne"/>
              </a:rPr>
              <a:t>Data Cleaning</a:t>
            </a:r>
            <a:endParaRPr lang="en-US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03868" y="2110427"/>
            <a:ext cx="10972800" cy="2981226"/>
          </a:xfrm>
        </p:spPr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D</a:t>
            </a:r>
            <a:r>
              <a:rPr lang="en-US" b="0" i="0" dirty="0">
                <a:effectLst/>
                <a:latin typeface="Söhne"/>
              </a:rPr>
              <a:t>ata was explored to find insights on the </a:t>
            </a:r>
            <a:r>
              <a:rPr lang="en-US" b="0" i="0" u="sng" dirty="0">
                <a:effectLst/>
                <a:latin typeface="Söhne"/>
              </a:rPr>
              <a:t>total number of hospitals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u="sng" dirty="0">
                <a:effectLst/>
                <a:latin typeface="Söhne"/>
              </a:rPr>
              <a:t>general beds</a:t>
            </a:r>
            <a:r>
              <a:rPr lang="en-US" b="0" i="0" dirty="0">
                <a:effectLst/>
                <a:latin typeface="Söhne"/>
              </a:rPr>
              <a:t>, and </a:t>
            </a:r>
            <a:r>
              <a:rPr lang="en-US" b="0" i="0" u="sng" dirty="0">
                <a:effectLst/>
                <a:latin typeface="Söhne"/>
              </a:rPr>
              <a:t>ICU beds</a:t>
            </a:r>
            <a:r>
              <a:rPr lang="en-US" b="0" i="0" dirty="0">
                <a:effectLst/>
                <a:latin typeface="Söhne"/>
              </a:rPr>
              <a:t> in the Indian states and top 10 cities.</a:t>
            </a:r>
          </a:p>
          <a:p>
            <a:r>
              <a:rPr lang="en-US" u="sng" dirty="0">
                <a:latin typeface="Söhne"/>
              </a:rPr>
              <a:t>Tableau</a:t>
            </a:r>
            <a:r>
              <a:rPr lang="en-US" dirty="0">
                <a:latin typeface="Söhne"/>
              </a:rPr>
              <a:t> was used for data exploration.</a:t>
            </a:r>
          </a:p>
          <a:p>
            <a:r>
              <a:rPr lang="en-US" u="sng" dirty="0">
                <a:latin typeface="Söhne"/>
              </a:rPr>
              <a:t>Filters</a:t>
            </a:r>
            <a:r>
              <a:rPr lang="en-US" dirty="0">
                <a:latin typeface="Söhne"/>
              </a:rPr>
              <a:t> were applied to pick top 10 cities from data.</a:t>
            </a:r>
          </a:p>
          <a:p>
            <a:r>
              <a:rPr lang="en-US" b="0" i="0" dirty="0">
                <a:effectLst/>
                <a:latin typeface="Söhne"/>
              </a:rPr>
              <a:t>General beds were foun</a:t>
            </a:r>
            <a:r>
              <a:rPr lang="en-US" dirty="0">
                <a:latin typeface="Söhne"/>
              </a:rPr>
              <a:t>d by employing a </a:t>
            </a:r>
            <a:r>
              <a:rPr lang="en-US" u="sng" dirty="0">
                <a:latin typeface="Söhne"/>
              </a:rPr>
              <a:t>calculated</a:t>
            </a:r>
            <a:r>
              <a:rPr lang="en-US" dirty="0">
                <a:latin typeface="Söhne"/>
              </a:rPr>
              <a:t> </a:t>
            </a:r>
            <a:r>
              <a:rPr lang="en-US" u="sng" dirty="0">
                <a:latin typeface="Söhne"/>
              </a:rPr>
              <a:t>field</a:t>
            </a:r>
            <a:r>
              <a:rPr lang="en-US" dirty="0">
                <a:latin typeface="Söhne"/>
              </a:rPr>
              <a:t> which found the difference between total beds and ICU beds.</a:t>
            </a: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>
                <a:solidFill>
                  <a:schemeClr val="tx1"/>
                </a:solidFill>
                <a:effectLst/>
                <a:latin typeface="Söhne"/>
              </a:rPr>
              <a:t>Data Exploration</a:t>
            </a:r>
            <a:endParaRPr lang="en-US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8"/>
            <a:ext cx="10972800" cy="1143000"/>
          </a:xfrm>
        </p:spPr>
        <p:txBody>
          <a:bodyPr/>
          <a:lstStyle/>
          <a:p>
            <a:r>
              <a:rPr lang="en-GB" i="1" u="sng" dirty="0">
                <a:solidFill>
                  <a:schemeClr val="tx1"/>
                </a:solidFill>
                <a:effectLst/>
                <a:latin typeface="Söhne"/>
              </a:rPr>
              <a:t>Insights - Total Hospitals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E8EAB-E21D-4E19-8B6F-39D4B2AC345A}"/>
              </a:ext>
            </a:extLst>
          </p:cNvPr>
          <p:cNvSpPr txBox="1"/>
          <p:nvPr/>
        </p:nvSpPr>
        <p:spPr>
          <a:xfrm>
            <a:off x="8920899" y="2542155"/>
            <a:ext cx="3120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öhne"/>
              </a:rPr>
              <a:t>India</a:t>
            </a:r>
            <a:r>
              <a:rPr lang="en-US" sz="2000" b="0" i="0" dirty="0">
                <a:effectLst/>
                <a:latin typeface="Söhne"/>
              </a:rPr>
              <a:t> has a total of 56 lakh hospitals.</a:t>
            </a:r>
          </a:p>
          <a:p>
            <a:endParaRPr lang="en-US" sz="2000" b="0" i="0" u="sng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öhne"/>
              </a:rPr>
              <a:t>Karnataka</a:t>
            </a:r>
            <a:r>
              <a:rPr lang="en-US" sz="2000" b="0" i="0" dirty="0">
                <a:effectLst/>
                <a:latin typeface="Söhne"/>
              </a:rPr>
              <a:t> has the highest number of hospitals, followed by </a:t>
            </a:r>
            <a:r>
              <a:rPr lang="en-US" sz="2000" b="0" i="0" u="sng" dirty="0">
                <a:effectLst/>
                <a:latin typeface="Söhne"/>
              </a:rPr>
              <a:t>Uttar Pradesh,</a:t>
            </a:r>
            <a:r>
              <a:rPr lang="en-US" sz="2000" u="sng" dirty="0">
                <a:latin typeface="Söhne"/>
              </a:rPr>
              <a:t> </a:t>
            </a:r>
            <a:r>
              <a:rPr lang="en-US" sz="2000" b="0" i="0" u="sng" dirty="0">
                <a:effectLst/>
                <a:latin typeface="Söhne"/>
              </a:rPr>
              <a:t>Maharashtra</a:t>
            </a:r>
            <a:r>
              <a:rPr lang="en-US" sz="2000" dirty="0">
                <a:latin typeface="Söhne"/>
              </a:rPr>
              <a:t>, </a:t>
            </a:r>
            <a:r>
              <a:rPr lang="en-US" sz="2000" u="sng" dirty="0">
                <a:latin typeface="Söhne"/>
              </a:rPr>
              <a:t>Tamil Nadu </a:t>
            </a:r>
            <a:r>
              <a:rPr lang="en-US" sz="2000" dirty="0">
                <a:latin typeface="Söhne"/>
              </a:rPr>
              <a:t>and </a:t>
            </a:r>
            <a:r>
              <a:rPr lang="en-US" sz="2000" u="sng" dirty="0">
                <a:latin typeface="Söhne"/>
              </a:rPr>
              <a:t>Rajasthan.</a:t>
            </a:r>
            <a:endParaRPr lang="en-US" sz="2000" b="0" i="0" dirty="0">
              <a:effectLst/>
              <a:latin typeface="Söhne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CBB2DC-B168-4AE0-8600-5990848BD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58" y="1491162"/>
            <a:ext cx="8302295" cy="496430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AA6160-6AA2-4A6E-8E8A-6B148E8F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57" y="2247798"/>
            <a:ext cx="1049518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1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>
                <a:solidFill>
                  <a:schemeClr val="tx1"/>
                </a:solidFill>
                <a:effectLst/>
                <a:latin typeface="Söhne"/>
              </a:rPr>
              <a:t>Insights - Total Hospitals in Cities</a:t>
            </a:r>
            <a:endParaRPr lang="en-US" i="1" u="sng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7EF14-7C51-4B78-A86C-7CBD8072C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85" y="1600200"/>
            <a:ext cx="7911730" cy="47085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BE8EAB-E21D-4E19-8B6F-39D4B2AC345A}"/>
              </a:ext>
            </a:extLst>
          </p:cNvPr>
          <p:cNvSpPr txBox="1"/>
          <p:nvPr/>
        </p:nvSpPr>
        <p:spPr>
          <a:xfrm>
            <a:off x="8678443" y="2253006"/>
            <a:ext cx="31202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öhne"/>
              </a:rPr>
              <a:t>Bangalore</a:t>
            </a:r>
            <a:r>
              <a:rPr lang="en-US" sz="2000" b="0" i="0" dirty="0">
                <a:effectLst/>
                <a:latin typeface="Söhne"/>
              </a:rPr>
              <a:t> has the highest number of hospitals, followed by </a:t>
            </a:r>
            <a:r>
              <a:rPr lang="en-US" sz="2000" b="0" i="0" u="sng" dirty="0">
                <a:effectLst/>
                <a:latin typeface="Söhne"/>
              </a:rPr>
              <a:t>Mumbai</a:t>
            </a:r>
            <a:r>
              <a:rPr lang="en-US" sz="2000" b="0" i="0" dirty="0">
                <a:effectLst/>
                <a:latin typeface="Söhne"/>
              </a:rPr>
              <a:t> and </a:t>
            </a:r>
            <a:r>
              <a:rPr lang="en-US" sz="2000" b="0" i="0" u="sng" dirty="0">
                <a:effectLst/>
                <a:latin typeface="Söhne"/>
              </a:rPr>
              <a:t>Lucknow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Other cities in the top 10 are </a:t>
            </a:r>
            <a:r>
              <a:rPr lang="en-GB" sz="2000" u="sng" dirty="0"/>
              <a:t>Chennai</a:t>
            </a:r>
            <a:r>
              <a:rPr lang="en-GB" sz="2000" dirty="0"/>
              <a:t>, </a:t>
            </a:r>
            <a:r>
              <a:rPr lang="en-GB" sz="2000" u="sng" dirty="0"/>
              <a:t>Pune</a:t>
            </a:r>
            <a:r>
              <a:rPr lang="en-GB" sz="2000" dirty="0"/>
              <a:t>, </a:t>
            </a:r>
            <a:r>
              <a:rPr lang="en-GB" sz="2000" u="sng" dirty="0"/>
              <a:t>Mysore</a:t>
            </a:r>
            <a:r>
              <a:rPr lang="en-GB" sz="2000" dirty="0"/>
              <a:t>, </a:t>
            </a:r>
            <a:r>
              <a:rPr lang="en-GB" sz="2000" u="sng" dirty="0"/>
              <a:t>Meerut</a:t>
            </a:r>
            <a:r>
              <a:rPr lang="en-GB" sz="2000" dirty="0"/>
              <a:t>, </a:t>
            </a:r>
            <a:r>
              <a:rPr lang="en-GB" sz="2000" u="sng" dirty="0"/>
              <a:t>Ghaziabad</a:t>
            </a:r>
            <a:r>
              <a:rPr lang="en-GB" sz="2000" dirty="0"/>
              <a:t>, </a:t>
            </a:r>
            <a:r>
              <a:rPr lang="en-GB" sz="2000" u="sng" dirty="0"/>
              <a:t>Kanpur</a:t>
            </a:r>
            <a:r>
              <a:rPr lang="en-GB" sz="2000" dirty="0"/>
              <a:t> and </a:t>
            </a:r>
            <a:r>
              <a:rPr lang="en-GB" sz="2000" u="sng" dirty="0" err="1"/>
              <a:t>Tumkur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>
                <a:solidFill>
                  <a:schemeClr val="tx1"/>
                </a:solidFill>
                <a:effectLst/>
                <a:latin typeface="Söhne"/>
              </a:rPr>
              <a:t>Insights - General Beds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E8EAB-E21D-4E19-8B6F-39D4B2AC345A}"/>
              </a:ext>
            </a:extLst>
          </p:cNvPr>
          <p:cNvSpPr txBox="1"/>
          <p:nvPr/>
        </p:nvSpPr>
        <p:spPr>
          <a:xfrm>
            <a:off x="8942394" y="2459504"/>
            <a:ext cx="3120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öhne"/>
              </a:rPr>
              <a:t>India</a:t>
            </a:r>
            <a:r>
              <a:rPr lang="en-US" sz="2000" b="0" i="0" dirty="0">
                <a:effectLst/>
                <a:latin typeface="Söhne"/>
              </a:rPr>
              <a:t> has a total of 18 crore general beds.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sng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öhne"/>
              </a:rPr>
              <a:t>Maharashtra</a:t>
            </a:r>
            <a:r>
              <a:rPr lang="en-US" sz="2000" b="0" i="0" dirty="0">
                <a:effectLst/>
                <a:latin typeface="Söhne"/>
              </a:rPr>
              <a:t> has the highest number of general beds, followed by </a:t>
            </a:r>
            <a:r>
              <a:rPr lang="en-US" sz="2000" b="0" i="0" u="sng" dirty="0">
                <a:effectLst/>
                <a:latin typeface="Söhne"/>
              </a:rPr>
              <a:t>Karnataka</a:t>
            </a:r>
            <a:r>
              <a:rPr lang="en-US" sz="2000" dirty="0">
                <a:latin typeface="Söhne"/>
              </a:rPr>
              <a:t>,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u="sng" dirty="0">
                <a:latin typeface="Söhne"/>
              </a:rPr>
              <a:t>Tamil Nadu</a:t>
            </a:r>
            <a:r>
              <a:rPr lang="en-US" sz="2000" dirty="0">
                <a:latin typeface="Söhne"/>
              </a:rPr>
              <a:t>,</a:t>
            </a:r>
            <a:r>
              <a:rPr lang="en-US" sz="2000" u="sng" dirty="0">
                <a:latin typeface="Söhne"/>
              </a:rPr>
              <a:t> </a:t>
            </a:r>
            <a:r>
              <a:rPr lang="en-US" sz="2000" b="0" i="0" u="sng" dirty="0">
                <a:effectLst/>
                <a:latin typeface="Söhne"/>
              </a:rPr>
              <a:t>Uttar Pradesh</a:t>
            </a:r>
            <a:r>
              <a:rPr lang="en-US" sz="2000" dirty="0">
                <a:latin typeface="Söhne"/>
              </a:rPr>
              <a:t>  and </a:t>
            </a:r>
            <a:r>
              <a:rPr lang="en-US" sz="2000" u="sng" dirty="0">
                <a:latin typeface="Söhne"/>
              </a:rPr>
              <a:t>Andhra Pradesh</a:t>
            </a:r>
            <a:r>
              <a:rPr lang="en-US" sz="2000" dirty="0">
                <a:latin typeface="Söhne"/>
              </a:rPr>
              <a:t>.</a:t>
            </a:r>
            <a:endParaRPr lang="en-US" sz="2000" b="0" i="0" dirty="0">
              <a:effectLst/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B3B79-0FC9-45D3-9144-5E515654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26" y="1424084"/>
            <a:ext cx="8260717" cy="5098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4592D3-A696-4234-B8D4-DA086F7A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48" y="2459504"/>
            <a:ext cx="137171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>
                <a:solidFill>
                  <a:schemeClr val="tx1"/>
                </a:solidFill>
                <a:effectLst/>
                <a:latin typeface="Söhne"/>
              </a:rPr>
              <a:t>Insights - General Beds in Cities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E8EAB-E21D-4E19-8B6F-39D4B2AC345A}"/>
              </a:ext>
            </a:extLst>
          </p:cNvPr>
          <p:cNvSpPr txBox="1"/>
          <p:nvPr/>
        </p:nvSpPr>
        <p:spPr>
          <a:xfrm>
            <a:off x="8663233" y="2328420"/>
            <a:ext cx="3120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öhne"/>
              </a:rPr>
              <a:t>Mumbai</a:t>
            </a:r>
            <a:r>
              <a:rPr lang="en-US" sz="2000" b="0" i="0" dirty="0">
                <a:effectLst/>
                <a:latin typeface="Söhne"/>
              </a:rPr>
              <a:t> has the highest number of general beds, followed by </a:t>
            </a:r>
            <a:r>
              <a:rPr lang="en-US" sz="2000" b="0" i="0" u="sng" dirty="0">
                <a:effectLst/>
                <a:latin typeface="Söhne"/>
              </a:rPr>
              <a:t>Bangalore</a:t>
            </a:r>
            <a:r>
              <a:rPr lang="en-US" sz="2000" b="0" i="0" dirty="0">
                <a:effectLst/>
                <a:latin typeface="Söhne"/>
              </a:rPr>
              <a:t> and </a:t>
            </a:r>
            <a:r>
              <a:rPr lang="en-GB" sz="2000" u="sng" dirty="0"/>
              <a:t>Pune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Other cities in the top 10 are </a:t>
            </a:r>
            <a:r>
              <a:rPr lang="en-GB" sz="2000" u="sng" dirty="0"/>
              <a:t>Chennai</a:t>
            </a:r>
            <a:r>
              <a:rPr lang="en-GB" sz="2000" dirty="0"/>
              <a:t>, </a:t>
            </a:r>
            <a:r>
              <a:rPr lang="en-GB" sz="2000" u="sng" dirty="0"/>
              <a:t>Hyderabad</a:t>
            </a:r>
            <a:r>
              <a:rPr lang="en-GB" sz="2000" dirty="0"/>
              <a:t>, </a:t>
            </a:r>
            <a:r>
              <a:rPr lang="en-GB" sz="2000" u="sng" dirty="0"/>
              <a:t>Mysore</a:t>
            </a:r>
            <a:r>
              <a:rPr lang="en-GB" sz="2000" dirty="0"/>
              <a:t>, </a:t>
            </a:r>
            <a:r>
              <a:rPr lang="en-GB" sz="2000" u="sng" dirty="0"/>
              <a:t>Thane</a:t>
            </a:r>
            <a:r>
              <a:rPr lang="en-GB" sz="2000" dirty="0"/>
              <a:t>, </a:t>
            </a:r>
            <a:r>
              <a:rPr lang="en-GB" sz="2000" u="sng" dirty="0"/>
              <a:t>Kolkata</a:t>
            </a:r>
            <a:r>
              <a:rPr lang="en-GB" sz="2000" dirty="0"/>
              <a:t>, </a:t>
            </a:r>
            <a:r>
              <a:rPr lang="en-GB" sz="2000" u="sng" dirty="0"/>
              <a:t>Nagpur</a:t>
            </a:r>
            <a:r>
              <a:rPr lang="en-GB" sz="2000" dirty="0"/>
              <a:t> and </a:t>
            </a:r>
            <a:r>
              <a:rPr lang="en-GB" sz="2000" u="sng" dirty="0" err="1"/>
              <a:t>Tumkur</a:t>
            </a:r>
            <a:r>
              <a:rPr lang="en-GB" sz="20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A72B94-80E6-4B77-94F5-0262B54F1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97" y="1540187"/>
            <a:ext cx="8024851" cy="4708525"/>
          </a:xfrm>
        </p:spPr>
      </p:pic>
    </p:spTree>
    <p:extLst>
      <p:ext uri="{BB962C8B-B14F-4D97-AF65-F5344CB8AC3E}">
        <p14:creationId xmlns:p14="http://schemas.microsoft.com/office/powerpoint/2010/main" val="139879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u="sng" dirty="0">
                <a:solidFill>
                  <a:schemeClr val="tx1"/>
                </a:solidFill>
                <a:effectLst/>
                <a:latin typeface="Söhne"/>
              </a:rPr>
              <a:t>Insights – ICU Beds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E8EAB-E21D-4E19-8B6F-39D4B2AC345A}"/>
              </a:ext>
            </a:extLst>
          </p:cNvPr>
          <p:cNvSpPr txBox="1"/>
          <p:nvPr/>
        </p:nvSpPr>
        <p:spPr>
          <a:xfrm>
            <a:off x="8961247" y="2541906"/>
            <a:ext cx="3120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öhne"/>
              </a:rPr>
              <a:t>India</a:t>
            </a:r>
            <a:r>
              <a:rPr lang="en-US" sz="2000" b="0" i="0" dirty="0">
                <a:effectLst/>
                <a:latin typeface="Söhne"/>
              </a:rPr>
              <a:t> has close to 1 crore ICU beds.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sng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öhne"/>
              </a:rPr>
              <a:t>Maharashtra</a:t>
            </a:r>
            <a:r>
              <a:rPr lang="en-US" sz="2000" b="0" i="0" dirty="0">
                <a:effectLst/>
                <a:latin typeface="Söhne"/>
              </a:rPr>
              <a:t> has the highest number of ICU  beds, followed by </a:t>
            </a:r>
            <a:r>
              <a:rPr lang="en-US" sz="2000" b="0" i="0" u="sng" dirty="0">
                <a:effectLst/>
                <a:latin typeface="Söhne"/>
              </a:rPr>
              <a:t>Karnataka</a:t>
            </a:r>
            <a:r>
              <a:rPr lang="en-US" sz="2000" dirty="0">
                <a:latin typeface="Söhne"/>
              </a:rPr>
              <a:t>,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u="sng" dirty="0">
                <a:latin typeface="Söhne"/>
              </a:rPr>
              <a:t>Tamil Nadu</a:t>
            </a:r>
            <a:r>
              <a:rPr lang="en-US" sz="2000" dirty="0">
                <a:latin typeface="Söhne"/>
              </a:rPr>
              <a:t>,</a:t>
            </a:r>
            <a:r>
              <a:rPr lang="en-US" sz="2000" u="sng" dirty="0">
                <a:latin typeface="Söhne"/>
              </a:rPr>
              <a:t> </a:t>
            </a:r>
            <a:r>
              <a:rPr lang="en-US" sz="2000" b="0" i="0" u="sng" dirty="0">
                <a:effectLst/>
                <a:latin typeface="Söhne"/>
              </a:rPr>
              <a:t>Uttar Pradesh</a:t>
            </a:r>
            <a:r>
              <a:rPr lang="en-US" sz="2000" dirty="0">
                <a:latin typeface="Söhne"/>
              </a:rPr>
              <a:t>  and </a:t>
            </a:r>
            <a:r>
              <a:rPr lang="en-US" sz="2000" u="sng" dirty="0">
                <a:latin typeface="Söhne"/>
              </a:rPr>
              <a:t>Andhra Pradesh</a:t>
            </a:r>
            <a:r>
              <a:rPr lang="en-US" sz="2000" dirty="0">
                <a:latin typeface="Söhne"/>
              </a:rPr>
              <a:t>.</a:t>
            </a:r>
            <a:endParaRPr lang="en-US" sz="2000" b="0" i="0" dirty="0">
              <a:effectLst/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883CE-C2A6-49BC-96DB-33434559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6" y="1417638"/>
            <a:ext cx="8480562" cy="52341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4C3D07-846D-4C54-8C97-C56B4366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13" y="2247798"/>
            <a:ext cx="1066892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6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244</TotalTime>
  <Words>545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Söhne</vt:lpstr>
      <vt:lpstr>Wingdings</vt:lpstr>
      <vt:lpstr>Wingdings 2</vt:lpstr>
      <vt:lpstr>Wingdings 3</vt:lpstr>
      <vt:lpstr>Medical design template</vt:lpstr>
      <vt:lpstr>Analysis of Hospitals in India</vt:lpstr>
      <vt:lpstr>PowerPoint Presentation</vt:lpstr>
      <vt:lpstr>Data Cleaning</vt:lpstr>
      <vt:lpstr>Data Exploration</vt:lpstr>
      <vt:lpstr>Insights - Total Hospitals</vt:lpstr>
      <vt:lpstr>Insights - Total Hospitals in Cities</vt:lpstr>
      <vt:lpstr>Insights - General Beds</vt:lpstr>
      <vt:lpstr>Insights - General Beds in Cities</vt:lpstr>
      <vt:lpstr>Insights – ICU Beds</vt:lpstr>
      <vt:lpstr>Insights - ICU Beds in Cities</vt:lpstr>
      <vt:lpstr>Insights 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Hospitals in Indian Cities</dc:title>
  <dc:creator>Dinesh K</dc:creator>
  <cp:lastModifiedBy>Dinesh K</cp:lastModifiedBy>
  <cp:revision>16</cp:revision>
  <dcterms:created xsi:type="dcterms:W3CDTF">2023-06-05T16:31:25Z</dcterms:created>
  <dcterms:modified xsi:type="dcterms:W3CDTF">2023-06-07T05:03:52Z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