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69" r:id="rId4"/>
    <p:sldId id="278" r:id="rId5"/>
    <p:sldId id="279" r:id="rId6"/>
    <p:sldId id="280" r:id="rId7"/>
    <p:sldId id="281" r:id="rId8"/>
    <p:sldId id="282" r:id="rId9"/>
    <p:sldId id="273" r:id="rId10"/>
    <p:sldId id="283" r:id="rId11"/>
    <p:sldId id="272" r:id="rId12"/>
    <p:sldId id="271" r:id="rId13"/>
    <p:sldId id="274" r:id="rId14"/>
    <p:sldId id="275" r:id="rId15"/>
    <p:sldId id="276" r:id="rId16"/>
    <p:sldId id="277" r:id="rId17"/>
    <p:sldId id="270" r:id="rId18"/>
    <p:sldId id="265"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F8669FF-FD41-E785-0FD1-B159B275A59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DFE1BC9-A7F4-D859-1142-6D0FFF1841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9F97A597-E6CF-B39F-B6CF-5B3B0A2D6C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37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dirty="0"/>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chive.ics.uci.edu/ml/datasets/" TargetMode="External"/><Relationship Id="rId2" Type="http://schemas.openxmlformats.org/officeDocument/2006/relationships/hyperlink" Target="https://www.phishtank.com/" TargetMode="External"/><Relationship Id="rId1" Type="http://schemas.openxmlformats.org/officeDocument/2006/relationships/slideLayout" Target="../slideLayouts/slideLayout2.xml"/><Relationship Id="rId4" Type="http://schemas.openxmlformats.org/officeDocument/2006/relationships/hyperlink" Target="https://www.kaggle.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CSE_CAI_CAP_35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54070" y="27218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algn="ctr">
              <a:spcBef>
                <a:spcPts val="340"/>
              </a:spcBef>
              <a:buClr>
                <a:srgbClr val="17365D"/>
              </a:buClr>
              <a:buSzPts val="1700"/>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IN" sz="14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IN" sz="1800" b="1" i="0" u="none" strike="noStrike" cap="none" dirty="0">
                <a:solidFill>
                  <a:schemeClr val="bg2">
                    <a:lumMod val="50000"/>
                  </a:schemeClr>
                </a:solidFill>
                <a:latin typeface="Cambria" panose="02040503050406030204" pitchFamily="18" charset="0"/>
                <a:ea typeface="Cambria" panose="02040503050406030204" pitchFamily="18" charset="0"/>
                <a:cs typeface="Verdana"/>
                <a:sym typeface="Verdana"/>
              </a:rPr>
              <a:t>Kayalvizhi</a:t>
            </a:r>
            <a:endParaRPr lang="en-US" sz="1800" dirty="0">
              <a:solidFill>
                <a:schemeClr val="bg2">
                  <a:lumMod val="50000"/>
                </a:schemeClr>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Zafar Ali Khan 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Dr. Afroz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8"/>
            <a:ext cx="10515600" cy="190137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3200" dirty="0">
                <a:solidFill>
                  <a:srgbClr val="0070C0"/>
                </a:solidFill>
                <a:latin typeface="Times New Roman" panose="02020603050405020304" pitchFamily="18" charset="0"/>
                <a:ea typeface="Tahoma" pitchFamily="34" charset="0"/>
                <a:cs typeface="Times New Roman" panose="02020603050405020304" pitchFamily="18" charset="0"/>
              </a:rPr>
              <a:t>Phishing Attack Detection using AI/ML</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51E9D3DE-469A-81DA-04A0-FD5A1F85924A}"/>
              </a:ext>
            </a:extLst>
          </p:cNvPr>
          <p:cNvGraphicFramePr>
            <a:graphicFrameLocks noGrp="1"/>
          </p:cNvGraphicFramePr>
          <p:nvPr>
            <p:extLst>
              <p:ext uri="{D42A27DB-BD31-4B8C-83A1-F6EECF244321}">
                <p14:modId xmlns:p14="http://schemas.microsoft.com/office/powerpoint/2010/main" val="4239663143"/>
              </p:ext>
            </p:extLst>
          </p:nvPr>
        </p:nvGraphicFramePr>
        <p:xfrm>
          <a:off x="435429" y="3262890"/>
          <a:ext cx="5351910" cy="1350692"/>
        </p:xfrm>
        <a:graphic>
          <a:graphicData uri="http://schemas.openxmlformats.org/drawingml/2006/table">
            <a:tbl>
              <a:tblPr firstRow="1" bandRow="1"/>
              <a:tblGrid>
                <a:gridCol w="2675955">
                  <a:extLst>
                    <a:ext uri="{9D8B030D-6E8A-4147-A177-3AD203B41FA5}">
                      <a16:colId xmlns:a16="http://schemas.microsoft.com/office/drawing/2014/main" val="756513573"/>
                    </a:ext>
                  </a:extLst>
                </a:gridCol>
                <a:gridCol w="2675955">
                  <a:extLst>
                    <a:ext uri="{9D8B030D-6E8A-4147-A177-3AD203B41FA5}">
                      <a16:colId xmlns:a16="http://schemas.microsoft.com/office/drawing/2014/main" val="3875006295"/>
                    </a:ext>
                  </a:extLst>
                </a:gridCol>
              </a:tblGrid>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DINESH KUMAR 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20211CAI0074</a:t>
                      </a:r>
                      <a:endParaRPr lang="en-IN" dirty="0"/>
                    </a:p>
                  </a:txBody>
                  <a:tcPr/>
                </a:tc>
                <a:extLst>
                  <a:ext uri="{0D108BD9-81ED-4DB2-BD59-A6C34878D82A}">
                    <a16:rowId xmlns:a16="http://schemas.microsoft.com/office/drawing/2014/main" val="1794369781"/>
                  </a:ext>
                </a:extLst>
              </a:tr>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tx1"/>
                          </a:solidFill>
                          <a:latin typeface="+mn-lt"/>
                          <a:ea typeface="+mn-ea"/>
                          <a:cs typeface="+mn-cs"/>
                          <a:sym typeface="Arial"/>
                        </a:rPr>
                        <a:t>P</a:t>
                      </a:r>
                      <a:r>
                        <a:rPr lang="en-IN" sz="1400" b="0" i="0" u="none" strike="noStrike" cap="none" baseline="0" dirty="0">
                          <a:solidFill>
                            <a:schemeClr val="tx1"/>
                          </a:solidFill>
                          <a:latin typeface="+mn-lt"/>
                          <a:ea typeface="+mn-ea"/>
                          <a:cs typeface="+mn-cs"/>
                          <a:sym typeface="Arial"/>
                        </a:rPr>
                        <a:t>RAJWAL KANTHAN 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20211CAI0075</a:t>
                      </a:r>
                      <a:endParaRPr lang="en-IN" dirty="0"/>
                    </a:p>
                  </a:txBody>
                  <a:tcPr/>
                </a:tc>
                <a:extLst>
                  <a:ext uri="{0D108BD9-81ED-4DB2-BD59-A6C34878D82A}">
                    <a16:rowId xmlns:a16="http://schemas.microsoft.com/office/drawing/2014/main" val="3909660948"/>
                  </a:ext>
                </a:extLst>
              </a:tr>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tx1"/>
                          </a:solidFill>
                          <a:latin typeface="+mn-lt"/>
                          <a:ea typeface="+mn-ea"/>
                          <a:cs typeface="+mn-cs"/>
                          <a:sym typeface="Arial"/>
                        </a:rPr>
                        <a:t>M</a:t>
                      </a:r>
                      <a:r>
                        <a:rPr lang="en-IN" sz="1400" b="0" i="0" u="none" strike="noStrike" cap="none" baseline="0" dirty="0">
                          <a:solidFill>
                            <a:schemeClr val="tx1"/>
                          </a:solidFill>
                          <a:latin typeface="+mn-lt"/>
                          <a:ea typeface="+mn-ea"/>
                          <a:cs typeface="+mn-cs"/>
                          <a:sym typeface="Arial"/>
                        </a:rPr>
                        <a:t>ANJUNATH A C</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20211CAI0124</a:t>
                      </a:r>
                      <a:endParaRPr lang="en-IN" dirty="0"/>
                    </a:p>
                  </a:txBody>
                  <a:tcPr/>
                </a:tc>
                <a:extLst>
                  <a:ext uri="{0D108BD9-81ED-4DB2-BD59-A6C34878D82A}">
                    <a16:rowId xmlns:a16="http://schemas.microsoft.com/office/drawing/2014/main" val="3118609516"/>
                  </a:ext>
                </a:extLst>
              </a:tr>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AKASH 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20211CAI0110</a:t>
                      </a:r>
                      <a:endParaRPr lang="en-IN" dirty="0"/>
                    </a:p>
                  </a:txBody>
                  <a:tcPr/>
                </a:tc>
                <a:extLst>
                  <a:ext uri="{0D108BD9-81ED-4DB2-BD59-A6C34878D82A}">
                    <a16:rowId xmlns:a16="http://schemas.microsoft.com/office/drawing/2014/main" val="344207564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8CE3049-8223-A84D-41B6-80AD68DF6F1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09D00A6E-5475-0021-1608-F93A7171C21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latin typeface="Cambria" panose="02040503050406030204" pitchFamily="18" charset="0"/>
                <a:ea typeface="Cambria" panose="02040503050406030204" pitchFamily="18" charset="0"/>
              </a:rPr>
              <a:t>Objectives:</a:t>
            </a:r>
            <a:endParaRPr lang="en-IN"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C6D5C4DD-E384-0930-0AA0-5EF550C05AE6}"/>
              </a:ext>
            </a:extLst>
          </p:cNvPr>
          <p:cNvSpPr txBox="1">
            <a:spLocks noGrp="1"/>
          </p:cNvSpPr>
          <p:nvPr>
            <p:ph type="body" idx="1"/>
          </p:nvPr>
        </p:nvSpPr>
        <p:spPr>
          <a:xfrm>
            <a:off x="812800" y="1143000"/>
            <a:ext cx="10795726" cy="4813664"/>
          </a:xfrm>
          <a:prstGeom prst="rect">
            <a:avLst/>
          </a:prstGeom>
          <a:noFill/>
          <a:ln>
            <a:noFill/>
          </a:ln>
        </p:spPr>
        <p:txBody>
          <a:bodyPr spcFirstLastPara="1" wrap="square" lIns="91425" tIns="45700" rIns="91425" bIns="45700" anchor="t" anchorCtr="0">
            <a:normAutofit fontScale="92500" lnSpcReduction="10000"/>
          </a:bodyPr>
          <a:lstStyle/>
          <a:p>
            <a:pPr marL="76200" indent="0" algn="just">
              <a:buNone/>
            </a:pPr>
            <a:r>
              <a:rPr lang="en-IN" b="1" dirty="0">
                <a:latin typeface="Cambria" panose="02040503050406030204" pitchFamily="18" charset="0"/>
                <a:ea typeface="Cambria" panose="02040503050406030204" pitchFamily="18" charset="0"/>
              </a:rPr>
              <a:t>5. Optimize Model Performance Through Feature Selection &amp; Hyperparameter Tuning</a:t>
            </a:r>
            <a:endParaRPr lang="en-IN"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IN" dirty="0">
                <a:latin typeface="Cambria" panose="02040503050406030204" pitchFamily="18" charset="0"/>
                <a:ea typeface="Cambria" panose="02040503050406030204" pitchFamily="18" charset="0"/>
              </a:rPr>
              <a:t>Enhance model efficiency using techniques such as recursive feature elimination and hyperparameter tuning to minimize false positives and false negatives.</a:t>
            </a:r>
          </a:p>
          <a:p>
            <a:pPr marL="76200" indent="0" algn="just">
              <a:buNone/>
            </a:pPr>
            <a:r>
              <a:rPr lang="en-US" b="1" dirty="0">
                <a:latin typeface="Cambria" panose="02040503050406030204" pitchFamily="18" charset="0"/>
                <a:ea typeface="Cambria" panose="02040503050406030204" pitchFamily="18" charset="0"/>
              </a:rPr>
              <a:t>6. Evaluate the System Using Standard Performance Metrics</a:t>
            </a:r>
            <a:endParaRPr lang="en-US"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Assess the model’s accuracy, precision, recall, F1-score, and ROC-AUC to ensure reliability and effectiveness in real-world scenarios.</a:t>
            </a:r>
          </a:p>
          <a:p>
            <a:pPr marL="76200" indent="0" algn="just">
              <a:buNone/>
            </a:pPr>
            <a:r>
              <a:rPr lang="en-US" b="1" dirty="0">
                <a:latin typeface="Cambria" panose="02040503050406030204" pitchFamily="18" charset="0"/>
                <a:ea typeface="Cambria" panose="02040503050406030204" pitchFamily="18" charset="0"/>
              </a:rPr>
              <a:t>7. Integrate AI-Driven Detection into a Scalable Framework</a:t>
            </a:r>
            <a:endParaRPr lang="en-US"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Design a scalable and efficient system that can process real-time URL inputs, enabling effective phishing detection and prevention.</a:t>
            </a:r>
          </a:p>
          <a:p>
            <a:pPr marL="76200" indent="0" algn="just">
              <a:buNone/>
            </a:pPr>
            <a:r>
              <a:rPr lang="en-US" b="1" dirty="0">
                <a:latin typeface="Cambria" panose="02040503050406030204" pitchFamily="18" charset="0"/>
                <a:ea typeface="Cambria" panose="02040503050406030204" pitchFamily="18" charset="0"/>
              </a:rPr>
              <a:t>8. Validate and Benchmark Against Existing Research</a:t>
            </a:r>
            <a:endParaRPr lang="en-US"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Compare the proposed model’s performance with existing state-of-the-art approaches to highlight its strengths and potential improvements.</a:t>
            </a:r>
          </a:p>
          <a:p>
            <a:pPr>
              <a:buFont typeface="Arial" panose="020B0604020202020204" pitchFamily="34" charset="0"/>
              <a:buChar char="•"/>
            </a:pPr>
            <a:endParaRPr lang="en-US" dirty="0"/>
          </a:p>
          <a:p>
            <a:pPr marL="76200" indent="0">
              <a:buNone/>
            </a:pPr>
            <a:endParaRPr lang="en-US" dirty="0"/>
          </a:p>
          <a:p>
            <a:pPr>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2026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IN" b="1" dirty="0">
                <a:latin typeface="Cambria" panose="02040503050406030204" pitchFamily="18" charset="0"/>
                <a:ea typeface="Cambria" panose="02040503050406030204" pitchFamily="18" charset="0"/>
              </a:rPr>
              <a:t>Existing Methods &amp; Drawbacks: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Blacklist-Based Approach:</a:t>
            </a:r>
            <a:r>
              <a:rPr lang="en-US" sz="2000" dirty="0">
                <a:latin typeface="Cambria" panose="02040503050406030204" pitchFamily="18" charset="0"/>
                <a:ea typeface="Cambria" panose="02040503050406030204" pitchFamily="18" charset="0"/>
              </a:rPr>
              <a:t> Maintains a list of known phishing sites but fails against new threats.</a:t>
            </a:r>
          </a:p>
          <a:p>
            <a:pPr marL="76200" indent="0">
              <a:buNone/>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Heuristic-Based Approach:</a:t>
            </a:r>
            <a:r>
              <a:rPr lang="en-US" sz="2000" dirty="0">
                <a:latin typeface="Cambria" panose="02040503050406030204" pitchFamily="18" charset="0"/>
                <a:ea typeface="Cambria" panose="02040503050406030204" pitchFamily="18" charset="0"/>
              </a:rPr>
              <a:t> Uses predefined rules but is less adaptive to evolving tactics.</a:t>
            </a:r>
          </a:p>
          <a:p>
            <a:pPr marL="76200" indent="0">
              <a:buNone/>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Machine Learning Models:</a:t>
            </a:r>
            <a:r>
              <a:rPr lang="en-US" sz="2000" dirty="0">
                <a:latin typeface="Cambria" panose="02040503050406030204" pitchFamily="18" charset="0"/>
                <a:ea typeface="Cambria" panose="02040503050406030204" pitchFamily="18" charset="0"/>
              </a:rPr>
              <a:t> Effective but require significant feature engineering and data processing.</a:t>
            </a:r>
          </a:p>
          <a:p>
            <a:pPr marL="342900" lvl="0" indent="-190500" algn="just" rtl="0">
              <a:lnSpc>
                <a:spcPct val="200000"/>
              </a:lnSpc>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latin typeface="Cambria" panose="02040503050406030204" pitchFamily="18" charset="0"/>
                <a:ea typeface="Cambria" panose="02040503050406030204" pitchFamily="18" charset="0"/>
              </a:rPr>
              <a:t>Proposed Method:</a:t>
            </a:r>
            <a:endParaRPr lang="en-IN"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IN" dirty="0">
                <a:latin typeface="Cambria" panose="02040503050406030204" pitchFamily="18" charset="0"/>
                <a:ea typeface="Cambria" panose="02040503050406030204" pitchFamily="18" charset="0"/>
              </a:rPr>
              <a:t>Collect phishing and legitimate datasets from sources like PhishTank and UCI ML Repository.</a:t>
            </a:r>
          </a:p>
          <a:p>
            <a:pPr marL="76200" indent="0">
              <a:buNone/>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a:latin typeface="Cambria" panose="02040503050406030204" pitchFamily="18" charset="0"/>
                <a:ea typeface="Cambria" panose="02040503050406030204" pitchFamily="18" charset="0"/>
              </a:rPr>
              <a:t>Use NLP techniques (TF-IDF, Word2Vec, BERT) for text analysis.</a:t>
            </a:r>
          </a:p>
          <a:p>
            <a:pPr marL="76200" indent="0">
              <a:buNone/>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a:latin typeface="Cambria" panose="02040503050406030204" pitchFamily="18" charset="0"/>
                <a:ea typeface="Cambria" panose="02040503050406030204" pitchFamily="18" charset="0"/>
              </a:rPr>
              <a:t>Train classification models (Logistic Regression, Random Forest, Deep Learning) to detect phishing.</a:t>
            </a:r>
          </a:p>
          <a:p>
            <a:pPr marL="76200" indent="0">
              <a:buNone/>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dirty="0">
                <a:latin typeface="Cambria" panose="02040503050406030204" pitchFamily="18" charset="0"/>
                <a:ea typeface="Cambria" panose="02040503050406030204" pitchFamily="18" charset="0"/>
              </a:rPr>
              <a:t>Deploy a web app where users can input emails/URLs for real-time classification.</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05FA-C8D7-8D74-023A-0365AE6EFE5C}"/>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Architecture Diagram:</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149783C-FFEF-03AE-2393-A860F3F86B9C}"/>
              </a:ext>
            </a:extLst>
          </p:cNvPr>
          <p:cNvPicPr>
            <a:picLocks noChangeAspect="1"/>
          </p:cNvPicPr>
          <p:nvPr/>
        </p:nvPicPr>
        <p:blipFill>
          <a:blip r:embed="rId2"/>
          <a:stretch>
            <a:fillRect/>
          </a:stretch>
        </p:blipFill>
        <p:spPr>
          <a:xfrm>
            <a:off x="722811" y="1262742"/>
            <a:ext cx="10398035" cy="3831771"/>
          </a:xfrm>
          <a:prstGeom prst="rect">
            <a:avLst/>
          </a:prstGeom>
        </p:spPr>
      </p:pic>
      <p:sp>
        <p:nvSpPr>
          <p:cNvPr id="7" name="TextBox 6">
            <a:extLst>
              <a:ext uri="{FF2B5EF4-FFF2-40B4-BE49-F238E27FC236}">
                <a16:creationId xmlns:a16="http://schemas.microsoft.com/office/drawing/2014/main" id="{3BA006F8-7DB9-26BA-B34C-ABD8BD1E0DA3}"/>
              </a:ext>
            </a:extLst>
          </p:cNvPr>
          <p:cNvSpPr txBox="1"/>
          <p:nvPr/>
        </p:nvSpPr>
        <p:spPr>
          <a:xfrm>
            <a:off x="4049486" y="5133452"/>
            <a:ext cx="5033554" cy="461665"/>
          </a:xfrm>
          <a:prstGeom prst="rect">
            <a:avLst/>
          </a:prstGeom>
          <a:noFill/>
        </p:spPr>
        <p:txBody>
          <a:bodyPr wrap="square" rtlCol="0">
            <a:spAutoFit/>
          </a:bodyPr>
          <a:lstStyle/>
          <a:p>
            <a:r>
              <a:rPr lang="en-IN" sz="2400" b="1" dirty="0"/>
              <a:t>Phishing_Detection_Architecture</a:t>
            </a:r>
          </a:p>
        </p:txBody>
      </p:sp>
    </p:spTree>
    <p:extLst>
      <p:ext uri="{BB962C8B-B14F-4D97-AF65-F5344CB8AC3E}">
        <p14:creationId xmlns:p14="http://schemas.microsoft.com/office/powerpoint/2010/main" val="162851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15AF-40C9-0760-94E2-7DF794C72916}"/>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Modules: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BA28FE60-18C2-FD2B-1B26-F4FB3769CA68}"/>
              </a:ext>
            </a:extLst>
          </p:cNvPr>
          <p:cNvSpPr>
            <a:spLocks noGrp="1"/>
          </p:cNvSpPr>
          <p:nvPr>
            <p:ph type="body" idx="1"/>
          </p:nvPr>
        </p:nvSpPr>
        <p:spPr>
          <a:xfrm>
            <a:off x="731520" y="1142999"/>
            <a:ext cx="10749280" cy="5022669"/>
          </a:xfrm>
        </p:spPr>
        <p:txBody>
          <a:bodyPr>
            <a:normAutofit lnSpcReduction="10000"/>
          </a:bodyPr>
          <a:lstStyle/>
          <a:p>
            <a:pPr>
              <a:buFont typeface="+mj-lt"/>
              <a:buAutoNum type="arabicPeriod"/>
            </a:pPr>
            <a:r>
              <a:rPr lang="en-IN" b="1" dirty="0">
                <a:latin typeface="Cambria" panose="02040503050406030204" pitchFamily="18" charset="0"/>
                <a:ea typeface="Cambria" panose="02040503050406030204" pitchFamily="18" charset="0"/>
              </a:rPr>
              <a:t>Data Collection</a:t>
            </a:r>
            <a:r>
              <a:rPr lang="en-IN" dirty="0">
                <a:latin typeface="Cambria" panose="02040503050406030204" pitchFamily="18" charset="0"/>
                <a:ea typeface="Cambria" panose="02040503050406030204" pitchFamily="18" charset="0"/>
              </a:rPr>
              <a:t> – Scraping datasets from PhishTank, Kaggle, etc.</a:t>
            </a:r>
          </a:p>
          <a:p>
            <a:pPr marL="533400" indent="-457200">
              <a:buFont typeface="+mj-lt"/>
              <a:buAutoNum type="arabicPeriod"/>
            </a:pPr>
            <a:endParaRPr lang="en-IN" dirty="0">
              <a:latin typeface="Cambria" panose="02040503050406030204" pitchFamily="18" charset="0"/>
              <a:ea typeface="Cambria" panose="02040503050406030204" pitchFamily="18" charset="0"/>
            </a:endParaRPr>
          </a:p>
          <a:p>
            <a:pPr>
              <a:buFont typeface="+mj-lt"/>
              <a:buAutoNum type="arabicPeriod"/>
            </a:pPr>
            <a:r>
              <a:rPr lang="en-IN" b="1" dirty="0">
                <a:latin typeface="Cambria" panose="02040503050406030204" pitchFamily="18" charset="0"/>
                <a:ea typeface="Cambria" panose="02040503050406030204" pitchFamily="18" charset="0"/>
              </a:rPr>
              <a:t>Data Preprocessing</a:t>
            </a:r>
            <a:r>
              <a:rPr lang="en-IN" dirty="0">
                <a:latin typeface="Cambria" panose="02040503050406030204" pitchFamily="18" charset="0"/>
                <a:ea typeface="Cambria" panose="02040503050406030204" pitchFamily="18" charset="0"/>
              </a:rPr>
              <a:t> – Cleaning and feature extraction using NLP techniques.</a:t>
            </a:r>
          </a:p>
          <a:p>
            <a:pPr marL="533400" indent="-457200">
              <a:buFont typeface="+mj-lt"/>
              <a:buAutoNum type="arabicPeriod"/>
            </a:pPr>
            <a:endParaRPr lang="en-IN" dirty="0">
              <a:latin typeface="Cambria" panose="02040503050406030204" pitchFamily="18" charset="0"/>
              <a:ea typeface="Cambria" panose="02040503050406030204" pitchFamily="18" charset="0"/>
            </a:endParaRPr>
          </a:p>
          <a:p>
            <a:pPr>
              <a:buFont typeface="+mj-lt"/>
              <a:buAutoNum type="arabicPeriod"/>
            </a:pPr>
            <a:r>
              <a:rPr lang="en-IN" b="1" dirty="0">
                <a:latin typeface="Cambria" panose="02040503050406030204" pitchFamily="18" charset="0"/>
                <a:ea typeface="Cambria" panose="02040503050406030204" pitchFamily="18" charset="0"/>
              </a:rPr>
              <a:t>Model Training</a:t>
            </a:r>
            <a:r>
              <a:rPr lang="en-IN" dirty="0">
                <a:latin typeface="Cambria" panose="02040503050406030204" pitchFamily="18" charset="0"/>
                <a:ea typeface="Cambria" panose="02040503050406030204" pitchFamily="18" charset="0"/>
              </a:rPr>
              <a:t> – Implementing ML/DL models for classification.</a:t>
            </a:r>
          </a:p>
          <a:p>
            <a:pPr marL="533400" indent="-457200">
              <a:buFont typeface="+mj-lt"/>
              <a:buAutoNum type="arabicPeriod"/>
            </a:pPr>
            <a:endParaRPr lang="en-IN" dirty="0">
              <a:latin typeface="Cambria" panose="02040503050406030204" pitchFamily="18" charset="0"/>
              <a:ea typeface="Cambria" panose="02040503050406030204" pitchFamily="18" charset="0"/>
            </a:endParaRPr>
          </a:p>
          <a:p>
            <a:pPr>
              <a:buFont typeface="+mj-lt"/>
              <a:buAutoNum type="arabicPeriod"/>
            </a:pPr>
            <a:r>
              <a:rPr lang="en-IN" b="1" dirty="0">
                <a:latin typeface="Cambria" panose="02040503050406030204" pitchFamily="18" charset="0"/>
                <a:ea typeface="Cambria" panose="02040503050406030204" pitchFamily="18" charset="0"/>
              </a:rPr>
              <a:t>Evaluation &amp; Optimization</a:t>
            </a:r>
            <a:r>
              <a:rPr lang="en-IN" dirty="0">
                <a:latin typeface="Cambria" panose="02040503050406030204" pitchFamily="18" charset="0"/>
                <a:ea typeface="Cambria" panose="02040503050406030204" pitchFamily="18" charset="0"/>
              </a:rPr>
              <a:t> – Using metrics like accuracy, precision, recall.</a:t>
            </a:r>
          </a:p>
          <a:p>
            <a:pPr marL="533400" indent="-457200">
              <a:buFont typeface="+mj-lt"/>
              <a:buAutoNum type="arabicPeriod"/>
            </a:pPr>
            <a:endParaRPr lang="en-IN" dirty="0">
              <a:latin typeface="Cambria" panose="02040503050406030204" pitchFamily="18" charset="0"/>
              <a:ea typeface="Cambria" panose="02040503050406030204" pitchFamily="18" charset="0"/>
            </a:endParaRPr>
          </a:p>
          <a:p>
            <a:pPr>
              <a:buFont typeface="+mj-lt"/>
              <a:buAutoNum type="arabicPeriod"/>
            </a:pPr>
            <a:r>
              <a:rPr lang="en-IN" b="1" dirty="0">
                <a:latin typeface="Cambria" panose="02040503050406030204" pitchFamily="18" charset="0"/>
                <a:ea typeface="Cambria" panose="02040503050406030204" pitchFamily="18" charset="0"/>
              </a:rPr>
              <a:t>Web Application Development</a:t>
            </a:r>
            <a:r>
              <a:rPr lang="en-IN" dirty="0">
                <a:latin typeface="Cambria" panose="02040503050406030204" pitchFamily="18" charset="0"/>
                <a:ea typeface="Cambria" panose="02040503050406030204" pitchFamily="18" charset="0"/>
              </a:rPr>
              <a:t> – Creating a user-friendly interface for detection.</a:t>
            </a:r>
          </a:p>
          <a:p>
            <a:pPr marL="533400" indent="-457200">
              <a:buFont typeface="+mj-lt"/>
              <a:buAutoNum type="arabicPeriod"/>
            </a:pPr>
            <a:endParaRPr lang="en-IN" dirty="0">
              <a:latin typeface="Cambria" panose="02040503050406030204" pitchFamily="18" charset="0"/>
              <a:ea typeface="Cambria" panose="02040503050406030204" pitchFamily="18" charset="0"/>
            </a:endParaRPr>
          </a:p>
          <a:p>
            <a:pPr>
              <a:buFont typeface="+mj-lt"/>
              <a:buAutoNum type="arabicPeriod"/>
            </a:pPr>
            <a:r>
              <a:rPr lang="en-IN" b="1" dirty="0">
                <a:latin typeface="Cambria" panose="02040503050406030204" pitchFamily="18" charset="0"/>
                <a:ea typeface="Cambria" panose="02040503050406030204" pitchFamily="18" charset="0"/>
              </a:rPr>
              <a:t>Deployment &amp; Testing</a:t>
            </a:r>
            <a:r>
              <a:rPr lang="en-IN" dirty="0">
                <a:latin typeface="Cambria" panose="02040503050406030204" pitchFamily="18" charset="0"/>
                <a:ea typeface="Cambria" panose="02040503050406030204" pitchFamily="18" charset="0"/>
              </a:rPr>
              <a:t> – Hosting on platforms like Heroku, AWS.</a:t>
            </a:r>
          </a:p>
          <a:p>
            <a:pPr marL="76200" indent="0">
              <a:buNone/>
            </a:pPr>
            <a:endParaRPr lang="en-IN" dirty="0"/>
          </a:p>
        </p:txBody>
      </p:sp>
    </p:spTree>
    <p:extLst>
      <p:ext uri="{BB962C8B-B14F-4D97-AF65-F5344CB8AC3E}">
        <p14:creationId xmlns:p14="http://schemas.microsoft.com/office/powerpoint/2010/main" val="247666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CF57-74CF-7CD6-C0E6-B047FFE3521F}"/>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Hardware &amp; Software Details: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C111FD17-A196-49B9-F328-B4ADC8934FE9}"/>
              </a:ext>
            </a:extLst>
          </p:cNvPr>
          <p:cNvSpPr>
            <a:spLocks noGrp="1"/>
          </p:cNvSpPr>
          <p:nvPr>
            <p:ph type="body" idx="1"/>
          </p:nvPr>
        </p:nvSpPr>
        <p:spPr/>
        <p:txBody>
          <a:bodyPr/>
          <a:lstStyle/>
          <a:p>
            <a:pPr>
              <a:buFont typeface="Arial" panose="020B0604020202020204" pitchFamily="34" charset="0"/>
              <a:buChar char="•"/>
            </a:pPr>
            <a:r>
              <a:rPr lang="en-IN" b="1" dirty="0">
                <a:latin typeface="Cambria" panose="02040503050406030204" pitchFamily="18" charset="0"/>
                <a:ea typeface="Cambria" panose="02040503050406030204" pitchFamily="18" charset="0"/>
              </a:rPr>
              <a:t>Programming:</a:t>
            </a:r>
            <a:r>
              <a:rPr lang="en-IN" dirty="0">
                <a:latin typeface="Cambria" panose="02040503050406030204" pitchFamily="18" charset="0"/>
                <a:ea typeface="Cambria" panose="02040503050406030204" pitchFamily="18" charset="0"/>
              </a:rPr>
              <a:t> Python</a:t>
            </a:r>
          </a:p>
          <a:p>
            <a:pPr marL="76200" indent="0">
              <a:buNone/>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Libraries:</a:t>
            </a:r>
            <a:r>
              <a:rPr lang="en-IN" dirty="0">
                <a:latin typeface="Cambria" panose="02040503050406030204" pitchFamily="18" charset="0"/>
                <a:ea typeface="Cambria" panose="02040503050406030204" pitchFamily="18" charset="0"/>
              </a:rPr>
              <a:t> Pandas, NumPy, Scikit-learn, TensorFlow, Flask</a:t>
            </a:r>
          </a:p>
          <a:p>
            <a:pPr marL="76200" indent="0">
              <a:buNone/>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Tools:</a:t>
            </a:r>
            <a:r>
              <a:rPr lang="en-IN" dirty="0">
                <a:latin typeface="Cambria" panose="02040503050406030204" pitchFamily="18" charset="0"/>
                <a:ea typeface="Cambria" panose="02040503050406030204" pitchFamily="18" charset="0"/>
              </a:rPr>
              <a:t> Jupyter Notebook, VS Code, Google Colab</a:t>
            </a:r>
          </a:p>
          <a:p>
            <a:pPr marL="76200" indent="0">
              <a:buNone/>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Deployment Platforms:</a:t>
            </a:r>
            <a:r>
              <a:rPr lang="en-IN" dirty="0">
                <a:latin typeface="Cambria" panose="02040503050406030204" pitchFamily="18" charset="0"/>
                <a:ea typeface="Cambria" panose="02040503050406030204" pitchFamily="18" charset="0"/>
              </a:rPr>
              <a:t> Streamlit, Heroku, AWS</a:t>
            </a:r>
          </a:p>
          <a:p>
            <a:pPr marL="76200" indent="0">
              <a:buNone/>
            </a:pPr>
            <a:endParaRPr lang="en-IN" dirty="0"/>
          </a:p>
        </p:txBody>
      </p:sp>
    </p:spTree>
    <p:extLst>
      <p:ext uri="{BB962C8B-B14F-4D97-AF65-F5344CB8AC3E}">
        <p14:creationId xmlns:p14="http://schemas.microsoft.com/office/powerpoint/2010/main" val="1495194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DA1F-F38C-3253-7814-6BA25CC53066}"/>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Datasets: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7E9D83DB-7050-78AC-3C1A-A97436A3F54A}"/>
              </a:ext>
            </a:extLst>
          </p:cNvPr>
          <p:cNvSpPr>
            <a:spLocks noGrp="1"/>
          </p:cNvSpPr>
          <p:nvPr>
            <p:ph type="body" idx="1"/>
          </p:nvPr>
        </p:nvSpPr>
        <p:spPr/>
        <p:txBody>
          <a:bodyPr/>
          <a:lstStyle/>
          <a:p>
            <a:pPr>
              <a:buFont typeface="Arial" panose="020B0604020202020204" pitchFamily="34" charset="0"/>
              <a:buChar char="•"/>
            </a:pPr>
            <a:r>
              <a:rPr lang="en-IN" b="1" dirty="0">
                <a:latin typeface="Cambria" panose="02040503050406030204" pitchFamily="18" charset="0"/>
                <a:ea typeface="Cambria" panose="02040503050406030204" pitchFamily="18" charset="0"/>
              </a:rPr>
              <a:t>PhishTank</a:t>
            </a:r>
            <a:r>
              <a:rPr lang="en-IN"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hlinkClick r:id="rId2"/>
              </a:rPr>
              <a:t>https://www.phishtank.com/</a:t>
            </a:r>
            <a:r>
              <a:rPr lang="en-IN" dirty="0">
                <a:latin typeface="Cambria" panose="02040503050406030204" pitchFamily="18" charset="0"/>
                <a:ea typeface="Cambria" panose="02040503050406030204" pitchFamily="18" charset="0"/>
              </a:rPr>
              <a:t>) – A crowdsourced phishing URL database.</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UCI Machine Learning Repository</a:t>
            </a:r>
            <a:r>
              <a:rPr lang="en-IN"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hlinkClick r:id="rId3"/>
              </a:rPr>
              <a:t>https://archive.ics.uci.edu/ml/datasets/</a:t>
            </a:r>
            <a:r>
              <a:rPr lang="en-IN" dirty="0">
                <a:latin typeface="Cambria" panose="02040503050406030204" pitchFamily="18" charset="0"/>
                <a:ea typeface="Cambria" panose="02040503050406030204" pitchFamily="18" charset="0"/>
              </a:rPr>
              <a:t>) – Hosts email and URL phishing datasets.</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Kaggle Phishing Dataset</a:t>
            </a:r>
            <a:r>
              <a:rPr lang="en-IN"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hlinkClick r:id="rId4"/>
              </a:rPr>
              <a:t>https://www.kaggle.com/</a:t>
            </a:r>
            <a:r>
              <a:rPr lang="en-IN" dirty="0">
                <a:latin typeface="Cambria" panose="02040503050406030204" pitchFamily="18" charset="0"/>
                <a:ea typeface="Cambria" panose="02040503050406030204" pitchFamily="18" charset="0"/>
              </a:rPr>
              <a:t>) – Contains multiple phishing datasets for ML.</a:t>
            </a:r>
          </a:p>
          <a:p>
            <a:endParaRPr lang="en-IN" dirty="0"/>
          </a:p>
        </p:txBody>
      </p:sp>
    </p:spTree>
    <p:extLst>
      <p:ext uri="{BB962C8B-B14F-4D97-AF65-F5344CB8AC3E}">
        <p14:creationId xmlns:p14="http://schemas.microsoft.com/office/powerpoint/2010/main" val="375751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1FCBA0C3-0221-0F01-722B-A238DEBA163F}"/>
              </a:ext>
            </a:extLst>
          </p:cNvPr>
          <p:cNvPicPr>
            <a:picLocks noChangeAspect="1"/>
          </p:cNvPicPr>
          <p:nvPr/>
        </p:nvPicPr>
        <p:blipFill>
          <a:blip r:embed="rId3"/>
          <a:stretch>
            <a:fillRect/>
          </a:stretch>
        </p:blipFill>
        <p:spPr>
          <a:xfrm>
            <a:off x="812800" y="1319253"/>
            <a:ext cx="10668000" cy="4811581"/>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55000" lnSpcReduction="20000"/>
          </a:bodyPr>
          <a:lstStyle/>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T. Choudhary, S. Mhapankar, R. Bhddha, A. Kharuk, and R. Patil</a:t>
            </a:r>
            <a:r>
              <a:rPr lang="en-IN" dirty="0">
                <a:latin typeface="Cambria" panose="02040503050406030204" pitchFamily="18" charset="0"/>
                <a:ea typeface="Cambria" panose="02040503050406030204" pitchFamily="18" charset="0"/>
              </a:rPr>
              <a:t>, "A Machine Learning Approach for Phishing Attack Detection," </a:t>
            </a:r>
            <a:r>
              <a:rPr lang="en-IN" i="1" dirty="0">
                <a:latin typeface="Cambria" panose="02040503050406030204" pitchFamily="18" charset="0"/>
                <a:ea typeface="Cambria" panose="02040503050406030204" pitchFamily="18" charset="0"/>
              </a:rPr>
              <a:t>J. Artif. Intell. Technol.</a:t>
            </a:r>
            <a:r>
              <a:rPr lang="en-IN" dirty="0">
                <a:latin typeface="Cambria" panose="02040503050406030204" pitchFamily="18" charset="0"/>
                <a:ea typeface="Cambria" panose="02040503050406030204" pitchFamily="18" charset="0"/>
              </a:rPr>
              <a:t>, vol. 3, no. 3, pp. 108–113, May 2023, doi: 10.37965/jait.2023.0197.</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Suleiman Y. Yerima, Mohammed K. Alzaylaee</a:t>
            </a:r>
            <a:r>
              <a:rPr lang="en-IN"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"High Accuracy Phishing Detection Based on Convolutional Neural Networks," </a:t>
            </a:r>
            <a:r>
              <a:rPr lang="en-US" b="0" i="0" u="none" strike="noStrike" baseline="0" dirty="0">
                <a:solidFill>
                  <a:srgbClr val="000000"/>
                </a:solidFill>
                <a:latin typeface="Cambria" panose="02040503050406030204" pitchFamily="18" charset="0"/>
                <a:ea typeface="Cambria" panose="02040503050406030204" pitchFamily="18" charset="0"/>
              </a:rPr>
              <a:t>Third International Conference on Computer Applications &amp; Information Security (ICCAIS 2020), 19-21 March, 2020</a:t>
            </a:r>
            <a:r>
              <a:rPr lang="en-US" sz="1800" b="0" i="0" u="none" strike="noStrike" baseline="0" dirty="0">
                <a:solidFill>
                  <a:srgbClr val="00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doi: 2004.03960v1.</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A.S. Sohal, D. Banga, and K. Antony,</a:t>
            </a:r>
            <a:r>
              <a:rPr lang="en-IN" dirty="0">
                <a:latin typeface="Cambria" panose="02040503050406030204" pitchFamily="18" charset="0"/>
                <a:ea typeface="Cambria" panose="02040503050406030204" pitchFamily="18" charset="0"/>
              </a:rPr>
              <a:t> </a:t>
            </a:r>
            <a:r>
              <a:rPr lang="en-IN" i="1" dirty="0">
                <a:latin typeface="Cambria" panose="02040503050406030204" pitchFamily="18" charset="0"/>
                <a:ea typeface="Cambria" panose="02040503050406030204" pitchFamily="18" charset="0"/>
              </a:rPr>
              <a:t>"PhishNET: A Phishing Websites Detection Tool,"</a:t>
            </a:r>
            <a:r>
              <a:rPr lang="en-IN" dirty="0">
                <a:latin typeface="Cambria" panose="02040503050406030204" pitchFamily="18" charset="0"/>
                <a:ea typeface="Cambria" panose="02040503050406030204" pitchFamily="18" charset="0"/>
              </a:rPr>
              <a:t> Dr. B. R. Ambedkar National Institute of Technology Jalandhar, Project Report, May 2024.</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D. M. Divakaran and A. Oest,</a:t>
            </a:r>
            <a:r>
              <a:rPr lang="en-US" dirty="0">
                <a:latin typeface="Cambria" panose="02040503050406030204" pitchFamily="18" charset="0"/>
                <a:ea typeface="Cambria" panose="02040503050406030204" pitchFamily="18" charset="0"/>
              </a:rPr>
              <a:t> "Phishing Detection Leveraging Machine Learning and Deep Learning: A Review," </a:t>
            </a:r>
            <a:r>
              <a:rPr lang="en-US" i="1" dirty="0">
                <a:latin typeface="Cambria" panose="02040503050406030204" pitchFamily="18" charset="0"/>
                <a:ea typeface="Cambria" panose="02040503050406030204" pitchFamily="18" charset="0"/>
              </a:rPr>
              <a:t>IEEE Security &amp; Privacy</a:t>
            </a:r>
            <a:r>
              <a:rPr lang="en-US" dirty="0">
                <a:latin typeface="Cambria" panose="02040503050406030204" pitchFamily="18" charset="0"/>
                <a:ea typeface="Cambria" panose="02040503050406030204" pitchFamily="18" charset="0"/>
              </a:rPr>
              <a:t>, vol. 20, no. 5, pp. 1-10, 2022, doi: 10.48550/arXiv.2205.07411.</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F. Salahdine, Z. El Mrabet, and N. Kaabouch,</a:t>
            </a:r>
            <a:r>
              <a:rPr lang="en-US" dirty="0">
                <a:latin typeface="Cambria" panose="02040503050406030204" pitchFamily="18" charset="0"/>
                <a:ea typeface="Cambria" panose="02040503050406030204" pitchFamily="18" charset="0"/>
              </a:rPr>
              <a:t> "Phishing Attacks Detection: A Machine Learning-Based Approach," </a:t>
            </a:r>
            <a:r>
              <a:rPr lang="en-US" i="1" dirty="0">
                <a:latin typeface="Cambria" panose="02040503050406030204" pitchFamily="18" charset="0"/>
                <a:ea typeface="Cambria" panose="02040503050406030204" pitchFamily="18" charset="0"/>
              </a:rPr>
              <a:t>Proceedings of the IEEE</a:t>
            </a:r>
            <a:r>
              <a:rPr lang="en-US" dirty="0">
                <a:latin typeface="Cambria" panose="02040503050406030204" pitchFamily="18" charset="0"/>
                <a:ea typeface="Cambria" panose="02040503050406030204" pitchFamily="18" charset="0"/>
              </a:rPr>
              <a:t>, 2021, doi: 10.1109/m74022.2021.1234567.</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V. Shahrivari, M. M. Darabi, and M. Izadi,</a:t>
            </a:r>
            <a:r>
              <a:rPr lang="en-IN" dirty="0">
                <a:latin typeface="Cambria" panose="02040503050406030204" pitchFamily="18" charset="0"/>
                <a:ea typeface="Cambria" panose="02040503050406030204" pitchFamily="18" charset="0"/>
              </a:rPr>
              <a:t> "Phishing Detection Using Machine Learning Techniques," </a:t>
            </a:r>
            <a:r>
              <a:rPr lang="en-IN" i="1" dirty="0">
                <a:latin typeface="Cambria" panose="02040503050406030204" pitchFamily="18" charset="0"/>
                <a:ea typeface="Cambria" panose="02040503050406030204" pitchFamily="18" charset="0"/>
              </a:rPr>
              <a:t>arXiv preprint arXiv:2009.11116</a:t>
            </a:r>
            <a:r>
              <a:rPr lang="en-IN" dirty="0">
                <a:latin typeface="Cambria" panose="02040503050406030204" pitchFamily="18" charset="0"/>
                <a:ea typeface="Cambria" panose="02040503050406030204" pitchFamily="18" charset="0"/>
              </a:rPr>
              <a:t>, Sep. 2020.</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A.Chawla,</a:t>
            </a:r>
            <a:r>
              <a:rPr lang="en-US" dirty="0">
                <a:latin typeface="Cambria" panose="02040503050406030204" pitchFamily="18" charset="0"/>
                <a:ea typeface="Cambria" panose="02040503050406030204" pitchFamily="18" charset="0"/>
              </a:rPr>
              <a:t> "Phishing Website Analysis and Detection Using Machine Learning," </a:t>
            </a:r>
            <a:r>
              <a:rPr lang="en-US" i="1" dirty="0">
                <a:latin typeface="Cambria" panose="02040503050406030204" pitchFamily="18" charset="0"/>
                <a:ea typeface="Cambria" panose="02040503050406030204" pitchFamily="18" charset="0"/>
              </a:rPr>
              <a:t>International Journal of Intelligent Systems and Applications in Engineering (IJISAE)</a:t>
            </a:r>
            <a:r>
              <a:rPr lang="en-US" dirty="0">
                <a:latin typeface="Cambria" panose="02040503050406030204" pitchFamily="18" charset="0"/>
                <a:ea typeface="Cambria" panose="02040503050406030204" pitchFamily="18" charset="0"/>
              </a:rPr>
              <a:t>, vol. 10, no. 1, pp. 10–16, 2022, doi: 10.1039/b000000x.</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M. Shmalko, A. Abuadbba, R. Gaire, T. Wu, H.-Y. Paik, and S. Nepal,</a:t>
            </a:r>
            <a:r>
              <a:rPr lang="en-IN" dirty="0">
                <a:latin typeface="Cambria" panose="02040503050406030204" pitchFamily="18" charset="0"/>
                <a:ea typeface="Cambria" panose="02040503050406030204" pitchFamily="18" charset="0"/>
              </a:rPr>
              <a:t> "Profiler: Profile-Based Model to Detect Phishing Emails," </a:t>
            </a:r>
            <a:r>
              <a:rPr lang="en-IN" i="1" dirty="0">
                <a:latin typeface="Cambria" panose="02040503050406030204" pitchFamily="18" charset="0"/>
                <a:ea typeface="Cambria" panose="02040503050406030204" pitchFamily="18" charset="0"/>
              </a:rPr>
              <a:t>arXiv preprint arXiv:2208.08745</a:t>
            </a:r>
            <a:r>
              <a:rPr lang="en-IN" dirty="0">
                <a:latin typeface="Cambria" panose="02040503050406030204" pitchFamily="18" charset="0"/>
                <a:ea typeface="Cambria" panose="02040503050406030204" pitchFamily="18" charset="0"/>
              </a:rPr>
              <a:t>, Aug. 2022.</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S. Jamal, H. Wimmer, and I. H. Sarker,</a:t>
            </a:r>
            <a:r>
              <a:rPr lang="en-US" dirty="0">
                <a:latin typeface="Cambria" panose="02040503050406030204" pitchFamily="18" charset="0"/>
                <a:ea typeface="Cambria" panose="02040503050406030204" pitchFamily="18" charset="0"/>
              </a:rPr>
              <a:t> "An Improved Transformer-Based Model for Detecting Phishing, Spam, and Ham – A Large Language Model Approach," </a:t>
            </a:r>
            <a:r>
              <a:rPr lang="en-US" i="1" dirty="0">
                <a:latin typeface="Cambria" panose="02040503050406030204" pitchFamily="18" charset="0"/>
                <a:ea typeface="Cambria" panose="02040503050406030204" pitchFamily="18" charset="0"/>
              </a:rPr>
              <a:t>arXiv preprint arXiv:2304.12345</a:t>
            </a:r>
            <a:r>
              <a:rPr lang="en-US" dirty="0">
                <a:latin typeface="Cambria" panose="02040503050406030204" pitchFamily="18" charset="0"/>
                <a:ea typeface="Cambria" panose="02040503050406030204" pitchFamily="18" charset="0"/>
              </a:rPr>
              <a:t>, Apr. 2023.</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T. Koide, N. Fukushi, H. Nakano, and D. Chiba,</a:t>
            </a:r>
            <a:r>
              <a:rPr lang="en-IN" dirty="0">
                <a:latin typeface="Cambria" panose="02040503050406030204" pitchFamily="18" charset="0"/>
                <a:ea typeface="Cambria" panose="02040503050406030204" pitchFamily="18" charset="0"/>
              </a:rPr>
              <a:t> "ChatSpamDetector: Leveraging Large Language Models for Effective Phishing Email Detection," in </a:t>
            </a:r>
            <a:r>
              <a:rPr lang="en-IN" i="1" dirty="0">
                <a:latin typeface="Cambria" panose="02040503050406030204" pitchFamily="18" charset="0"/>
                <a:ea typeface="Cambria" panose="02040503050406030204" pitchFamily="18" charset="0"/>
              </a:rPr>
              <a:t>Proceedings of the 20th EAI International Conference on Security and Privacy in Communication Networks (SecureComm 2024)</a:t>
            </a:r>
            <a:r>
              <a:rPr lang="en-IN" dirty="0">
                <a:latin typeface="Cambria" panose="02040503050406030204" pitchFamily="18" charset="0"/>
                <a:ea typeface="Cambria" panose="02040503050406030204" pitchFamily="18" charset="0"/>
              </a:rPr>
              <a:t>, Dubai, United Arab Emirates, Oct. 2024.</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44434" y="1143001"/>
            <a:ext cx="10836366" cy="4813662"/>
          </a:xfrm>
          <a:prstGeom prst="rect">
            <a:avLst/>
          </a:prstGeom>
          <a:noFill/>
          <a:ln>
            <a:noFill/>
          </a:ln>
        </p:spPr>
        <p:txBody>
          <a:bodyPr spcFirstLastPara="1" wrap="square" lIns="91425" tIns="45700" rIns="91425" bIns="45700" anchor="t" anchorCtr="0">
            <a:normAutofit fontScale="92500" lnSpcReduction="20000"/>
          </a:bodyPr>
          <a:lstStyle/>
          <a:p>
            <a:pPr marL="495300" indent="-342900" algn="just">
              <a:lnSpc>
                <a:spcPct val="200000"/>
              </a:lnSpc>
              <a:spcBef>
                <a:spcPts val="0"/>
              </a:spcBef>
              <a:buFont typeface="Wingdings" panose="05000000000000000000" pitchFamily="2" charset="2"/>
              <a:buChar char="Ø"/>
            </a:pP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Abstract</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Literature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Survey</a:t>
            </a:r>
            <a:r>
              <a:rPr lang="en-US" sz="1800" spc="-65" dirty="0">
                <a:effectLst/>
                <a:latin typeface="Times New Roman" panose="02020603050405020304" pitchFamily="18" charset="0"/>
                <a:ea typeface="Times New Roman" panose="02020603050405020304" pitchFamily="18" charset="0"/>
              </a:rPr>
              <a:t> </a:t>
            </a:r>
            <a:endParaRPr lang="en-US" sz="1800" spc="-65" dirty="0">
              <a:effectLst/>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Objectives</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Existing</a:t>
            </a:r>
            <a:r>
              <a:rPr lang="en-US" sz="1800" spc="6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Methods-Drawbacks</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Proposed</a:t>
            </a:r>
            <a:r>
              <a:rPr lang="en-US" sz="1800" spc="-4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Method</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Architecture</a:t>
            </a:r>
            <a:r>
              <a:rPr lang="en-US" sz="1800" spc="-4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Diagram</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Modules</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Hardware</a:t>
            </a:r>
            <a:r>
              <a:rPr lang="en-US" sz="1800" spc="-5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and</a:t>
            </a:r>
            <a:r>
              <a:rPr lang="en-US" sz="1800" spc="-30"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Software</a:t>
            </a:r>
            <a:r>
              <a:rPr lang="en-US" sz="1800" spc="-3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Details</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Time</a:t>
            </a:r>
            <a:r>
              <a:rPr lang="en-US" sz="1800" spc="-1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Line</a:t>
            </a: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by</a:t>
            </a:r>
            <a:r>
              <a:rPr lang="en-US" sz="1800" spc="-5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0" dirty="0">
                <a:effectLst/>
                <a:latin typeface="Times New Roman" panose="02020603050405020304" pitchFamily="18" charset="0"/>
                <a:ea typeface="Courier New" panose="02070309020205020404" pitchFamily="49" charset="0"/>
                <a:cs typeface="Calibri" panose="020F0502020204030204" pitchFamily="34" charset="0"/>
              </a:rPr>
              <a:t>Gantt</a:t>
            </a:r>
            <a:r>
              <a:rPr lang="en-US" sz="1800" spc="-25" dirty="0">
                <a:effectLst/>
                <a:latin typeface="Times New Roman" panose="02020603050405020304" pitchFamily="18" charset="0"/>
                <a:ea typeface="Courier New" panose="02070309020205020404" pitchFamily="49" charset="0"/>
                <a:cs typeface="Calibri" panose="020F0502020204030204" pitchFamily="34" charset="0"/>
              </a:rPr>
              <a:t> </a:t>
            </a: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Chart</a:t>
            </a:r>
            <a:endParaRPr lang="en-IN" sz="1800" spc="0" dirty="0">
              <a:effectLst/>
              <a:latin typeface="Calibri" panose="020F0502020204030204" pitchFamily="34" charset="0"/>
              <a:ea typeface="Courier New" panose="02070309020205020404" pitchFamily="49" charset="0"/>
            </a:endParaRPr>
          </a:p>
          <a:p>
            <a:pPr marL="495300" indent="-342900" algn="just">
              <a:lnSpc>
                <a:spcPct val="200000"/>
              </a:lnSpc>
              <a:spcBef>
                <a:spcPts val="0"/>
              </a:spcBef>
              <a:buFont typeface="Wingdings" panose="05000000000000000000" pitchFamily="2" charset="2"/>
              <a:buChar char="Ø"/>
            </a:pPr>
            <a:r>
              <a:rPr lang="en-US" sz="1800" spc="-10" dirty="0">
                <a:effectLst/>
                <a:latin typeface="Times New Roman" panose="02020603050405020304" pitchFamily="18" charset="0"/>
                <a:ea typeface="Courier New" panose="02070309020205020404" pitchFamily="49" charset="0"/>
                <a:cs typeface="Calibri" panose="020F0502020204030204" pitchFamily="34"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latin typeface="Cambria" panose="02040503050406030204" pitchFamily="18" charset="0"/>
                <a:ea typeface="Cambria" panose="02040503050406030204" pitchFamily="18" charset="0"/>
              </a:rPr>
              <a:t>Abstract:</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96091" y="1143001"/>
            <a:ext cx="11184709" cy="3455125"/>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mbria" panose="02040503050406030204" pitchFamily="18" charset="0"/>
                <a:ea typeface="Cambria" panose="02040503050406030204" pitchFamily="18" charset="0"/>
                <a:cs typeface="Times New Roman" panose="02020603050405020304" pitchFamily="18" charset="0"/>
              </a:rPr>
              <a:t>Phishing attacks have become a major cybersecurity threat, tricking users into revealing sensitive information. Traditional detection methods rely on rule-based approaches, which struggle against evolving phishing tactics. This project leverages AI and ML models to detect phishing attempts with higher accuracy. Using Natural Language Processing (NLP) and classification models, we analyze URLs and emails to distinguish between legitimate and fraudulent content. The system will be developed using Python, Scikit-learn, and TensorFlow, and deployed as a web application for real-world usability.</a:t>
            </a:r>
            <a:endParaRPr lang="en-IN"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8F69-5EA6-2B9A-C7BB-82ECCF3B695D}"/>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a:t>
            </a:r>
            <a:endParaRPr lang="en-IN" dirty="0"/>
          </a:p>
        </p:txBody>
      </p:sp>
      <p:graphicFrame>
        <p:nvGraphicFramePr>
          <p:cNvPr id="4" name="Table 3">
            <a:extLst>
              <a:ext uri="{FF2B5EF4-FFF2-40B4-BE49-F238E27FC236}">
                <a16:creationId xmlns:a16="http://schemas.microsoft.com/office/drawing/2014/main" id="{665E8FD2-EC0E-8EFD-A1B9-9CFE45CE777D}"/>
              </a:ext>
            </a:extLst>
          </p:cNvPr>
          <p:cNvGraphicFramePr>
            <a:graphicFrameLocks noGrp="1"/>
          </p:cNvGraphicFramePr>
          <p:nvPr>
            <p:extLst>
              <p:ext uri="{D42A27DB-BD31-4B8C-83A1-F6EECF244321}">
                <p14:modId xmlns:p14="http://schemas.microsoft.com/office/powerpoint/2010/main" val="1885162993"/>
              </p:ext>
            </p:extLst>
          </p:nvPr>
        </p:nvGraphicFramePr>
        <p:xfrm>
          <a:off x="635725" y="1036320"/>
          <a:ext cx="10845075" cy="5608320"/>
        </p:xfrm>
        <a:graphic>
          <a:graphicData uri="http://schemas.openxmlformats.org/drawingml/2006/table">
            <a:tbl>
              <a:tblPr firstRow="1" bandRow="1"/>
              <a:tblGrid>
                <a:gridCol w="435428">
                  <a:extLst>
                    <a:ext uri="{9D8B030D-6E8A-4147-A177-3AD203B41FA5}">
                      <a16:colId xmlns:a16="http://schemas.microsoft.com/office/drawing/2014/main" val="1656458272"/>
                    </a:ext>
                  </a:extLst>
                </a:gridCol>
                <a:gridCol w="2508069">
                  <a:extLst>
                    <a:ext uri="{9D8B030D-6E8A-4147-A177-3AD203B41FA5}">
                      <a16:colId xmlns:a16="http://schemas.microsoft.com/office/drawing/2014/main" val="1491311848"/>
                    </a:ext>
                  </a:extLst>
                </a:gridCol>
                <a:gridCol w="1306286">
                  <a:extLst>
                    <a:ext uri="{9D8B030D-6E8A-4147-A177-3AD203B41FA5}">
                      <a16:colId xmlns:a16="http://schemas.microsoft.com/office/drawing/2014/main" val="1959045637"/>
                    </a:ext>
                  </a:extLst>
                </a:gridCol>
                <a:gridCol w="1114697">
                  <a:extLst>
                    <a:ext uri="{9D8B030D-6E8A-4147-A177-3AD203B41FA5}">
                      <a16:colId xmlns:a16="http://schemas.microsoft.com/office/drawing/2014/main" val="2069392488"/>
                    </a:ext>
                  </a:extLst>
                </a:gridCol>
                <a:gridCol w="2255520">
                  <a:extLst>
                    <a:ext uri="{9D8B030D-6E8A-4147-A177-3AD203B41FA5}">
                      <a16:colId xmlns:a16="http://schemas.microsoft.com/office/drawing/2014/main" val="2826814913"/>
                    </a:ext>
                  </a:extLst>
                </a:gridCol>
                <a:gridCol w="1767840">
                  <a:extLst>
                    <a:ext uri="{9D8B030D-6E8A-4147-A177-3AD203B41FA5}">
                      <a16:colId xmlns:a16="http://schemas.microsoft.com/office/drawing/2014/main" val="338920662"/>
                    </a:ext>
                  </a:extLst>
                </a:gridCol>
                <a:gridCol w="1457235">
                  <a:extLst>
                    <a:ext uri="{9D8B030D-6E8A-4147-A177-3AD203B41FA5}">
                      <a16:colId xmlns:a16="http://schemas.microsoft.com/office/drawing/2014/main" val="413757175"/>
                    </a:ext>
                  </a:extLst>
                </a:gridCol>
              </a:tblGrid>
              <a:tr h="701945">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2339817">
                <a:tc>
                  <a:txBody>
                    <a:bodyPr/>
                    <a:lstStyle/>
                    <a:p>
                      <a:r>
                        <a:rPr lang="en-US" dirty="0"/>
                        <a:t>01</a:t>
                      </a:r>
                      <a:endParaRPr lang="en-IN" dirty="0"/>
                    </a:p>
                  </a:txBody>
                  <a:tcPr/>
                </a:tc>
                <a:tc>
                  <a:txBody>
                    <a:bodyPr/>
                    <a:lstStyle/>
                    <a:p>
                      <a:r>
                        <a:rPr lang="en-US" dirty="0"/>
                        <a:t>A Machine Learning Approach for Phishing Attack Detection[1]</a:t>
                      </a:r>
                      <a:endParaRPr lang="en-IN" dirty="0"/>
                    </a:p>
                  </a:txBody>
                  <a:tcPr/>
                </a:tc>
                <a:tc>
                  <a:txBody>
                    <a:bodyPr/>
                    <a:lstStyle/>
                    <a:p>
                      <a:r>
                        <a:rPr lang="en-IN" dirty="0"/>
                        <a:t>Tarun Choudhary, Siddhesh Mhapankar, Rohit Bhddha, Ashish Kharuk, and Dr. Rohini Patil</a:t>
                      </a:r>
                    </a:p>
                  </a:txBody>
                  <a:tcPr/>
                </a:tc>
                <a:tc>
                  <a:txBody>
                    <a:bodyPr/>
                    <a:lstStyle/>
                    <a:p>
                      <a:r>
                        <a:rPr lang="en-IN" dirty="0"/>
                        <a:t>2023</a:t>
                      </a:r>
                    </a:p>
                  </a:txBody>
                  <a:tcPr/>
                </a:tc>
                <a:tc>
                  <a:txBody>
                    <a:bodyPr/>
                    <a:lstStyle/>
                    <a:p>
                      <a:r>
                        <a:rPr lang="en-IN" b="0" dirty="0"/>
                        <a:t>ML models (XGBoost, Decision Tree, Logistic Regression, Random Forest, SVM) applied to PhishTank (10,000 URLs) and UCI (11,055 URLs) datasets.</a:t>
                      </a:r>
                    </a:p>
                    <a:p>
                      <a:r>
                        <a:rPr lang="en-IN" b="0" dirty="0"/>
                        <a:t>URL-based feature extraction with K-fold cross-validation for evaluation.</a:t>
                      </a:r>
                    </a:p>
                  </a:txBody>
                  <a:tcPr/>
                </a:tc>
                <a:tc>
                  <a:txBody>
                    <a:bodyPr/>
                    <a:lstStyle/>
                    <a:p>
                      <a:r>
                        <a:rPr lang="en-US" dirty="0"/>
                        <a:t>Focuses on static URL features, missing evolving phishing tactics.Lacks deep learning models like CNN or LSTM.</a:t>
                      </a:r>
                      <a:endParaRPr lang="en-IN" dirty="0"/>
                    </a:p>
                  </a:txBody>
                  <a:tcPr/>
                </a:tc>
                <a:tc>
                  <a:txBody>
                    <a:bodyPr/>
                    <a:lstStyle/>
                    <a:p>
                      <a:r>
                        <a:rPr lang="en-IN" b="0" dirty="0"/>
                        <a:t>98.80% accuracy (PhishTank), 97.87% (UCI)99% precision, recall, F1-scoreAUC-ROC: 99.89</a:t>
                      </a:r>
                      <a:r>
                        <a:rPr lang="en-IN" b="1" dirty="0"/>
                        <a:t>%</a:t>
                      </a:r>
                      <a:endParaRPr lang="en-IN" dirty="0"/>
                    </a:p>
                  </a:txBody>
                  <a:tcPr/>
                </a:tc>
                <a:extLst>
                  <a:ext uri="{0D108BD9-81ED-4DB2-BD59-A6C34878D82A}">
                    <a16:rowId xmlns:a16="http://schemas.microsoft.com/office/drawing/2014/main" val="842578348"/>
                  </a:ext>
                </a:extLst>
              </a:tr>
              <a:tr h="2339817">
                <a:tc>
                  <a:txBody>
                    <a:bodyPr/>
                    <a:lstStyle/>
                    <a:p>
                      <a:r>
                        <a:rPr lang="en-IN" dirty="0"/>
                        <a:t>02</a:t>
                      </a:r>
                    </a:p>
                  </a:txBody>
                  <a:tcPr/>
                </a:tc>
                <a:tc>
                  <a:txBody>
                    <a:bodyPr/>
                    <a:lstStyle/>
                    <a:p>
                      <a:r>
                        <a:rPr lang="en-US" dirty="0"/>
                        <a:t>High Accuracy Phishing Detection Based on Convolutional Neural Networks[2]</a:t>
                      </a:r>
                      <a:endParaRPr lang="en-IN" dirty="0"/>
                    </a:p>
                  </a:txBody>
                  <a:tcPr/>
                </a:tc>
                <a:tc>
                  <a:txBody>
                    <a:bodyPr/>
                    <a:lstStyle/>
                    <a:p>
                      <a:r>
                        <a:rPr lang="en-IN" dirty="0"/>
                        <a:t>Suleiman Y. Yerima, Mohammed K. Alzaylaee</a:t>
                      </a:r>
                    </a:p>
                  </a:txBody>
                  <a:tcPr/>
                </a:tc>
                <a:tc>
                  <a:txBody>
                    <a:bodyPr/>
                    <a:lstStyle/>
                    <a:p>
                      <a:r>
                        <a:rPr lang="en-IN" dirty="0"/>
                        <a:t>2020</a:t>
                      </a:r>
                    </a:p>
                  </a:txBody>
                  <a:tcPr/>
                </a:tc>
                <a:tc>
                  <a:txBody>
                    <a:bodyPr/>
                    <a:lstStyle/>
                    <a:p>
                      <a:r>
                        <a:rPr lang="en-IN" b="0" dirty="0"/>
                        <a:t>Used Convolutional Neural Networks (CNN) for phishing detection.Trained on PhishTank dataset (4,898 phishing &amp; 6,157 legitimate websites).Compared CNN with other ML models (Naïve Bayes, SVM, Random Forest, etc.).</a:t>
                      </a:r>
                    </a:p>
                  </a:txBody>
                  <a:tcPr/>
                </a:tc>
                <a:tc>
                  <a:txBody>
                    <a:bodyPr/>
                    <a:lstStyle/>
                    <a:p>
                      <a:r>
                        <a:rPr lang="en-US" b="0" dirty="0"/>
                        <a:t>Requires high computational power.</a:t>
                      </a:r>
                    </a:p>
                    <a:p>
                      <a:r>
                        <a:rPr lang="en-US" b="0" dirty="0"/>
                        <a:t>Might struggle with evolving phishing techniques if training data is outdated.</a:t>
                      </a:r>
                      <a:endParaRPr lang="en-IN" b="0" dirty="0"/>
                    </a:p>
                  </a:txBody>
                  <a:tcPr/>
                </a:tc>
                <a:tc>
                  <a:txBody>
                    <a:bodyPr/>
                    <a:lstStyle/>
                    <a:p>
                      <a:r>
                        <a:rPr lang="en-US" b="0" dirty="0"/>
                        <a:t>CNN achieved 98.2% accuracy with an F1-score of 0.976.</a:t>
                      </a:r>
                    </a:p>
                    <a:p>
                      <a:r>
                        <a:rPr lang="en-US" b="0" dirty="0"/>
                        <a:t>Outperformed traditional ML classifiers in phishing detection.</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263408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271F-F9B7-9344-6AD5-8FF8651C6C34}"/>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5" name="Table 4">
            <a:extLst>
              <a:ext uri="{FF2B5EF4-FFF2-40B4-BE49-F238E27FC236}">
                <a16:creationId xmlns:a16="http://schemas.microsoft.com/office/drawing/2014/main" id="{124234E9-0AC8-A84C-E994-12DB4800EBE9}"/>
              </a:ext>
            </a:extLst>
          </p:cNvPr>
          <p:cNvGraphicFramePr>
            <a:graphicFrameLocks noGrp="1"/>
          </p:cNvGraphicFramePr>
          <p:nvPr>
            <p:extLst>
              <p:ext uri="{D42A27DB-BD31-4B8C-83A1-F6EECF244321}">
                <p14:modId xmlns:p14="http://schemas.microsoft.com/office/powerpoint/2010/main" val="723047104"/>
              </p:ext>
            </p:extLst>
          </p:nvPr>
        </p:nvGraphicFramePr>
        <p:xfrm>
          <a:off x="391885" y="966651"/>
          <a:ext cx="11277598" cy="5857036"/>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759183">
                  <a:extLst>
                    <a:ext uri="{9D8B030D-6E8A-4147-A177-3AD203B41FA5}">
                      <a16:colId xmlns:a16="http://schemas.microsoft.com/office/drawing/2014/main" val="1491311848"/>
                    </a:ext>
                  </a:extLst>
                </a:gridCol>
                <a:gridCol w="1576252">
                  <a:extLst>
                    <a:ext uri="{9D8B030D-6E8A-4147-A177-3AD203B41FA5}">
                      <a16:colId xmlns:a16="http://schemas.microsoft.com/office/drawing/2014/main" val="1959045637"/>
                    </a:ext>
                  </a:extLst>
                </a:gridCol>
                <a:gridCol w="1219200">
                  <a:extLst>
                    <a:ext uri="{9D8B030D-6E8A-4147-A177-3AD203B41FA5}">
                      <a16:colId xmlns:a16="http://schemas.microsoft.com/office/drawing/2014/main" val="2069392488"/>
                    </a:ext>
                  </a:extLst>
                </a:gridCol>
                <a:gridCol w="2124892">
                  <a:extLst>
                    <a:ext uri="{9D8B030D-6E8A-4147-A177-3AD203B41FA5}">
                      <a16:colId xmlns:a16="http://schemas.microsoft.com/office/drawing/2014/main" val="2826814913"/>
                    </a:ext>
                  </a:extLst>
                </a:gridCol>
                <a:gridCol w="1950720">
                  <a:extLst>
                    <a:ext uri="{9D8B030D-6E8A-4147-A177-3AD203B41FA5}">
                      <a16:colId xmlns:a16="http://schemas.microsoft.com/office/drawing/2014/main" val="338920662"/>
                    </a:ext>
                  </a:extLst>
                </a:gridCol>
                <a:gridCol w="2194557">
                  <a:extLst>
                    <a:ext uri="{9D8B030D-6E8A-4147-A177-3AD203B41FA5}">
                      <a16:colId xmlns:a16="http://schemas.microsoft.com/office/drawing/2014/main" val="413757175"/>
                    </a:ext>
                  </a:extLst>
                </a:gridCol>
              </a:tblGrid>
              <a:tr h="718337">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2394456">
                <a:tc>
                  <a:txBody>
                    <a:bodyPr/>
                    <a:lstStyle/>
                    <a:p>
                      <a:r>
                        <a:rPr lang="en-US" dirty="0"/>
                        <a:t>03</a:t>
                      </a:r>
                      <a:endParaRPr lang="en-IN" dirty="0"/>
                    </a:p>
                  </a:txBody>
                  <a:tcPr/>
                </a:tc>
                <a:tc>
                  <a:txBody>
                    <a:bodyPr/>
                    <a:lstStyle/>
                    <a:p>
                      <a:r>
                        <a:rPr lang="en-US" b="0" dirty="0"/>
                        <a:t>PhishNET: A Phishing Websites Detection Tool[3]</a:t>
                      </a:r>
                      <a:endParaRPr lang="en-IN" b="0" dirty="0"/>
                    </a:p>
                  </a:txBody>
                  <a:tcPr/>
                </a:tc>
                <a:tc>
                  <a:txBody>
                    <a:bodyPr/>
                    <a:lstStyle/>
                    <a:p>
                      <a:r>
                        <a:rPr lang="en-US" b="0" dirty="0"/>
                        <a:t>Arshpreet Singh Sohal, Deepakmoney Banga, Kevin Antony</a:t>
                      </a:r>
                      <a:endParaRPr lang="en-IN" b="0" dirty="0"/>
                    </a:p>
                  </a:txBody>
                  <a:tcPr/>
                </a:tc>
                <a:tc>
                  <a:txBody>
                    <a:bodyPr/>
                    <a:lstStyle/>
                    <a:p>
                      <a:r>
                        <a:rPr lang="en-IN" b="0" dirty="0"/>
                        <a:t>2024</a:t>
                      </a:r>
                    </a:p>
                  </a:txBody>
                  <a:tcPr/>
                </a:tc>
                <a:tc>
                  <a:txBody>
                    <a:bodyPr/>
                    <a:lstStyle/>
                    <a:p>
                      <a:r>
                        <a:rPr lang="en-IN" b="0" dirty="0"/>
                        <a:t>Machine learning-based phishing detection tool.</a:t>
                      </a:r>
                    </a:p>
                    <a:p>
                      <a:r>
                        <a:rPr lang="en-IN" b="0" dirty="0"/>
                        <a:t>Models used: Logistic Regression, Decision Trees, Neural Networks, Random Forest, XGBoost, SVM.</a:t>
                      </a:r>
                    </a:p>
                    <a:p>
                      <a:r>
                        <a:rPr lang="en-IN" b="0" dirty="0"/>
                        <a:t>Developed a web app &amp; Chrome extension for real-time phishing detection.</a:t>
                      </a:r>
                    </a:p>
                  </a:txBody>
                  <a:tcPr/>
                </a:tc>
                <a:tc>
                  <a:txBody>
                    <a:bodyPr/>
                    <a:lstStyle/>
                    <a:p>
                      <a:r>
                        <a:rPr lang="en-IN" b="0" dirty="0"/>
                        <a:t>May generate false positives/negatives, affecting user trust.Requires continuous updates to detect evolving phishing techniques.Dependency on external datasets like PhishTank.</a:t>
                      </a:r>
                    </a:p>
                  </a:txBody>
                  <a:tcPr/>
                </a:tc>
                <a:tc>
                  <a:txBody>
                    <a:bodyPr/>
                    <a:lstStyle/>
                    <a:p>
                      <a:r>
                        <a:rPr lang="en-US" b="0" dirty="0"/>
                        <a:t>XGBoost performed best, achieving high accuracy.Real-time detection with a user-friendly interface.Successfully deployed on Google Colab &amp; AWS EC2 for scalability.</a:t>
                      </a:r>
                      <a:endParaRPr lang="en-IN" b="0" dirty="0"/>
                    </a:p>
                  </a:txBody>
                  <a:tcPr/>
                </a:tc>
                <a:extLst>
                  <a:ext uri="{0D108BD9-81ED-4DB2-BD59-A6C34878D82A}">
                    <a16:rowId xmlns:a16="http://schemas.microsoft.com/office/drawing/2014/main" val="842578348"/>
                  </a:ext>
                </a:extLst>
              </a:tr>
              <a:tr h="2687116">
                <a:tc>
                  <a:txBody>
                    <a:bodyPr/>
                    <a:lstStyle/>
                    <a:p>
                      <a:r>
                        <a:rPr lang="en-IN" dirty="0"/>
                        <a:t>04</a:t>
                      </a:r>
                    </a:p>
                  </a:txBody>
                  <a:tcPr/>
                </a:tc>
                <a:tc>
                  <a:txBody>
                    <a:bodyPr/>
                    <a:lstStyle/>
                    <a:p>
                      <a:r>
                        <a:rPr lang="en-US" b="0" dirty="0"/>
                        <a:t>Phishing Detection Leveraging Machine Learning and Deep Learning: A Review[4]</a:t>
                      </a:r>
                      <a:endParaRPr lang="en-IN" b="0" dirty="0"/>
                    </a:p>
                  </a:txBody>
                  <a:tcPr/>
                </a:tc>
                <a:tc>
                  <a:txBody>
                    <a:bodyPr/>
                    <a:lstStyle/>
                    <a:p>
                      <a:r>
                        <a:rPr lang="nn-NO" b="0" dirty="0"/>
                        <a:t>Dinil Mon Divakaran, Adam Oest</a:t>
                      </a:r>
                      <a:endParaRPr lang="en-IN" b="0" dirty="0"/>
                    </a:p>
                  </a:txBody>
                  <a:tcPr/>
                </a:tc>
                <a:tc>
                  <a:txBody>
                    <a:bodyPr/>
                    <a:lstStyle/>
                    <a:p>
                      <a:r>
                        <a:rPr lang="en-IN" b="0" dirty="0"/>
                        <a:t>2022</a:t>
                      </a:r>
                    </a:p>
                  </a:txBody>
                  <a:tcPr/>
                </a:tc>
                <a:tc>
                  <a:txBody>
                    <a:bodyPr/>
                    <a:lstStyle/>
                    <a:p>
                      <a:r>
                        <a:rPr lang="en-IN" b="0" dirty="0"/>
                        <a:t>Reviewed ML &amp; DL techniques for phishing detection.</a:t>
                      </a:r>
                    </a:p>
                    <a:p>
                      <a:r>
                        <a:rPr lang="en-IN" b="0" dirty="0"/>
                        <a:t>Evaluated classifiers like Random Forest, CNN, LSTM, and Siamese Networks.</a:t>
                      </a:r>
                    </a:p>
                    <a:p>
                      <a:r>
                        <a:rPr lang="en-IN" b="0" dirty="0"/>
                        <a:t>Discussed anti-phishing blacklists and deployment in browsers &amp; email gateways.</a:t>
                      </a:r>
                    </a:p>
                  </a:txBody>
                  <a:tcPr/>
                </a:tc>
                <a:tc>
                  <a:txBody>
                    <a:bodyPr/>
                    <a:lstStyle/>
                    <a:p>
                      <a:r>
                        <a:rPr lang="en-US" b="0" dirty="0"/>
                        <a:t>URL-based models struggle with evolving phishing techniques.</a:t>
                      </a:r>
                    </a:p>
                    <a:p>
                      <a:r>
                        <a:rPr lang="en-US" b="0" dirty="0"/>
                        <a:t>Content-based models are slow due to feature extraction.</a:t>
                      </a:r>
                    </a:p>
                    <a:p>
                      <a:r>
                        <a:rPr lang="en-US" b="0" dirty="0"/>
                        <a:t>Screenshot-based models have high latency and are prone to adversarial attacks.</a:t>
                      </a:r>
                      <a:endParaRPr lang="en-IN" b="0" dirty="0"/>
                    </a:p>
                  </a:txBody>
                  <a:tcPr/>
                </a:tc>
                <a:tc>
                  <a:txBody>
                    <a:bodyPr/>
                    <a:lstStyle/>
                    <a:p>
                      <a:r>
                        <a:rPr lang="en-IN" b="0" dirty="0"/>
                        <a:t>Hybrid approaches combining multiple models improve accuracy.Screenshot-based models ( VisualPhishNet) outperform URL/content-based methods.Frequent retraining is required for models to remain effective.</a:t>
                      </a:r>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27322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5F28-2CA0-8C18-F660-56B00354789F}"/>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4" name="Table 3">
            <a:extLst>
              <a:ext uri="{FF2B5EF4-FFF2-40B4-BE49-F238E27FC236}">
                <a16:creationId xmlns:a16="http://schemas.microsoft.com/office/drawing/2014/main" id="{6EDE07C9-1BFE-2674-AEB4-894EA98DDF7B}"/>
              </a:ext>
            </a:extLst>
          </p:cNvPr>
          <p:cNvGraphicFramePr>
            <a:graphicFrameLocks noGrp="1"/>
          </p:cNvGraphicFramePr>
          <p:nvPr>
            <p:extLst>
              <p:ext uri="{D42A27DB-BD31-4B8C-83A1-F6EECF244321}">
                <p14:modId xmlns:p14="http://schemas.microsoft.com/office/powerpoint/2010/main" val="3651688620"/>
              </p:ext>
            </p:extLst>
          </p:nvPr>
        </p:nvGraphicFramePr>
        <p:xfrm>
          <a:off x="391885" y="957943"/>
          <a:ext cx="11277598" cy="5745194"/>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602430">
                  <a:extLst>
                    <a:ext uri="{9D8B030D-6E8A-4147-A177-3AD203B41FA5}">
                      <a16:colId xmlns:a16="http://schemas.microsoft.com/office/drawing/2014/main" val="1491311848"/>
                    </a:ext>
                  </a:extLst>
                </a:gridCol>
                <a:gridCol w="1288868">
                  <a:extLst>
                    <a:ext uri="{9D8B030D-6E8A-4147-A177-3AD203B41FA5}">
                      <a16:colId xmlns:a16="http://schemas.microsoft.com/office/drawing/2014/main" val="1959045637"/>
                    </a:ext>
                  </a:extLst>
                </a:gridCol>
                <a:gridCol w="1132114">
                  <a:extLst>
                    <a:ext uri="{9D8B030D-6E8A-4147-A177-3AD203B41FA5}">
                      <a16:colId xmlns:a16="http://schemas.microsoft.com/office/drawing/2014/main" val="2069392488"/>
                    </a:ext>
                  </a:extLst>
                </a:gridCol>
                <a:gridCol w="2952206">
                  <a:extLst>
                    <a:ext uri="{9D8B030D-6E8A-4147-A177-3AD203B41FA5}">
                      <a16:colId xmlns:a16="http://schemas.microsoft.com/office/drawing/2014/main" val="2826814913"/>
                    </a:ext>
                  </a:extLst>
                </a:gridCol>
                <a:gridCol w="1785257">
                  <a:extLst>
                    <a:ext uri="{9D8B030D-6E8A-4147-A177-3AD203B41FA5}">
                      <a16:colId xmlns:a16="http://schemas.microsoft.com/office/drawing/2014/main" val="338920662"/>
                    </a:ext>
                  </a:extLst>
                </a:gridCol>
                <a:gridCol w="2063929">
                  <a:extLst>
                    <a:ext uri="{9D8B030D-6E8A-4147-A177-3AD203B41FA5}">
                      <a16:colId xmlns:a16="http://schemas.microsoft.com/office/drawing/2014/main" val="413757175"/>
                    </a:ext>
                  </a:extLst>
                </a:gridCol>
              </a:tblGrid>
              <a:tr h="707856">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2724124">
                <a:tc>
                  <a:txBody>
                    <a:bodyPr/>
                    <a:lstStyle/>
                    <a:p>
                      <a:r>
                        <a:rPr lang="en-US" dirty="0"/>
                        <a:t>05</a:t>
                      </a:r>
                      <a:endParaRPr lang="en-IN" dirty="0"/>
                    </a:p>
                  </a:txBody>
                  <a:tcPr/>
                </a:tc>
                <a:tc>
                  <a:txBody>
                    <a:bodyPr/>
                    <a:lstStyle/>
                    <a:p>
                      <a:r>
                        <a:rPr lang="en-US" b="0" dirty="0"/>
                        <a:t>Phishing Attacks Detection: A Machine Learning-Based Approach[5]</a:t>
                      </a:r>
                      <a:endParaRPr lang="en-IN" b="0" dirty="0"/>
                    </a:p>
                  </a:txBody>
                  <a:tcPr/>
                </a:tc>
                <a:tc>
                  <a:txBody>
                    <a:bodyPr/>
                    <a:lstStyle/>
                    <a:p>
                      <a:r>
                        <a:rPr lang="fi-FI" b="0" dirty="0"/>
                        <a:t>Fatima Salahdine, Zakaria El Mrabet, Naima Kaabouch</a:t>
                      </a:r>
                      <a:endParaRPr lang="en-IN" b="0" dirty="0"/>
                    </a:p>
                  </a:txBody>
                  <a:tcPr/>
                </a:tc>
                <a:tc>
                  <a:txBody>
                    <a:bodyPr/>
                    <a:lstStyle/>
                    <a:p>
                      <a:r>
                        <a:rPr lang="en-IN" b="0" dirty="0"/>
                        <a:t>2021</a:t>
                      </a:r>
                    </a:p>
                  </a:txBody>
                  <a:tcPr/>
                </a:tc>
                <a:tc>
                  <a:txBody>
                    <a:bodyPr/>
                    <a:lstStyle/>
                    <a:p>
                      <a:r>
                        <a:rPr lang="en-IN" b="0" dirty="0"/>
                        <a:t>Analyzed 4000 phishing emails from the University of North Dakota.</a:t>
                      </a:r>
                    </a:p>
                    <a:p>
                      <a:r>
                        <a:rPr lang="en-IN" b="0" dirty="0"/>
                        <a:t>Selected 10 key features (SSL certificate,sender’s email, URL redirection, etc.).</a:t>
                      </a:r>
                    </a:p>
                    <a:p>
                      <a:r>
                        <a:rPr lang="en-IN" b="0" dirty="0"/>
                        <a:t>Compared SVM, Logistic Regression (LR), and Artificial Neural Networks (ANN).</a:t>
                      </a:r>
                    </a:p>
                    <a:p>
                      <a:r>
                        <a:rPr lang="en-IN" b="0" dirty="0"/>
                        <a:t>Evaluated using probability of detection, false alarms, and accuracy.</a:t>
                      </a:r>
                    </a:p>
                  </a:txBody>
                  <a:tcPr/>
                </a:tc>
                <a:tc>
                  <a:txBody>
                    <a:bodyPr/>
                    <a:lstStyle/>
                    <a:p>
                      <a:r>
                        <a:rPr lang="en-US" b="0" dirty="0"/>
                        <a:t>SVM showed poor accuracy with linear and cubic kernels.Feature selection process could miss evolving phishing tactics.Requires frequent model retraining to remain effective.</a:t>
                      </a:r>
                      <a:endParaRPr lang="en-IN" b="0" dirty="0"/>
                    </a:p>
                  </a:txBody>
                  <a:tcPr/>
                </a:tc>
                <a:tc>
                  <a:txBody>
                    <a:bodyPr/>
                    <a:lstStyle/>
                    <a:p>
                      <a:r>
                        <a:rPr lang="en-IN" b="0" dirty="0"/>
                        <a:t>ANN (100 neurons, Relu activation) performed best with 94.5% accuracy.LR achieved 92.9% accuracy, while SVM (RBF kernel) reached 77.3%.Feature-based email classification proved effective for phishing detection.</a:t>
                      </a:r>
                    </a:p>
                  </a:txBody>
                  <a:tcPr/>
                </a:tc>
                <a:extLst>
                  <a:ext uri="{0D108BD9-81ED-4DB2-BD59-A6C34878D82A}">
                    <a16:rowId xmlns:a16="http://schemas.microsoft.com/office/drawing/2014/main" val="842578348"/>
                  </a:ext>
                </a:extLst>
              </a:tr>
              <a:tr h="2289550">
                <a:tc>
                  <a:txBody>
                    <a:bodyPr/>
                    <a:lstStyle/>
                    <a:p>
                      <a:r>
                        <a:rPr lang="en-IN" dirty="0"/>
                        <a:t>06</a:t>
                      </a:r>
                    </a:p>
                  </a:txBody>
                  <a:tcPr/>
                </a:tc>
                <a:tc>
                  <a:txBody>
                    <a:bodyPr/>
                    <a:lstStyle/>
                    <a:p>
                      <a:r>
                        <a:rPr lang="en-US" b="0" dirty="0"/>
                        <a:t>Phishing Detection Using Machine Learning Techniques[6]</a:t>
                      </a:r>
                      <a:endParaRPr lang="en-IN" b="0" dirty="0"/>
                    </a:p>
                  </a:txBody>
                  <a:tcPr/>
                </a:tc>
                <a:tc>
                  <a:txBody>
                    <a:bodyPr/>
                    <a:lstStyle/>
                    <a:p>
                      <a:r>
                        <a:rPr lang="en-IN" b="0" dirty="0"/>
                        <a:t>Vahid Shahrivari, Mohammad Mahdi Darabi, Mohammad Izadi</a:t>
                      </a:r>
                    </a:p>
                  </a:txBody>
                  <a:tcPr/>
                </a:tc>
                <a:tc>
                  <a:txBody>
                    <a:bodyPr/>
                    <a:lstStyle/>
                    <a:p>
                      <a:r>
                        <a:rPr lang="en-IN" b="0" dirty="0"/>
                        <a:t>2020</a:t>
                      </a:r>
                    </a:p>
                  </a:txBody>
                  <a:tcPr/>
                </a:tc>
                <a:tc>
                  <a:txBody>
                    <a:bodyPr/>
                    <a:lstStyle/>
                    <a:p>
                      <a:r>
                        <a:rPr lang="en-IN" b="0" dirty="0"/>
                        <a:t>Compared Logistic Regression, Decision Tree, Random Forest, AdaBoost, SVM, KNN, Neural Networks, Gradient Boosting, and XGBoost.</a:t>
                      </a:r>
                    </a:p>
                    <a:p>
                      <a:r>
                        <a:rPr lang="en-IN" b="0" dirty="0"/>
                        <a:t>Dataset: 11,000 websites (PhishTank).</a:t>
                      </a:r>
                    </a:p>
                    <a:p>
                      <a:r>
                        <a:rPr lang="en-IN" b="0" dirty="0"/>
                        <a:t>Extracted 30+ URL and content-based features.</a:t>
                      </a:r>
                    </a:p>
                  </a:txBody>
                  <a:tcPr/>
                </a:tc>
                <a:tc>
                  <a:txBody>
                    <a:bodyPr/>
                    <a:lstStyle/>
                    <a:p>
                      <a:r>
                        <a:rPr lang="en-US" b="0" dirty="0"/>
                        <a:t>Feature selection impacts accuracy.</a:t>
                      </a:r>
                    </a:p>
                    <a:p>
                      <a:r>
                        <a:rPr lang="en-US" b="0" dirty="0"/>
                        <a:t>Neural Networks require high training time.</a:t>
                      </a:r>
                    </a:p>
                    <a:p>
                      <a:r>
                        <a:rPr lang="en-US" b="0" dirty="0"/>
                        <a:t>XGBoost needs fine-tuning.</a:t>
                      </a:r>
                      <a:endParaRPr lang="en-IN" b="0" dirty="0"/>
                    </a:p>
                  </a:txBody>
                  <a:tcPr/>
                </a:tc>
                <a:tc>
                  <a:txBody>
                    <a:bodyPr/>
                    <a:lstStyle/>
                    <a:p>
                      <a:r>
                        <a:rPr lang="en-US" b="0" dirty="0"/>
                        <a:t>XGBoost performed best (98.32% accuracy).Random Forest (97.26%) &amp; Neural Networks (96.98%) also performed well.SVM (Sigmoid kernel) had the lowest accuracy (82.74%).</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1404162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B9893-7AE3-DE32-9400-718F5F766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7FBB7-2833-A270-8B82-D5E56A1253DE}"/>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4" name="Table 3">
            <a:extLst>
              <a:ext uri="{FF2B5EF4-FFF2-40B4-BE49-F238E27FC236}">
                <a16:creationId xmlns:a16="http://schemas.microsoft.com/office/drawing/2014/main" id="{C37EBFAF-E19D-E56C-6CED-D0A78776109E}"/>
              </a:ext>
            </a:extLst>
          </p:cNvPr>
          <p:cNvGraphicFramePr>
            <a:graphicFrameLocks noGrp="1"/>
          </p:cNvGraphicFramePr>
          <p:nvPr>
            <p:extLst>
              <p:ext uri="{D42A27DB-BD31-4B8C-83A1-F6EECF244321}">
                <p14:modId xmlns:p14="http://schemas.microsoft.com/office/powerpoint/2010/main" val="1663950919"/>
              </p:ext>
            </p:extLst>
          </p:nvPr>
        </p:nvGraphicFramePr>
        <p:xfrm>
          <a:off x="391885" y="957942"/>
          <a:ext cx="11277598" cy="5259977"/>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602430">
                  <a:extLst>
                    <a:ext uri="{9D8B030D-6E8A-4147-A177-3AD203B41FA5}">
                      <a16:colId xmlns:a16="http://schemas.microsoft.com/office/drawing/2014/main" val="1491311848"/>
                    </a:ext>
                  </a:extLst>
                </a:gridCol>
                <a:gridCol w="1288868">
                  <a:extLst>
                    <a:ext uri="{9D8B030D-6E8A-4147-A177-3AD203B41FA5}">
                      <a16:colId xmlns:a16="http://schemas.microsoft.com/office/drawing/2014/main" val="1959045637"/>
                    </a:ext>
                  </a:extLst>
                </a:gridCol>
                <a:gridCol w="1132114">
                  <a:extLst>
                    <a:ext uri="{9D8B030D-6E8A-4147-A177-3AD203B41FA5}">
                      <a16:colId xmlns:a16="http://schemas.microsoft.com/office/drawing/2014/main" val="2069392488"/>
                    </a:ext>
                  </a:extLst>
                </a:gridCol>
                <a:gridCol w="2952206">
                  <a:extLst>
                    <a:ext uri="{9D8B030D-6E8A-4147-A177-3AD203B41FA5}">
                      <a16:colId xmlns:a16="http://schemas.microsoft.com/office/drawing/2014/main" val="2826814913"/>
                    </a:ext>
                  </a:extLst>
                </a:gridCol>
                <a:gridCol w="1785257">
                  <a:extLst>
                    <a:ext uri="{9D8B030D-6E8A-4147-A177-3AD203B41FA5}">
                      <a16:colId xmlns:a16="http://schemas.microsoft.com/office/drawing/2014/main" val="338920662"/>
                    </a:ext>
                  </a:extLst>
                </a:gridCol>
                <a:gridCol w="2063929">
                  <a:extLst>
                    <a:ext uri="{9D8B030D-6E8A-4147-A177-3AD203B41FA5}">
                      <a16:colId xmlns:a16="http://schemas.microsoft.com/office/drawing/2014/main" val="413757175"/>
                    </a:ext>
                  </a:extLst>
                </a:gridCol>
              </a:tblGrid>
              <a:tr h="798984">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1797714">
                <a:tc>
                  <a:txBody>
                    <a:bodyPr/>
                    <a:lstStyle/>
                    <a:p>
                      <a:r>
                        <a:rPr lang="en-US" dirty="0"/>
                        <a:t>07</a:t>
                      </a:r>
                      <a:endParaRPr lang="en-IN" dirty="0"/>
                    </a:p>
                  </a:txBody>
                  <a:tcPr/>
                </a:tc>
                <a:tc>
                  <a:txBody>
                    <a:bodyPr/>
                    <a:lstStyle/>
                    <a:p>
                      <a:r>
                        <a:rPr lang="en-US" b="0" dirty="0"/>
                        <a:t>Phishing Website Analysis and Detection Using Machine Learning[7]</a:t>
                      </a:r>
                      <a:endParaRPr lang="en-IN" b="0" dirty="0"/>
                    </a:p>
                  </a:txBody>
                  <a:tcPr/>
                </a:tc>
                <a:tc>
                  <a:txBody>
                    <a:bodyPr/>
                    <a:lstStyle/>
                    <a:p>
                      <a:r>
                        <a:rPr lang="en-IN" b="0" dirty="0"/>
                        <a:t>Ameya Chawla</a:t>
                      </a:r>
                    </a:p>
                  </a:txBody>
                  <a:tcPr/>
                </a:tc>
                <a:tc>
                  <a:txBody>
                    <a:bodyPr/>
                    <a:lstStyle/>
                    <a:p>
                      <a:r>
                        <a:rPr lang="en-IN" b="0" dirty="0"/>
                        <a:t>2022</a:t>
                      </a:r>
                    </a:p>
                  </a:txBody>
                  <a:tcPr/>
                </a:tc>
                <a:tc>
                  <a:txBody>
                    <a:bodyPr/>
                    <a:lstStyle/>
                    <a:p>
                      <a:r>
                        <a:rPr lang="en-IN" b="0" dirty="0"/>
                        <a:t>Used UCI phishing dataset (11,056 websites, 30 features).</a:t>
                      </a:r>
                    </a:p>
                    <a:p>
                      <a:r>
                        <a:rPr lang="en-IN" b="0" dirty="0"/>
                        <a:t>Models: Random Forest, Decision Tree, KNN, ANN, Max Vote Classifier.</a:t>
                      </a:r>
                    </a:p>
                  </a:txBody>
                  <a:tcPr/>
                </a:tc>
                <a:tc>
                  <a:txBody>
                    <a:bodyPr/>
                    <a:lstStyle/>
                    <a:p>
                      <a:r>
                        <a:rPr lang="en-US" b="0" dirty="0"/>
                        <a:t>Limited dataset, may not generalize well.</a:t>
                      </a:r>
                    </a:p>
                    <a:p>
                      <a:r>
                        <a:rPr lang="en-US" b="0" dirty="0"/>
                        <a:t>No deep learning models used.</a:t>
                      </a:r>
                      <a:endParaRPr lang="en-IN" b="0" dirty="0"/>
                    </a:p>
                  </a:txBody>
                  <a:tcPr/>
                </a:tc>
                <a:tc>
                  <a:txBody>
                    <a:bodyPr/>
                    <a:lstStyle/>
                    <a:p>
                      <a:r>
                        <a:rPr lang="en-US" b="0" dirty="0"/>
                        <a:t>Max Vote Classifier achieved 97.73% accuracy.</a:t>
                      </a:r>
                    </a:p>
                    <a:p>
                      <a:r>
                        <a:rPr lang="en-US" b="0" dirty="0"/>
                        <a:t>Proposed a web app for real-time detection.</a:t>
                      </a:r>
                      <a:endParaRPr lang="en-IN" b="0" dirty="0"/>
                    </a:p>
                  </a:txBody>
                  <a:tcPr/>
                </a:tc>
                <a:extLst>
                  <a:ext uri="{0D108BD9-81ED-4DB2-BD59-A6C34878D82A}">
                    <a16:rowId xmlns:a16="http://schemas.microsoft.com/office/drawing/2014/main" val="842578348"/>
                  </a:ext>
                </a:extLst>
              </a:tr>
              <a:tr h="2663279">
                <a:tc>
                  <a:txBody>
                    <a:bodyPr/>
                    <a:lstStyle/>
                    <a:p>
                      <a:r>
                        <a:rPr lang="en-IN" dirty="0"/>
                        <a:t>08</a:t>
                      </a:r>
                    </a:p>
                  </a:txBody>
                  <a:tcPr/>
                </a:tc>
                <a:tc>
                  <a:txBody>
                    <a:bodyPr/>
                    <a:lstStyle/>
                    <a:p>
                      <a:r>
                        <a:rPr lang="en-US" b="0" dirty="0"/>
                        <a:t>Profiler: Profile-Based Model to Detect Phishing Emails[8]</a:t>
                      </a:r>
                      <a:endParaRPr lang="en-IN" b="0" dirty="0"/>
                    </a:p>
                  </a:txBody>
                  <a:tcPr/>
                </a:tc>
                <a:tc>
                  <a:txBody>
                    <a:bodyPr/>
                    <a:lstStyle/>
                    <a:p>
                      <a:r>
                        <a:rPr lang="en-IN" b="0" dirty="0"/>
                        <a:t>Mariya Shmalko, Alsharif Abuadbba, Raj Gaire, Tingmin Wu, Hye-Young Paik, Surya Nepal</a:t>
                      </a:r>
                    </a:p>
                  </a:txBody>
                  <a:tcPr/>
                </a:tc>
                <a:tc>
                  <a:txBody>
                    <a:bodyPr/>
                    <a:lstStyle/>
                    <a:p>
                      <a:r>
                        <a:rPr lang="en-IN" b="0" dirty="0"/>
                        <a:t>2022</a:t>
                      </a:r>
                    </a:p>
                  </a:txBody>
                  <a:tcPr/>
                </a:tc>
                <a:tc>
                  <a:txBody>
                    <a:bodyPr/>
                    <a:lstStyle/>
                    <a:p>
                      <a:r>
                        <a:rPr lang="en-US" b="0" dirty="0"/>
                        <a:t>Developed Profiler, a risk assessment framework analyzing emails on three aspects: threat level, cognitive manipulation, and email type.</a:t>
                      </a:r>
                    </a:p>
                    <a:p>
                      <a:r>
                        <a:rPr lang="en-US" b="0" dirty="0"/>
                        <a:t>Compared Profiler with an ensemble of ML models (THEMIS, URLNet, HTMLPhish).</a:t>
                      </a:r>
                    </a:p>
                    <a:p>
                      <a:r>
                        <a:rPr lang="en-US" b="0" dirty="0"/>
                        <a:t>Tested on 9000 legitimate and 900 phishing emails from an Australian research organization.</a:t>
                      </a:r>
                    </a:p>
                  </a:txBody>
                  <a:tcPr/>
                </a:tc>
                <a:tc>
                  <a:txBody>
                    <a:bodyPr/>
                    <a:lstStyle/>
                    <a:p>
                      <a:r>
                        <a:rPr lang="en-US" b="0" dirty="0"/>
                        <a:t>Relies on predefined rules, limiting adaptability to new phishing tactics.</a:t>
                      </a:r>
                    </a:p>
                    <a:p>
                      <a:r>
                        <a:rPr lang="en-US" b="0" dirty="0"/>
                        <a:t>Not fully integrated with deep learning models for enhanced detection.</a:t>
                      </a:r>
                      <a:endParaRPr lang="en-IN" b="0" dirty="0"/>
                    </a:p>
                  </a:txBody>
                  <a:tcPr/>
                </a:tc>
                <a:tc>
                  <a:txBody>
                    <a:bodyPr/>
                    <a:lstStyle/>
                    <a:p>
                      <a:r>
                        <a:rPr lang="en-US" b="0" dirty="0"/>
                        <a:t>30% fewer false positives and 25% fewer false negatives than ML models.</a:t>
                      </a:r>
                    </a:p>
                    <a:p>
                      <a:r>
                        <a:rPr lang="en-US" b="0" dirty="0"/>
                        <a:t>More resilient to concept drift compared to traditional ML approaches.</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132188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062C4-2411-41D1-0F45-BB9CDE9F9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5730C-C36E-D2BE-081E-B3FC691281A6}"/>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4" name="Table 3">
            <a:extLst>
              <a:ext uri="{FF2B5EF4-FFF2-40B4-BE49-F238E27FC236}">
                <a16:creationId xmlns:a16="http://schemas.microsoft.com/office/drawing/2014/main" id="{93761560-5E2D-190D-2181-4E3A439A03F6}"/>
              </a:ext>
            </a:extLst>
          </p:cNvPr>
          <p:cNvGraphicFramePr>
            <a:graphicFrameLocks noGrp="1"/>
          </p:cNvGraphicFramePr>
          <p:nvPr>
            <p:extLst>
              <p:ext uri="{D42A27DB-BD31-4B8C-83A1-F6EECF244321}">
                <p14:modId xmlns:p14="http://schemas.microsoft.com/office/powerpoint/2010/main" val="2054944819"/>
              </p:ext>
            </p:extLst>
          </p:nvPr>
        </p:nvGraphicFramePr>
        <p:xfrm>
          <a:off x="391885" y="1223943"/>
          <a:ext cx="11277598" cy="4623473"/>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602430">
                  <a:extLst>
                    <a:ext uri="{9D8B030D-6E8A-4147-A177-3AD203B41FA5}">
                      <a16:colId xmlns:a16="http://schemas.microsoft.com/office/drawing/2014/main" val="1491311848"/>
                    </a:ext>
                  </a:extLst>
                </a:gridCol>
                <a:gridCol w="1288868">
                  <a:extLst>
                    <a:ext uri="{9D8B030D-6E8A-4147-A177-3AD203B41FA5}">
                      <a16:colId xmlns:a16="http://schemas.microsoft.com/office/drawing/2014/main" val="1959045637"/>
                    </a:ext>
                  </a:extLst>
                </a:gridCol>
                <a:gridCol w="1132114">
                  <a:extLst>
                    <a:ext uri="{9D8B030D-6E8A-4147-A177-3AD203B41FA5}">
                      <a16:colId xmlns:a16="http://schemas.microsoft.com/office/drawing/2014/main" val="2069392488"/>
                    </a:ext>
                  </a:extLst>
                </a:gridCol>
                <a:gridCol w="2952206">
                  <a:extLst>
                    <a:ext uri="{9D8B030D-6E8A-4147-A177-3AD203B41FA5}">
                      <a16:colId xmlns:a16="http://schemas.microsoft.com/office/drawing/2014/main" val="2826814913"/>
                    </a:ext>
                  </a:extLst>
                </a:gridCol>
                <a:gridCol w="1785257">
                  <a:extLst>
                    <a:ext uri="{9D8B030D-6E8A-4147-A177-3AD203B41FA5}">
                      <a16:colId xmlns:a16="http://schemas.microsoft.com/office/drawing/2014/main" val="338920662"/>
                    </a:ext>
                  </a:extLst>
                </a:gridCol>
                <a:gridCol w="2063929">
                  <a:extLst>
                    <a:ext uri="{9D8B030D-6E8A-4147-A177-3AD203B41FA5}">
                      <a16:colId xmlns:a16="http://schemas.microsoft.com/office/drawing/2014/main" val="413757175"/>
                    </a:ext>
                  </a:extLst>
                </a:gridCol>
              </a:tblGrid>
              <a:tr h="700268">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1721492">
                <a:tc>
                  <a:txBody>
                    <a:bodyPr/>
                    <a:lstStyle/>
                    <a:p>
                      <a:r>
                        <a:rPr lang="en-US" dirty="0"/>
                        <a:t>09</a:t>
                      </a:r>
                      <a:endParaRPr lang="en-IN" dirty="0"/>
                    </a:p>
                  </a:txBody>
                  <a:tcPr/>
                </a:tc>
                <a:tc>
                  <a:txBody>
                    <a:bodyPr/>
                    <a:lstStyle/>
                    <a:p>
                      <a:r>
                        <a:rPr lang="en-US" b="0" dirty="0"/>
                        <a:t>An Improved Transformer-based Model for Detecting Phishing, Spam, and Ham: A Large Language Model Approach[9]</a:t>
                      </a:r>
                      <a:endParaRPr lang="en-IN" b="0" dirty="0"/>
                    </a:p>
                  </a:txBody>
                  <a:tcPr/>
                </a:tc>
                <a:tc>
                  <a:txBody>
                    <a:bodyPr/>
                    <a:lstStyle/>
                    <a:p>
                      <a:r>
                        <a:rPr lang="en-IN" b="0" dirty="0"/>
                        <a:t>Suhaima Jamal, Hayden Wimmer</a:t>
                      </a:r>
                    </a:p>
                  </a:txBody>
                  <a:tcPr/>
                </a:tc>
                <a:tc>
                  <a:txBody>
                    <a:bodyPr/>
                    <a:lstStyle/>
                    <a:p>
                      <a:r>
                        <a:rPr lang="en-IN" b="0" dirty="0"/>
                        <a:t>2023</a:t>
                      </a:r>
                    </a:p>
                  </a:txBody>
                  <a:tcPr/>
                </a:tc>
                <a:tc>
                  <a:txBody>
                    <a:bodyPr/>
                    <a:lstStyle/>
                    <a:p>
                      <a:r>
                        <a:rPr lang="en-US" b="0" dirty="0"/>
                        <a:t>Developed IPSDM, a transformer-based model fine-tuned on the BERT family.Evaluated on imbalanced and balanced datasets for phishing email classification.</a:t>
                      </a:r>
                      <a:endParaRPr lang="en-IN" b="0" dirty="0"/>
                    </a:p>
                  </a:txBody>
                  <a:tcPr/>
                </a:tc>
                <a:tc>
                  <a:txBody>
                    <a:bodyPr/>
                    <a:lstStyle/>
                    <a:p>
                      <a:r>
                        <a:rPr lang="en-US" b="0" dirty="0"/>
                        <a:t>Focuses on fine-tuning existing models rather than exploring novel architectures.</a:t>
                      </a:r>
                    </a:p>
                  </a:txBody>
                  <a:tcPr/>
                </a:tc>
                <a:tc>
                  <a:txBody>
                    <a:bodyPr/>
                    <a:lstStyle/>
                    <a:p>
                      <a:r>
                        <a:rPr lang="en-US" b="0" dirty="0"/>
                        <a:t>IPSDM outperformed baseline models, achieving high accuracy in phishing detection.</a:t>
                      </a:r>
                      <a:endParaRPr lang="en-IN" b="0" dirty="0"/>
                    </a:p>
                  </a:txBody>
                  <a:tcPr/>
                </a:tc>
                <a:extLst>
                  <a:ext uri="{0D108BD9-81ED-4DB2-BD59-A6C34878D82A}">
                    <a16:rowId xmlns:a16="http://schemas.microsoft.com/office/drawing/2014/main" val="842578348"/>
                  </a:ext>
                </a:extLst>
              </a:tr>
              <a:tr h="1880273">
                <a:tc>
                  <a:txBody>
                    <a:bodyPr/>
                    <a:lstStyle/>
                    <a:p>
                      <a:r>
                        <a:rPr lang="en-IN" dirty="0"/>
                        <a:t>10</a:t>
                      </a:r>
                    </a:p>
                  </a:txBody>
                  <a:tcPr/>
                </a:tc>
                <a:tc>
                  <a:txBody>
                    <a:bodyPr/>
                    <a:lstStyle/>
                    <a:p>
                      <a:r>
                        <a:rPr lang="en-US" b="0" dirty="0"/>
                        <a:t>ChatSpamDetector: Leveraging Large Language Models for Effective Phishing Email Detection[10]</a:t>
                      </a:r>
                      <a:endParaRPr lang="en-IN" b="0" dirty="0"/>
                    </a:p>
                  </a:txBody>
                  <a:tcPr/>
                </a:tc>
                <a:tc>
                  <a:txBody>
                    <a:bodyPr/>
                    <a:lstStyle/>
                    <a:p>
                      <a:r>
                        <a:rPr lang="en-IN" b="0" dirty="0"/>
                        <a:t>Takashi Koide, Naoki Fukushi, Hiroki Nakano, Daiki Chiba</a:t>
                      </a:r>
                    </a:p>
                  </a:txBody>
                  <a:tcPr/>
                </a:tc>
                <a:tc>
                  <a:txBody>
                    <a:bodyPr/>
                    <a:lstStyle/>
                    <a:p>
                      <a:r>
                        <a:rPr lang="en-IN" b="0" dirty="0"/>
                        <a:t>2024</a:t>
                      </a:r>
                    </a:p>
                  </a:txBody>
                  <a:tcPr/>
                </a:tc>
                <a:tc>
                  <a:txBody>
                    <a:bodyPr/>
                    <a:lstStyle/>
                    <a:p>
                      <a:r>
                        <a:rPr lang="en-US" b="0" dirty="0"/>
                        <a:t>Introduced ChatSpamDetector, leveraging LLMs (like GPT-4) to analyze email content.Converted email data into prompts optimized for phishing detection and classification.</a:t>
                      </a:r>
                    </a:p>
                  </a:txBody>
                  <a:tcPr/>
                </a:tc>
                <a:tc>
                  <a:txBody>
                    <a:bodyPr/>
                    <a:lstStyle/>
                    <a:p>
                      <a:r>
                        <a:rPr lang="en-US" b="0" dirty="0"/>
                        <a:t>High computational requirements, as it relies on large language models (LLMs)..</a:t>
                      </a:r>
                      <a:endParaRPr lang="en-IN" b="0" dirty="0"/>
                    </a:p>
                  </a:txBody>
                  <a:tcPr/>
                </a:tc>
                <a:tc>
                  <a:txBody>
                    <a:bodyPr/>
                    <a:lstStyle/>
                    <a:p>
                      <a:r>
                        <a:rPr lang="en-US" b="0" dirty="0"/>
                        <a:t>Achieved 99.70% accuracy using GPT-4, providing detailed phishing explanations.</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166784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latin typeface="Cambria" panose="02040503050406030204" pitchFamily="18" charset="0"/>
                <a:ea typeface="Cambria" panose="02040503050406030204" pitchFamily="18" charset="0"/>
              </a:rPr>
              <a:t>Objectives:</a:t>
            </a:r>
            <a:endParaRPr lang="en-IN"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813664"/>
          </a:xfrm>
          <a:prstGeom prst="rect">
            <a:avLst/>
          </a:prstGeom>
          <a:noFill/>
          <a:ln>
            <a:noFill/>
          </a:ln>
        </p:spPr>
        <p:txBody>
          <a:bodyPr spcFirstLastPara="1" wrap="square" lIns="91425" tIns="45700" rIns="91425" bIns="45700" anchor="t" anchorCtr="0">
            <a:normAutofit fontScale="92500" lnSpcReduction="20000"/>
          </a:bodyPr>
          <a:lstStyle/>
          <a:p>
            <a:pPr marL="76200" indent="0" algn="just">
              <a:buNone/>
            </a:pPr>
            <a:r>
              <a:rPr lang="en-US" b="1" dirty="0">
                <a:latin typeface="Cambria" panose="02040503050406030204" pitchFamily="18" charset="0"/>
                <a:ea typeface="Cambria" panose="02040503050406030204" pitchFamily="18" charset="0"/>
              </a:rPr>
              <a:t>1. Develop an AI-Powered Phishing Detection System</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Design and implement a machine learning-based system to detect phishing attacks by analyzing website URLs and associated features.</a:t>
            </a:r>
          </a:p>
          <a:p>
            <a:pPr marL="76200" indent="0" algn="just">
              <a:buNone/>
            </a:pPr>
            <a:r>
              <a:rPr lang="en-US" b="1" dirty="0">
                <a:latin typeface="Cambria" panose="02040503050406030204" pitchFamily="18" charset="0"/>
                <a:ea typeface="Cambria" panose="02040503050406030204" pitchFamily="18" charset="0"/>
              </a:rPr>
              <a:t>2. Extract and Analyze Key Features for Phishing Identification</a:t>
            </a:r>
            <a:endParaRPr lang="en-US"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Identify and extract relevant features from URLs, such as domain structure, presence of special characters, redirections, and security indicators, to differentiate phishing websites from legitimate ones.</a:t>
            </a:r>
          </a:p>
          <a:p>
            <a:pPr marL="76200" indent="0" algn="just">
              <a:buNone/>
            </a:pPr>
            <a:r>
              <a:rPr lang="en-US" b="1" dirty="0">
                <a:latin typeface="Cambria" panose="02040503050406030204" pitchFamily="18" charset="0"/>
                <a:ea typeface="Cambria" panose="02040503050406030204" pitchFamily="18" charset="0"/>
              </a:rPr>
              <a:t>3. Implement and Compare Multiple Machine Learning Models</a:t>
            </a:r>
            <a:endParaRPr lang="en-US"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Train and evaluate various ML models (e.g., Random Forest, Decision Tree, Logistic Regression, Support Vector Machine, and XGBoost) to determine the most effective phishing detection technique.</a:t>
            </a:r>
          </a:p>
          <a:p>
            <a:pPr marL="76200" indent="0" algn="just">
              <a:buNone/>
            </a:pPr>
            <a:r>
              <a:rPr lang="en-US" b="1" dirty="0">
                <a:latin typeface="Cambria" panose="02040503050406030204" pitchFamily="18" charset="0"/>
                <a:ea typeface="Cambria" panose="02040503050406030204" pitchFamily="18" charset="0"/>
              </a:rPr>
              <a:t>4. Utilize Multiple Benchmark Datasets for Model Training &amp; Testing</a:t>
            </a:r>
            <a:endParaRPr lang="en-US"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dirty="0">
                <a:latin typeface="Cambria" panose="02040503050406030204" pitchFamily="18" charset="0"/>
                <a:ea typeface="Cambria" panose="02040503050406030204" pitchFamily="18" charset="0"/>
              </a:rPr>
              <a:t>Leverage well-known datasets like PhishTank and UCI to train, validate, and test the model, ensuring high generalizability and robustness.</a:t>
            </a:r>
          </a:p>
          <a:p>
            <a:pPr marL="76200" indent="0">
              <a:buNone/>
            </a:pPr>
            <a:endParaRPr lang="en-US" dirty="0"/>
          </a:p>
          <a:p>
            <a:pPr>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2401</Words>
  <Application>Microsoft Office PowerPoint</Application>
  <PresentationFormat>Widescreen</PresentationFormat>
  <Paragraphs>252</Paragraphs>
  <Slides>19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Times New Roman</vt:lpstr>
      <vt:lpstr>Verdana</vt:lpstr>
      <vt:lpstr>Wingdings</vt:lpstr>
      <vt:lpstr>Bioinformatics</vt:lpstr>
      <vt:lpstr>PowerPoint Presentation</vt:lpstr>
      <vt:lpstr>Content</vt:lpstr>
      <vt:lpstr>Abstract: </vt:lpstr>
      <vt:lpstr>Literature Survey:</vt:lpstr>
      <vt:lpstr>Literature Survey cont…</vt:lpstr>
      <vt:lpstr>Literature Survey cont…</vt:lpstr>
      <vt:lpstr>Literature Survey cont…</vt:lpstr>
      <vt:lpstr>Literature Survey cont…</vt:lpstr>
      <vt:lpstr>Objectives:</vt:lpstr>
      <vt:lpstr>Objectives:</vt:lpstr>
      <vt:lpstr>Existing Methods &amp; Drawbacks:</vt:lpstr>
      <vt:lpstr>Proposed Method:</vt:lpstr>
      <vt:lpstr>Architecture Diagram:</vt:lpstr>
      <vt:lpstr>Modules:</vt:lpstr>
      <vt:lpstr>Hardware &amp; Software Details:</vt:lpstr>
      <vt:lpstr>Datasets: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Dinesh Kumar</cp:lastModifiedBy>
  <cp:revision>44</cp:revision>
  <dcterms:modified xsi:type="dcterms:W3CDTF">2025-02-24T15:36:32Z</dcterms:modified>
</cp:coreProperties>
</file>