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69" r:id="rId4"/>
    <p:sldId id="284" r:id="rId5"/>
    <p:sldId id="285" r:id="rId6"/>
    <p:sldId id="278" r:id="rId7"/>
    <p:sldId id="279" r:id="rId8"/>
    <p:sldId id="280" r:id="rId9"/>
    <p:sldId id="281" r:id="rId10"/>
    <p:sldId id="282" r:id="rId11"/>
    <p:sldId id="273" r:id="rId12"/>
    <p:sldId id="283" r:id="rId13"/>
    <p:sldId id="272" r:id="rId14"/>
    <p:sldId id="271" r:id="rId15"/>
    <p:sldId id="274" r:id="rId16"/>
    <p:sldId id="275" r:id="rId17"/>
    <p:sldId id="276" r:id="rId18"/>
    <p:sldId id="277" r:id="rId19"/>
    <p:sldId id="270" r:id="rId20"/>
    <p:sldId id="286" r:id="rId21"/>
    <p:sldId id="265" r:id="rId22"/>
    <p:sldId id="287" r:id="rId23"/>
    <p:sldId id="26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01" autoAdjust="0"/>
  </p:normalViewPr>
  <p:slideViewPr>
    <p:cSldViewPr snapToGrid="0">
      <p:cViewPr varScale="1">
        <p:scale>
          <a:sx n="77" d="100"/>
          <a:sy n="77" d="100"/>
        </p:scale>
        <p:origin x="2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68082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86FCB71F-98D0-6E5B-1323-F6CA6F815856}"/>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2F860073-D751-3B20-0E5A-F82F69FC86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1EFBCC84-E2AF-53C2-674B-5E6BD0449F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4927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7FCF465-2CF9-CAAA-4F98-969B2D02F103}"/>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893C6E68-B1EA-8F28-2A71-4D5EA42C22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a:extLst>
              <a:ext uri="{FF2B5EF4-FFF2-40B4-BE49-F238E27FC236}">
                <a16:creationId xmlns:a16="http://schemas.microsoft.com/office/drawing/2014/main" id="{0CAA1208-8ECB-313E-FE42-7FE0FF08F4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2287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DE05FFB-12D6-FD2B-D6C0-93E660EA6098}"/>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DA1DDA94-BF8F-9A53-3F2D-294AD4ECB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a:extLst>
              <a:ext uri="{FF2B5EF4-FFF2-40B4-BE49-F238E27FC236}">
                <a16:creationId xmlns:a16="http://schemas.microsoft.com/office/drawing/2014/main" id="{C4CA906D-C3A3-903F-6EBE-593C39B505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1102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EF8669FF-FD41-E785-0FD1-B159B275A59F}"/>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ADFE1BC9-A7F4-D859-1142-6D0FFF1841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9F97A597-E6CF-B39F-B6CF-5B3B0A2D6C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937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dirty="0"/>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dirty="0"/>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dirty="0"/>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dirty="0"/>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CSE_CAI_CAP_35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54070" y="27218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algn="ctr">
              <a:spcBef>
                <a:spcPts val="340"/>
              </a:spcBef>
              <a:buClr>
                <a:srgbClr val="17365D"/>
              </a:buClr>
              <a:buSzPts val="1700"/>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a:t>
            </a:r>
            <a:r>
              <a:rPr lang="en-IN" sz="14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IN" sz="1800" b="1" i="0" u="none" strike="noStrike" cap="none" dirty="0">
                <a:solidFill>
                  <a:schemeClr val="bg2">
                    <a:lumMod val="50000"/>
                  </a:schemeClr>
                </a:solidFill>
                <a:latin typeface="Cambria" panose="02040503050406030204" pitchFamily="18" charset="0"/>
                <a:ea typeface="Cambria" panose="02040503050406030204" pitchFamily="18" charset="0"/>
                <a:cs typeface="Verdana"/>
                <a:sym typeface="Verdana"/>
              </a:rPr>
              <a:t>Kayalvizhi</a:t>
            </a:r>
            <a:endParaRPr lang="en-US" sz="1800" dirty="0">
              <a:solidFill>
                <a:schemeClr val="bg2">
                  <a:lumMod val="50000"/>
                </a:schemeClr>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B-Tech</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Zafar Ali Khan 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accent1"/>
                </a:solidFill>
                <a:latin typeface="Cambria" panose="02040503050406030204" pitchFamily="18" charset="0"/>
                <a:ea typeface="Cambria" panose="02040503050406030204" pitchFamily="18" charset="0"/>
                <a:cs typeface="Verdana"/>
                <a:sym typeface="Verdana"/>
              </a:rPr>
              <a:t>Dr. Afroz Pasha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8"/>
            <a:ext cx="10515600" cy="190137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UNIVERSITY PROJECT</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Review-2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solidFill>
                <a:srgbClr val="0070C0"/>
              </a:solidFill>
              <a:latin typeface="Times New Roman" panose="02020603050405020304" pitchFamily="18" charset="0"/>
              <a:ea typeface="Tahoma" pitchFamily="34" charset="0"/>
              <a:cs typeface="Times New Roman" panose="02020603050405020304" pitchFamily="18" charset="0"/>
            </a:endParaRPr>
          </a:p>
          <a:p>
            <a:pPr algn="ctr"/>
            <a:r>
              <a:rPr lang="en-US" sz="3200" dirty="0">
                <a:solidFill>
                  <a:srgbClr val="0070C0"/>
                </a:solidFill>
                <a:latin typeface="Times New Roman" panose="02020603050405020304" pitchFamily="18" charset="0"/>
                <a:ea typeface="Tahoma" pitchFamily="34" charset="0"/>
                <a:cs typeface="Times New Roman" panose="02020603050405020304" pitchFamily="18" charset="0"/>
              </a:rPr>
              <a:t>Phishing Attack Detection using AI/ML</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51E9D3DE-469A-81DA-04A0-FD5A1F85924A}"/>
              </a:ext>
            </a:extLst>
          </p:cNvPr>
          <p:cNvGraphicFramePr>
            <a:graphicFrameLocks noGrp="1"/>
          </p:cNvGraphicFramePr>
          <p:nvPr>
            <p:extLst>
              <p:ext uri="{D42A27DB-BD31-4B8C-83A1-F6EECF244321}">
                <p14:modId xmlns:p14="http://schemas.microsoft.com/office/powerpoint/2010/main" val="4239663143"/>
              </p:ext>
            </p:extLst>
          </p:nvPr>
        </p:nvGraphicFramePr>
        <p:xfrm>
          <a:off x="435429" y="3262890"/>
          <a:ext cx="5351910" cy="1350692"/>
        </p:xfrm>
        <a:graphic>
          <a:graphicData uri="http://schemas.openxmlformats.org/drawingml/2006/table">
            <a:tbl>
              <a:tblPr firstRow="1" bandRow="1"/>
              <a:tblGrid>
                <a:gridCol w="2675955">
                  <a:extLst>
                    <a:ext uri="{9D8B030D-6E8A-4147-A177-3AD203B41FA5}">
                      <a16:colId xmlns:a16="http://schemas.microsoft.com/office/drawing/2014/main" val="756513573"/>
                    </a:ext>
                  </a:extLst>
                </a:gridCol>
                <a:gridCol w="2675955">
                  <a:extLst>
                    <a:ext uri="{9D8B030D-6E8A-4147-A177-3AD203B41FA5}">
                      <a16:colId xmlns:a16="http://schemas.microsoft.com/office/drawing/2014/main" val="3875006295"/>
                    </a:ext>
                  </a:extLst>
                </a:gridCol>
              </a:tblGrid>
              <a:tr h="3376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tx1"/>
                          </a:solidFill>
                          <a:latin typeface="+mn-lt"/>
                          <a:ea typeface="+mn-ea"/>
                          <a:cs typeface="+mn-cs"/>
                          <a:sym typeface="Arial"/>
                        </a:rPr>
                        <a:t>DINESH KUMAR 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tx1"/>
                          </a:solidFill>
                          <a:latin typeface="+mn-lt"/>
                          <a:ea typeface="+mn-ea"/>
                          <a:cs typeface="+mn-cs"/>
                          <a:sym typeface="Arial"/>
                        </a:rPr>
                        <a:t>20211CAI0074</a:t>
                      </a:r>
                      <a:endParaRPr lang="en-IN" dirty="0"/>
                    </a:p>
                  </a:txBody>
                  <a:tcPr/>
                </a:tc>
                <a:extLst>
                  <a:ext uri="{0D108BD9-81ED-4DB2-BD59-A6C34878D82A}">
                    <a16:rowId xmlns:a16="http://schemas.microsoft.com/office/drawing/2014/main" val="1794369781"/>
                  </a:ext>
                </a:extLst>
              </a:tr>
              <a:tr h="3376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chemeClr val="tx1"/>
                          </a:solidFill>
                          <a:latin typeface="+mn-lt"/>
                          <a:ea typeface="+mn-ea"/>
                          <a:cs typeface="+mn-cs"/>
                          <a:sym typeface="Arial"/>
                        </a:rPr>
                        <a:t>P</a:t>
                      </a:r>
                      <a:r>
                        <a:rPr lang="en-IN" sz="1400" b="0" i="0" u="none" strike="noStrike" cap="none" baseline="0" dirty="0">
                          <a:solidFill>
                            <a:schemeClr val="tx1"/>
                          </a:solidFill>
                          <a:latin typeface="+mn-lt"/>
                          <a:ea typeface="+mn-ea"/>
                          <a:cs typeface="+mn-cs"/>
                          <a:sym typeface="Arial"/>
                        </a:rPr>
                        <a:t>RAJWAL KANTHAN 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tx1"/>
                          </a:solidFill>
                          <a:latin typeface="+mn-lt"/>
                          <a:ea typeface="+mn-ea"/>
                          <a:cs typeface="+mn-cs"/>
                          <a:sym typeface="Arial"/>
                        </a:rPr>
                        <a:t>20211CAI0075</a:t>
                      </a:r>
                      <a:endParaRPr lang="en-IN" dirty="0"/>
                    </a:p>
                  </a:txBody>
                  <a:tcPr/>
                </a:tc>
                <a:extLst>
                  <a:ext uri="{0D108BD9-81ED-4DB2-BD59-A6C34878D82A}">
                    <a16:rowId xmlns:a16="http://schemas.microsoft.com/office/drawing/2014/main" val="3909660948"/>
                  </a:ext>
                </a:extLst>
              </a:tr>
              <a:tr h="3376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chemeClr val="tx1"/>
                          </a:solidFill>
                          <a:latin typeface="+mn-lt"/>
                          <a:ea typeface="+mn-ea"/>
                          <a:cs typeface="+mn-cs"/>
                          <a:sym typeface="Arial"/>
                        </a:rPr>
                        <a:t>M</a:t>
                      </a:r>
                      <a:r>
                        <a:rPr lang="en-IN" sz="1400" b="0" i="0" u="none" strike="noStrike" cap="none" baseline="0" dirty="0">
                          <a:solidFill>
                            <a:schemeClr val="tx1"/>
                          </a:solidFill>
                          <a:latin typeface="+mn-lt"/>
                          <a:ea typeface="+mn-ea"/>
                          <a:cs typeface="+mn-cs"/>
                          <a:sym typeface="Arial"/>
                        </a:rPr>
                        <a:t>ANJUNATH A C</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baseline="0" dirty="0">
                          <a:solidFill>
                            <a:schemeClr val="tx1"/>
                          </a:solidFill>
                          <a:latin typeface="+mn-lt"/>
                          <a:ea typeface="+mn-ea"/>
                          <a:cs typeface="+mn-cs"/>
                          <a:sym typeface="Arial"/>
                        </a:rPr>
                        <a:t>20211CAI0124</a:t>
                      </a:r>
                      <a:endParaRPr lang="en-IN" dirty="0"/>
                    </a:p>
                  </a:txBody>
                  <a:tcPr/>
                </a:tc>
                <a:extLst>
                  <a:ext uri="{0D108BD9-81ED-4DB2-BD59-A6C34878D82A}">
                    <a16:rowId xmlns:a16="http://schemas.microsoft.com/office/drawing/2014/main" val="3118609516"/>
                  </a:ext>
                </a:extLst>
              </a:tr>
              <a:tr h="3376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AKASH 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20211CAI0110</a:t>
                      </a:r>
                      <a:endParaRPr lang="en-IN" dirty="0"/>
                    </a:p>
                  </a:txBody>
                  <a:tcPr/>
                </a:tc>
                <a:extLst>
                  <a:ext uri="{0D108BD9-81ED-4DB2-BD59-A6C34878D82A}">
                    <a16:rowId xmlns:a16="http://schemas.microsoft.com/office/drawing/2014/main" val="344207564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062C4-2411-41D1-0F45-BB9CDE9F9D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5730C-C36E-D2BE-081E-B3FC691281A6}"/>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Literature Survey cont…</a:t>
            </a:r>
            <a:endParaRPr lang="en-IN" dirty="0"/>
          </a:p>
        </p:txBody>
      </p:sp>
      <p:graphicFrame>
        <p:nvGraphicFramePr>
          <p:cNvPr id="4" name="Table 3">
            <a:extLst>
              <a:ext uri="{FF2B5EF4-FFF2-40B4-BE49-F238E27FC236}">
                <a16:creationId xmlns:a16="http://schemas.microsoft.com/office/drawing/2014/main" id="{93761560-5E2D-190D-2181-4E3A439A03F6}"/>
              </a:ext>
            </a:extLst>
          </p:cNvPr>
          <p:cNvGraphicFramePr>
            <a:graphicFrameLocks noGrp="1"/>
          </p:cNvGraphicFramePr>
          <p:nvPr>
            <p:extLst>
              <p:ext uri="{D42A27DB-BD31-4B8C-83A1-F6EECF244321}">
                <p14:modId xmlns:p14="http://schemas.microsoft.com/office/powerpoint/2010/main" val="2054944819"/>
              </p:ext>
            </p:extLst>
          </p:nvPr>
        </p:nvGraphicFramePr>
        <p:xfrm>
          <a:off x="391885" y="1223943"/>
          <a:ext cx="11277598" cy="4623473"/>
        </p:xfrm>
        <a:graphic>
          <a:graphicData uri="http://schemas.openxmlformats.org/drawingml/2006/table">
            <a:tbl>
              <a:tblPr firstRow="1" bandRow="1"/>
              <a:tblGrid>
                <a:gridCol w="452794">
                  <a:extLst>
                    <a:ext uri="{9D8B030D-6E8A-4147-A177-3AD203B41FA5}">
                      <a16:colId xmlns:a16="http://schemas.microsoft.com/office/drawing/2014/main" val="1656458272"/>
                    </a:ext>
                  </a:extLst>
                </a:gridCol>
                <a:gridCol w="1602430">
                  <a:extLst>
                    <a:ext uri="{9D8B030D-6E8A-4147-A177-3AD203B41FA5}">
                      <a16:colId xmlns:a16="http://schemas.microsoft.com/office/drawing/2014/main" val="1491311848"/>
                    </a:ext>
                  </a:extLst>
                </a:gridCol>
                <a:gridCol w="1288868">
                  <a:extLst>
                    <a:ext uri="{9D8B030D-6E8A-4147-A177-3AD203B41FA5}">
                      <a16:colId xmlns:a16="http://schemas.microsoft.com/office/drawing/2014/main" val="1959045637"/>
                    </a:ext>
                  </a:extLst>
                </a:gridCol>
                <a:gridCol w="1132114">
                  <a:extLst>
                    <a:ext uri="{9D8B030D-6E8A-4147-A177-3AD203B41FA5}">
                      <a16:colId xmlns:a16="http://schemas.microsoft.com/office/drawing/2014/main" val="2069392488"/>
                    </a:ext>
                  </a:extLst>
                </a:gridCol>
                <a:gridCol w="2952206">
                  <a:extLst>
                    <a:ext uri="{9D8B030D-6E8A-4147-A177-3AD203B41FA5}">
                      <a16:colId xmlns:a16="http://schemas.microsoft.com/office/drawing/2014/main" val="2826814913"/>
                    </a:ext>
                  </a:extLst>
                </a:gridCol>
                <a:gridCol w="1785257">
                  <a:extLst>
                    <a:ext uri="{9D8B030D-6E8A-4147-A177-3AD203B41FA5}">
                      <a16:colId xmlns:a16="http://schemas.microsoft.com/office/drawing/2014/main" val="338920662"/>
                    </a:ext>
                  </a:extLst>
                </a:gridCol>
                <a:gridCol w="2063929">
                  <a:extLst>
                    <a:ext uri="{9D8B030D-6E8A-4147-A177-3AD203B41FA5}">
                      <a16:colId xmlns:a16="http://schemas.microsoft.com/office/drawing/2014/main" val="413757175"/>
                    </a:ext>
                  </a:extLst>
                </a:gridCol>
              </a:tblGrid>
              <a:tr h="700268">
                <a:tc>
                  <a:txBody>
                    <a:bodyPr/>
                    <a:lstStyle/>
                    <a:p>
                      <a:r>
                        <a:rPr lang="en-US" dirty="0"/>
                        <a:t>SL NO</a:t>
                      </a:r>
                      <a:endParaRPr lang="en-IN" dirty="0"/>
                    </a:p>
                  </a:txBody>
                  <a:tcPr/>
                </a:tc>
                <a:tc>
                  <a:txBody>
                    <a:bodyPr/>
                    <a:lstStyle/>
                    <a:p>
                      <a:r>
                        <a:rPr lang="en-US" dirty="0"/>
                        <a:t>RESEARCH PAPER </a:t>
                      </a:r>
                      <a:endParaRPr lang="en-IN" dirty="0"/>
                    </a:p>
                  </a:txBody>
                  <a:tcPr/>
                </a:tc>
                <a:tc>
                  <a:txBody>
                    <a:bodyPr/>
                    <a:lstStyle/>
                    <a:p>
                      <a:r>
                        <a:rPr lang="en-US" dirty="0"/>
                        <a:t>AUTHOR</a:t>
                      </a:r>
                      <a:endParaRPr lang="en-IN" dirty="0"/>
                    </a:p>
                  </a:txBody>
                  <a:tcPr/>
                </a:tc>
                <a:tc>
                  <a:txBody>
                    <a:bodyPr/>
                    <a:lstStyle/>
                    <a:p>
                      <a:r>
                        <a:rPr lang="en-US" dirty="0"/>
                        <a:t>YEAR OF PUBLICATION</a:t>
                      </a:r>
                      <a:endParaRPr lang="en-IN" dirty="0"/>
                    </a:p>
                  </a:txBody>
                  <a:tcPr/>
                </a:tc>
                <a:tc>
                  <a:txBody>
                    <a:bodyPr/>
                    <a:lstStyle/>
                    <a:p>
                      <a:r>
                        <a:rPr lang="en-IN" dirty="0"/>
                        <a:t>METHODOLOGY USED</a:t>
                      </a:r>
                    </a:p>
                  </a:txBody>
                  <a:tcPr/>
                </a:tc>
                <a:tc>
                  <a:txBody>
                    <a:bodyPr/>
                    <a:lstStyle/>
                    <a:p>
                      <a:r>
                        <a:rPr lang="en-US" dirty="0"/>
                        <a:t>LIMITATIONS</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3961421912"/>
                  </a:ext>
                </a:extLst>
              </a:tr>
              <a:tr h="1721492">
                <a:tc>
                  <a:txBody>
                    <a:bodyPr/>
                    <a:lstStyle/>
                    <a:p>
                      <a:r>
                        <a:rPr lang="en-US" dirty="0"/>
                        <a:t>09</a:t>
                      </a:r>
                      <a:endParaRPr lang="en-IN" dirty="0"/>
                    </a:p>
                  </a:txBody>
                  <a:tcPr/>
                </a:tc>
                <a:tc>
                  <a:txBody>
                    <a:bodyPr/>
                    <a:lstStyle/>
                    <a:p>
                      <a:r>
                        <a:rPr lang="en-US" b="0" dirty="0"/>
                        <a:t>An Improved Transformer-based Model for Detecting Phishing, Spam, and Ham: A Large Language Model Approach[9]</a:t>
                      </a:r>
                      <a:endParaRPr lang="en-IN" b="0" dirty="0"/>
                    </a:p>
                  </a:txBody>
                  <a:tcPr/>
                </a:tc>
                <a:tc>
                  <a:txBody>
                    <a:bodyPr/>
                    <a:lstStyle/>
                    <a:p>
                      <a:r>
                        <a:rPr lang="en-IN" b="0" dirty="0"/>
                        <a:t>Suhaima Jamal, Hayden Wimmer</a:t>
                      </a:r>
                    </a:p>
                  </a:txBody>
                  <a:tcPr/>
                </a:tc>
                <a:tc>
                  <a:txBody>
                    <a:bodyPr/>
                    <a:lstStyle/>
                    <a:p>
                      <a:r>
                        <a:rPr lang="en-IN" b="0" dirty="0"/>
                        <a:t>2023</a:t>
                      </a:r>
                    </a:p>
                  </a:txBody>
                  <a:tcPr/>
                </a:tc>
                <a:tc>
                  <a:txBody>
                    <a:bodyPr/>
                    <a:lstStyle/>
                    <a:p>
                      <a:r>
                        <a:rPr lang="en-US" b="0" dirty="0"/>
                        <a:t>Developed IPSDM, a transformer-based model fine-tuned on the BERT family.Evaluated on imbalanced and balanced datasets for phishing email classification.</a:t>
                      </a:r>
                      <a:endParaRPr lang="en-IN" b="0" dirty="0"/>
                    </a:p>
                  </a:txBody>
                  <a:tcPr/>
                </a:tc>
                <a:tc>
                  <a:txBody>
                    <a:bodyPr/>
                    <a:lstStyle/>
                    <a:p>
                      <a:r>
                        <a:rPr lang="en-US" b="0" dirty="0"/>
                        <a:t>Focuses on fine-tuning existing models rather than exploring novel architectures.</a:t>
                      </a:r>
                    </a:p>
                  </a:txBody>
                  <a:tcPr/>
                </a:tc>
                <a:tc>
                  <a:txBody>
                    <a:bodyPr/>
                    <a:lstStyle/>
                    <a:p>
                      <a:r>
                        <a:rPr lang="en-US" b="0" dirty="0"/>
                        <a:t>IPSDM outperformed baseline models, achieving high accuracy in phishing detection.</a:t>
                      </a:r>
                      <a:endParaRPr lang="en-IN" b="0" dirty="0"/>
                    </a:p>
                  </a:txBody>
                  <a:tcPr/>
                </a:tc>
                <a:extLst>
                  <a:ext uri="{0D108BD9-81ED-4DB2-BD59-A6C34878D82A}">
                    <a16:rowId xmlns:a16="http://schemas.microsoft.com/office/drawing/2014/main" val="842578348"/>
                  </a:ext>
                </a:extLst>
              </a:tr>
              <a:tr h="1880273">
                <a:tc>
                  <a:txBody>
                    <a:bodyPr/>
                    <a:lstStyle/>
                    <a:p>
                      <a:r>
                        <a:rPr lang="en-IN" dirty="0"/>
                        <a:t>10</a:t>
                      </a:r>
                    </a:p>
                  </a:txBody>
                  <a:tcPr/>
                </a:tc>
                <a:tc>
                  <a:txBody>
                    <a:bodyPr/>
                    <a:lstStyle/>
                    <a:p>
                      <a:r>
                        <a:rPr lang="en-US" b="0" dirty="0"/>
                        <a:t>ChatSpamDetector: Leveraging Large Language Models for Effective Phishing Email Detection[10]</a:t>
                      </a:r>
                      <a:endParaRPr lang="en-IN" b="0" dirty="0"/>
                    </a:p>
                  </a:txBody>
                  <a:tcPr/>
                </a:tc>
                <a:tc>
                  <a:txBody>
                    <a:bodyPr/>
                    <a:lstStyle/>
                    <a:p>
                      <a:r>
                        <a:rPr lang="en-IN" b="0" dirty="0"/>
                        <a:t>Takashi Koide, Naoki Fukushi, Hiroki Nakano, Daiki Chiba</a:t>
                      </a:r>
                    </a:p>
                  </a:txBody>
                  <a:tcPr/>
                </a:tc>
                <a:tc>
                  <a:txBody>
                    <a:bodyPr/>
                    <a:lstStyle/>
                    <a:p>
                      <a:r>
                        <a:rPr lang="en-IN" b="0" dirty="0"/>
                        <a:t>2024</a:t>
                      </a:r>
                    </a:p>
                  </a:txBody>
                  <a:tcPr/>
                </a:tc>
                <a:tc>
                  <a:txBody>
                    <a:bodyPr/>
                    <a:lstStyle/>
                    <a:p>
                      <a:r>
                        <a:rPr lang="en-US" b="0" dirty="0"/>
                        <a:t>Introduced ChatSpamDetector, leveraging LLMs (like GPT-4) to analyze email content.Converted email data into prompts optimized for phishing detection and classification.</a:t>
                      </a:r>
                    </a:p>
                  </a:txBody>
                  <a:tcPr/>
                </a:tc>
                <a:tc>
                  <a:txBody>
                    <a:bodyPr/>
                    <a:lstStyle/>
                    <a:p>
                      <a:r>
                        <a:rPr lang="en-US" b="0" dirty="0"/>
                        <a:t>High computational requirements, as it relies on large language models (LLMs)..</a:t>
                      </a:r>
                      <a:endParaRPr lang="en-IN" b="0" dirty="0"/>
                    </a:p>
                  </a:txBody>
                  <a:tcPr/>
                </a:tc>
                <a:tc>
                  <a:txBody>
                    <a:bodyPr/>
                    <a:lstStyle/>
                    <a:p>
                      <a:r>
                        <a:rPr lang="en-US" b="0" dirty="0"/>
                        <a:t>Achieved 99.70% accuracy using GPT-4, providing detailed phishing explanations.</a:t>
                      </a:r>
                      <a:endParaRPr lang="en-IN" b="0" dirty="0"/>
                    </a:p>
                  </a:txBody>
                  <a:tcPr/>
                </a:tc>
                <a:extLst>
                  <a:ext uri="{0D108BD9-81ED-4DB2-BD59-A6C34878D82A}">
                    <a16:rowId xmlns:a16="http://schemas.microsoft.com/office/drawing/2014/main" val="3364212812"/>
                  </a:ext>
                </a:extLst>
              </a:tr>
            </a:tbl>
          </a:graphicData>
        </a:graphic>
      </p:graphicFrame>
    </p:spTree>
    <p:extLst>
      <p:ext uri="{BB962C8B-B14F-4D97-AF65-F5344CB8AC3E}">
        <p14:creationId xmlns:p14="http://schemas.microsoft.com/office/powerpoint/2010/main" val="166784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b="1" dirty="0"/>
              <a:t>Methodology Overview</a:t>
            </a:r>
            <a:r>
              <a:rPr lang="en-IN" b="1"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813664"/>
          </a:xfrm>
          <a:prstGeom prst="rect">
            <a:avLst/>
          </a:prstGeom>
          <a:noFill/>
          <a:ln>
            <a:noFill/>
          </a:ln>
        </p:spPr>
        <p:txBody>
          <a:bodyPr spcFirstLastPara="1" wrap="square" lIns="91425" tIns="45700" rIns="91425" bIns="45700" anchor="t" anchorCtr="0">
            <a:normAutofit/>
          </a:bodyPr>
          <a:lstStyle/>
          <a:p>
            <a:pPr>
              <a:buFont typeface="+mj-lt"/>
              <a:buAutoNum type="arabicPeriod"/>
            </a:pPr>
            <a:r>
              <a:rPr lang="en-IN" b="1" dirty="0">
                <a:latin typeface="Times New Roman" panose="02020603050405020304" pitchFamily="18" charset="0"/>
                <a:cs typeface="Times New Roman" panose="02020603050405020304" pitchFamily="18" charset="0"/>
              </a:rPr>
              <a:t>Data Collection</a:t>
            </a:r>
            <a:r>
              <a:rPr lang="en-IN" dirty="0">
                <a:latin typeface="Times New Roman" panose="02020603050405020304" pitchFamily="18" charset="0"/>
                <a:cs typeface="Times New Roman" panose="02020603050405020304" pitchFamily="18" charset="0"/>
              </a:rPr>
              <a:t> - PhishTank, UCI ML Repository, Kaggle</a:t>
            </a:r>
          </a:p>
          <a:p>
            <a:pPr>
              <a:buFont typeface="+mj-lt"/>
              <a:buAutoNum type="arabicPeriod"/>
            </a:pP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 Cleaning, feature extraction, encoding</a:t>
            </a:r>
          </a:p>
          <a:p>
            <a:pPr>
              <a:buFont typeface="+mj-lt"/>
              <a:buAutoNum type="arabicPeriod"/>
            </a:pP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Model Training</a:t>
            </a:r>
            <a:r>
              <a:rPr lang="en-IN" dirty="0">
                <a:latin typeface="Times New Roman" panose="02020603050405020304" pitchFamily="18" charset="0"/>
                <a:cs typeface="Times New Roman" panose="02020603050405020304" pitchFamily="18" charset="0"/>
              </a:rPr>
              <a:t> - Logistic Regression, Random Forest</a:t>
            </a:r>
          </a:p>
          <a:p>
            <a:pPr>
              <a:buFont typeface="+mj-lt"/>
              <a:buAutoNum type="arabicPeriod"/>
            </a:pP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Evaluation</a:t>
            </a:r>
            <a:r>
              <a:rPr lang="en-IN" dirty="0">
                <a:latin typeface="Times New Roman" panose="02020603050405020304" pitchFamily="18" charset="0"/>
                <a:cs typeface="Times New Roman" panose="02020603050405020304" pitchFamily="18" charset="0"/>
              </a:rPr>
              <a:t> - Accuracy, Precision, Recall, F1-score</a:t>
            </a:r>
          </a:p>
          <a:p>
            <a:pPr>
              <a:buFont typeface="+mj-lt"/>
              <a:buAutoNum type="arabicPeriod"/>
            </a:pP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Model Saving &amp; Deployment</a:t>
            </a:r>
            <a:endParaRPr lang="en-IN" dirty="0">
              <a:latin typeface="Times New Roman" panose="02020603050405020304" pitchFamily="18" charset="0"/>
              <a:cs typeface="Times New Roman" panose="02020603050405020304" pitchFamily="18" charset="0"/>
            </a:endParaRPr>
          </a:p>
          <a:p>
            <a:pPr marL="76200" indent="0" algn="just">
              <a:buNone/>
            </a:pPr>
            <a:endParaRPr lang="en-US" dirty="0"/>
          </a:p>
          <a:p>
            <a:pPr>
              <a:buFont typeface="Arial" panose="020B0604020202020204" pitchFamily="34" charset="0"/>
              <a:buChar char="•"/>
            </a:pP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B8CE3049-8223-A84D-41B6-80AD68DF6F17}"/>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09D00A6E-5475-0021-1608-F93A7171C21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b="1" dirty="0"/>
              <a:t>Data Collection</a:t>
            </a:r>
            <a:r>
              <a:rPr lang="en-IN" b="1"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C6D5C4DD-E384-0930-0AA0-5EF550C05AE6}"/>
              </a:ext>
            </a:extLst>
          </p:cNvPr>
          <p:cNvSpPr txBox="1">
            <a:spLocks noGrp="1"/>
          </p:cNvSpPr>
          <p:nvPr>
            <p:ph type="body" idx="1"/>
          </p:nvPr>
        </p:nvSpPr>
        <p:spPr>
          <a:xfrm>
            <a:off x="812800" y="1143000"/>
            <a:ext cx="10795726" cy="4813664"/>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Sources:</a:t>
            </a:r>
          </a:p>
          <a:p>
            <a:pPr marL="76200" indent="0">
              <a:buNone/>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UCI ML Repository (11,055 samples)</a:t>
            </a:r>
          </a:p>
          <a:p>
            <a:pPr marL="457200" lvl="1" indent="0">
              <a:buNone/>
            </a:pP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Kaggle Phishing Dataset (10,000 samples)</a:t>
            </a:r>
          </a:p>
          <a:p>
            <a:pPr marL="742950" lvl="1"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lvl="1" indent="0">
              <a:buNone/>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Final Merged Dataset:</a:t>
            </a:r>
            <a:r>
              <a:rPr lang="en-IN" dirty="0">
                <a:latin typeface="Times New Roman" panose="02020603050405020304" pitchFamily="18" charset="0"/>
                <a:cs typeface="Times New Roman" panose="02020603050405020304" pitchFamily="18" charset="0"/>
              </a:rPr>
              <a:t> 21,055 samples</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contains features like URL structure, domain info, and security indicators.</a:t>
            </a:r>
          </a:p>
          <a:p>
            <a:pPr>
              <a:buFont typeface="Arial" panose="020B0604020202020204" pitchFamily="34" charset="0"/>
              <a:buChar char="•"/>
            </a:pPr>
            <a:endParaRPr lang="en-US" dirty="0"/>
          </a:p>
          <a:p>
            <a:pPr marL="76200" indent="0">
              <a:buNone/>
            </a:pPr>
            <a:endParaRPr lang="en-US" dirty="0"/>
          </a:p>
          <a:p>
            <a:pPr>
              <a:buFont typeface="Arial" panose="020B0604020202020204" pitchFamily="34" charset="0"/>
              <a:buChar char="•"/>
            </a:pPr>
            <a:endParaRPr lang="en-IN"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2026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IN" b="1" dirty="0"/>
              <a:t>Data Preprocessing</a:t>
            </a:r>
            <a:r>
              <a:rPr lang="en-IN" b="1"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480458"/>
            <a:ext cx="10668000" cy="4615542"/>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Standardization:</a:t>
            </a:r>
            <a:r>
              <a:rPr lang="en-US" dirty="0">
                <a:latin typeface="Times New Roman" panose="02020603050405020304" pitchFamily="18" charset="0"/>
                <a:cs typeface="Times New Roman" panose="02020603050405020304" pitchFamily="18" charset="0"/>
              </a:rPr>
              <a:t> Column names, data types unified</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Engineering:</a:t>
            </a:r>
            <a:r>
              <a:rPr lang="en-US" dirty="0">
                <a:latin typeface="Times New Roman" panose="02020603050405020304" pitchFamily="18" charset="0"/>
                <a:cs typeface="Times New Roman" panose="02020603050405020304" pitchFamily="18" charset="0"/>
              </a:rPr>
              <a:t> Extracted 78 key features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Handling Missing Values:</a:t>
            </a:r>
            <a:r>
              <a:rPr lang="en-US" dirty="0">
                <a:latin typeface="Times New Roman" panose="02020603050405020304" pitchFamily="18" charset="0"/>
                <a:cs typeface="Times New Roman" panose="02020603050405020304" pitchFamily="18" charset="0"/>
              </a:rPr>
              <a:t> Used mean/median imputation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Encoding:</a:t>
            </a:r>
            <a:r>
              <a:rPr lang="en-US" dirty="0">
                <a:latin typeface="Times New Roman" panose="02020603050405020304" pitchFamily="18" charset="0"/>
                <a:cs typeface="Times New Roman" panose="02020603050405020304" pitchFamily="18" charset="0"/>
              </a:rPr>
              <a:t> Converted categorical values to numeric</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Scaling:</a:t>
            </a:r>
            <a:r>
              <a:rPr lang="en-US" dirty="0">
                <a:latin typeface="Times New Roman" panose="02020603050405020304" pitchFamily="18" charset="0"/>
                <a:cs typeface="Times New Roman" panose="02020603050405020304" pitchFamily="18" charset="0"/>
              </a:rPr>
              <a:t> Applied StandardScaler for consistency</a:t>
            </a:r>
          </a:p>
          <a:p>
            <a:pPr marL="342900" lvl="0" indent="-190500" algn="just" rtl="0">
              <a:lnSpc>
                <a:spcPct val="200000"/>
              </a:lnSpc>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b="1" dirty="0"/>
              <a:t>Algorithm Details</a:t>
            </a:r>
            <a:r>
              <a:rPr lang="en-IN" b="1"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445623"/>
            <a:ext cx="10668000" cy="3857898"/>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Logistic Regression (LR):</a:t>
            </a:r>
            <a:r>
              <a:rPr lang="en-IN" dirty="0">
                <a:latin typeface="Times New Roman" panose="02020603050405020304" pitchFamily="18" charset="0"/>
                <a:cs typeface="Times New Roman" panose="02020603050405020304" pitchFamily="18" charset="0"/>
              </a:rPr>
              <a:t> Probability-based classification, interpretable.</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Random Forest (RF):</a:t>
            </a:r>
            <a:r>
              <a:rPr lang="en-IN" dirty="0">
                <a:latin typeface="Times New Roman" panose="02020603050405020304" pitchFamily="18" charset="0"/>
                <a:cs typeface="Times New Roman" panose="02020603050405020304" pitchFamily="18" charset="0"/>
              </a:rPr>
              <a:t> Ensemble method, high accuracy, robust against overfitting.</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Feature Importance:</a:t>
            </a:r>
            <a:r>
              <a:rPr lang="en-IN" dirty="0">
                <a:latin typeface="Times New Roman" panose="02020603050405020304" pitchFamily="18" charset="0"/>
                <a:cs typeface="Times New Roman" panose="02020603050405020304" pitchFamily="18" charset="0"/>
              </a:rPr>
              <a:t> RF selects the most significant phishing indicators.</a:t>
            </a:r>
          </a:p>
        </p:txBody>
      </p:sp>
    </p:spTree>
    <p:extLst>
      <p:ext uri="{BB962C8B-B14F-4D97-AF65-F5344CB8AC3E}">
        <p14:creationId xmlns:p14="http://schemas.microsoft.com/office/powerpoint/2010/main" val="200045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05FA-C8D7-8D74-023A-0365AE6EFE5C}"/>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Architecture Diagram:</a:t>
            </a: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1149783C-FFEF-03AE-2393-A860F3F86B9C}"/>
              </a:ext>
            </a:extLst>
          </p:cNvPr>
          <p:cNvPicPr>
            <a:picLocks noChangeAspect="1"/>
          </p:cNvPicPr>
          <p:nvPr/>
        </p:nvPicPr>
        <p:blipFill>
          <a:blip r:embed="rId2"/>
          <a:stretch>
            <a:fillRect/>
          </a:stretch>
        </p:blipFill>
        <p:spPr>
          <a:xfrm>
            <a:off x="722811" y="1262742"/>
            <a:ext cx="10398035" cy="3831771"/>
          </a:xfrm>
          <a:prstGeom prst="rect">
            <a:avLst/>
          </a:prstGeom>
        </p:spPr>
      </p:pic>
      <p:sp>
        <p:nvSpPr>
          <p:cNvPr id="7" name="TextBox 6">
            <a:extLst>
              <a:ext uri="{FF2B5EF4-FFF2-40B4-BE49-F238E27FC236}">
                <a16:creationId xmlns:a16="http://schemas.microsoft.com/office/drawing/2014/main" id="{3BA006F8-7DB9-26BA-B34C-ABD8BD1E0DA3}"/>
              </a:ext>
            </a:extLst>
          </p:cNvPr>
          <p:cNvSpPr txBox="1"/>
          <p:nvPr/>
        </p:nvSpPr>
        <p:spPr>
          <a:xfrm>
            <a:off x="4049486" y="5133452"/>
            <a:ext cx="5033554" cy="461665"/>
          </a:xfrm>
          <a:prstGeom prst="rect">
            <a:avLst/>
          </a:prstGeom>
          <a:noFill/>
        </p:spPr>
        <p:txBody>
          <a:bodyPr wrap="square" rtlCol="0">
            <a:spAutoFit/>
          </a:bodyPr>
          <a:lstStyle/>
          <a:p>
            <a:r>
              <a:rPr lang="en-IN" sz="2400" b="1" dirty="0"/>
              <a:t>Phishing_Detection_Architecture</a:t>
            </a:r>
          </a:p>
        </p:txBody>
      </p:sp>
    </p:spTree>
    <p:extLst>
      <p:ext uri="{BB962C8B-B14F-4D97-AF65-F5344CB8AC3E}">
        <p14:creationId xmlns:p14="http://schemas.microsoft.com/office/powerpoint/2010/main" val="1628519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15AF-40C9-0760-94E2-7DF794C72916}"/>
              </a:ext>
            </a:extLst>
          </p:cNvPr>
          <p:cNvSpPr>
            <a:spLocks noGrp="1"/>
          </p:cNvSpPr>
          <p:nvPr>
            <p:ph type="title"/>
          </p:nvPr>
        </p:nvSpPr>
        <p:spPr/>
        <p:txBody>
          <a:bodyPr/>
          <a:lstStyle/>
          <a:p>
            <a:r>
              <a:rPr lang="en-IN" b="1" dirty="0"/>
              <a:t>Model Training &amp; Evaluation</a:t>
            </a:r>
            <a:r>
              <a:rPr lang="en-IN" b="1"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BA28FE60-18C2-FD2B-1B26-F4FB3769CA68}"/>
              </a:ext>
            </a:extLst>
          </p:cNvPr>
          <p:cNvSpPr>
            <a:spLocks noGrp="1"/>
          </p:cNvSpPr>
          <p:nvPr>
            <p:ph type="body" idx="1"/>
          </p:nvPr>
        </p:nvSpPr>
        <p:spPr>
          <a:xfrm>
            <a:off x="731520" y="1142999"/>
            <a:ext cx="10749280" cy="5022669"/>
          </a:xfrm>
        </p:spPr>
        <p:txBody>
          <a:bodyPr>
            <a:normAutofit/>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Train-Test Split:</a:t>
            </a:r>
            <a:r>
              <a:rPr lang="en-IN" dirty="0">
                <a:latin typeface="Times New Roman" panose="02020603050405020304" pitchFamily="18" charset="0"/>
                <a:cs typeface="Times New Roman" panose="02020603050405020304" pitchFamily="18" charset="0"/>
              </a:rPr>
              <a:t> 80% training, 20% testing</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Performance Metrics:</a:t>
            </a:r>
            <a:r>
              <a:rPr lang="en-IN" dirty="0">
                <a:latin typeface="Times New Roman" panose="02020603050405020304" pitchFamily="18" charset="0"/>
                <a:cs typeface="Times New Roman" panose="02020603050405020304" pitchFamily="18" charset="0"/>
              </a:rPr>
              <a:t> Accuracy, Precision, Recall, F1-score</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Results:</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Logistic Regression: Accuracy </a:t>
            </a:r>
            <a:r>
              <a:rPr lang="en-IN" sz="2400" b="1" dirty="0">
                <a:latin typeface="Times New Roman" panose="02020603050405020304" pitchFamily="18" charset="0"/>
                <a:cs typeface="Times New Roman" panose="02020603050405020304" pitchFamily="18" charset="0"/>
              </a:rPr>
              <a:t>97.63%</a:t>
            </a: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Random Forest: Accuracy </a:t>
            </a:r>
            <a:r>
              <a:rPr lang="en-IN" sz="2400" b="1" dirty="0">
                <a:latin typeface="Times New Roman" panose="02020603050405020304" pitchFamily="18" charset="0"/>
                <a:cs typeface="Times New Roman" panose="02020603050405020304" pitchFamily="18" charset="0"/>
              </a:rPr>
              <a:t>99.19%</a:t>
            </a:r>
          </a:p>
          <a:p>
            <a:pPr marL="742950" lvl="1"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Conclusion:</a:t>
            </a:r>
            <a:r>
              <a:rPr lang="en-IN" dirty="0">
                <a:latin typeface="Times New Roman" panose="02020603050405020304" pitchFamily="18" charset="0"/>
                <a:cs typeface="Times New Roman" panose="02020603050405020304" pitchFamily="18" charset="0"/>
              </a:rPr>
              <a:t> Random Forest performs best for phishing detection.</a:t>
            </a:r>
          </a:p>
          <a:p>
            <a:pPr marL="76200" indent="0">
              <a:buNone/>
            </a:pPr>
            <a:endParaRPr lang="en-IN" dirty="0"/>
          </a:p>
        </p:txBody>
      </p:sp>
    </p:spTree>
    <p:extLst>
      <p:ext uri="{BB962C8B-B14F-4D97-AF65-F5344CB8AC3E}">
        <p14:creationId xmlns:p14="http://schemas.microsoft.com/office/powerpoint/2010/main" val="247666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CF57-74CF-7CD6-C0E6-B047FFE3521F}"/>
              </a:ext>
            </a:extLst>
          </p:cNvPr>
          <p:cNvSpPr>
            <a:spLocks noGrp="1"/>
          </p:cNvSpPr>
          <p:nvPr>
            <p:ph type="title"/>
          </p:nvPr>
        </p:nvSpPr>
        <p:spPr/>
        <p:txBody>
          <a:bodyPr/>
          <a:lstStyle/>
          <a:p>
            <a:r>
              <a:rPr lang="en-IN" b="1" dirty="0"/>
              <a:t>Source Code Overview </a:t>
            </a:r>
            <a:r>
              <a:rPr lang="en-IN" b="1"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C111FD17-A196-49B9-F328-B4ADC8934FE9}"/>
              </a:ext>
            </a:extLst>
          </p:cNvPr>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Pandas, NumPy for cleaning &amp; feature extraction.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Model Training:</a:t>
            </a:r>
            <a:r>
              <a:rPr lang="en-US" dirty="0">
                <a:latin typeface="Times New Roman" panose="02020603050405020304" pitchFamily="18" charset="0"/>
                <a:cs typeface="Times New Roman" panose="02020603050405020304" pitchFamily="18" charset="0"/>
              </a:rPr>
              <a:t> Scikit-learn for LR &amp; RF implementation.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Evaluation:</a:t>
            </a:r>
            <a:r>
              <a:rPr lang="en-US" dirty="0">
                <a:latin typeface="Times New Roman" panose="02020603050405020304" pitchFamily="18" charset="0"/>
                <a:cs typeface="Times New Roman" panose="02020603050405020304" pitchFamily="18" charset="0"/>
              </a:rPr>
              <a:t> Used sklearn.metrics for accuracy, precision, recall, and F1-score.</a:t>
            </a:r>
          </a:p>
          <a:p>
            <a:endParaRPr lang="en-IN" dirty="0">
              <a:latin typeface="Times New Roman" panose="02020603050405020304" pitchFamily="18" charset="0"/>
              <a:ea typeface="Cambria" panose="020405030504060302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Model Saved As: </a:t>
            </a:r>
            <a:r>
              <a:rPr lang="en-IN" dirty="0">
                <a:latin typeface="Times New Roman" panose="02020603050405020304" pitchFamily="18" charset="0"/>
                <a:cs typeface="Times New Roman" panose="02020603050405020304" pitchFamily="18" charset="0"/>
              </a:rPr>
              <a:t>phishing_detector.pk1 for deployment.</a:t>
            </a:r>
          </a:p>
          <a:p>
            <a:endParaRPr lang="en-IN"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Code Execution Environment:</a:t>
            </a:r>
            <a:r>
              <a:rPr lang="fr-FR" dirty="0">
                <a:latin typeface="Times New Roman" panose="02020603050405020304" pitchFamily="18" charset="0"/>
                <a:cs typeface="Times New Roman" panose="02020603050405020304" pitchFamily="18" charset="0"/>
              </a:rPr>
              <a:t> Google Colab</a:t>
            </a:r>
          </a:p>
          <a:p>
            <a:endParaRPr lang="fr-FR"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Dataset Saved As:</a:t>
            </a:r>
            <a:r>
              <a:rPr lang="en-IN" dirty="0">
                <a:latin typeface="Times New Roman" panose="02020603050405020304" pitchFamily="18" charset="0"/>
                <a:cs typeface="Times New Roman" panose="02020603050405020304" pitchFamily="18" charset="0"/>
              </a:rPr>
              <a:t> phishing_final_dataset.csv</a:t>
            </a:r>
          </a:p>
          <a:p>
            <a:pPr marL="76200" indent="0">
              <a:buNone/>
            </a:pPr>
            <a:endParaRPr lang="en-IN" dirty="0"/>
          </a:p>
          <a:p>
            <a:pPr marL="76200" indent="0">
              <a:buNone/>
            </a:pPr>
            <a:endParaRPr lang="en-IN" dirty="0"/>
          </a:p>
          <a:p>
            <a:pPr marL="76200" indent="0">
              <a:buNone/>
            </a:pPr>
            <a:endParaRPr lang="en-US" dirty="0"/>
          </a:p>
        </p:txBody>
      </p:sp>
    </p:spTree>
    <p:extLst>
      <p:ext uri="{BB962C8B-B14F-4D97-AF65-F5344CB8AC3E}">
        <p14:creationId xmlns:p14="http://schemas.microsoft.com/office/powerpoint/2010/main" val="1495194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DA1F-F38C-3253-7814-6BA25CC53066}"/>
              </a:ext>
            </a:extLst>
          </p:cNvPr>
          <p:cNvSpPr>
            <a:spLocks noGrp="1"/>
          </p:cNvSpPr>
          <p:nvPr>
            <p:ph type="title"/>
          </p:nvPr>
        </p:nvSpPr>
        <p:spPr/>
        <p:txBody>
          <a:bodyPr/>
          <a:lstStyle/>
          <a:p>
            <a:r>
              <a:rPr lang="en-IN" b="1" dirty="0"/>
              <a:t>Model Comparison</a:t>
            </a:r>
            <a:r>
              <a:rPr lang="en-IN" b="1"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7E9D83DB-7050-78AC-3C1A-A97436A3F54A}"/>
              </a:ext>
            </a:extLst>
          </p:cNvPr>
          <p:cNvSpPr>
            <a:spLocks noGrp="1"/>
          </p:cNvSpPr>
          <p:nvPr>
            <p:ph type="body" idx="1"/>
          </p:nvPr>
        </p:nvSpPr>
        <p:spPr>
          <a:xfrm rot="10800000" flipV="1">
            <a:off x="679796" y="4080835"/>
            <a:ext cx="10801004" cy="1621696"/>
          </a:xfrm>
        </p:spPr>
        <p:txBody>
          <a:bodyPr/>
          <a:lstStyle/>
          <a:p>
            <a:r>
              <a:rPr lang="en-US" b="1" dirty="0">
                <a:latin typeface="Times New Roman" panose="02020603050405020304" pitchFamily="18" charset="0"/>
                <a:cs typeface="Times New Roman" panose="02020603050405020304" pitchFamily="18" charset="0"/>
              </a:rPr>
              <a:t>Why Random Forest?</a:t>
            </a:r>
            <a:r>
              <a:rPr lang="en-US" dirty="0">
                <a:latin typeface="Times New Roman" panose="02020603050405020304" pitchFamily="18" charset="0"/>
                <a:cs typeface="Times New Roman" panose="02020603050405020304" pitchFamily="18" charset="0"/>
              </a:rPr>
              <a:t> </a:t>
            </a:r>
          </a:p>
          <a:p>
            <a:pPr marL="76200" indent="0">
              <a:buNone/>
            </a:pPr>
            <a:r>
              <a:rPr lang="en-US" dirty="0">
                <a:latin typeface="Times New Roman" panose="02020603050405020304" pitchFamily="18" charset="0"/>
                <a:cs typeface="Times New Roman" panose="02020603050405020304" pitchFamily="18" charset="0"/>
              </a:rPr>
              <a:t>      Higher recall &amp; F1-score, better handling of imbalanced data.</a:t>
            </a:r>
          </a:p>
          <a:p>
            <a:pPr marL="76200" indent="0">
              <a:buNone/>
            </a:pPr>
            <a:endParaRPr lang="en-IN" dirty="0"/>
          </a:p>
        </p:txBody>
      </p:sp>
      <p:graphicFrame>
        <p:nvGraphicFramePr>
          <p:cNvPr id="4" name="Table 3">
            <a:extLst>
              <a:ext uri="{FF2B5EF4-FFF2-40B4-BE49-F238E27FC236}">
                <a16:creationId xmlns:a16="http://schemas.microsoft.com/office/drawing/2014/main" id="{8D9D394D-0A96-3030-3088-C9C657DC5AC8}"/>
              </a:ext>
            </a:extLst>
          </p:cNvPr>
          <p:cNvGraphicFramePr>
            <a:graphicFrameLocks noGrp="1"/>
          </p:cNvGraphicFramePr>
          <p:nvPr>
            <p:extLst>
              <p:ext uri="{D42A27DB-BD31-4B8C-83A1-F6EECF244321}">
                <p14:modId xmlns:p14="http://schemas.microsoft.com/office/powerpoint/2010/main" val="3942137690"/>
              </p:ext>
            </p:extLst>
          </p:nvPr>
        </p:nvGraphicFramePr>
        <p:xfrm>
          <a:off x="679796" y="1554479"/>
          <a:ext cx="10801005" cy="2158538"/>
        </p:xfrm>
        <a:graphic>
          <a:graphicData uri="http://schemas.openxmlformats.org/drawingml/2006/table">
            <a:tbl>
              <a:tblPr firstRow="1" bandRow="1"/>
              <a:tblGrid>
                <a:gridCol w="2420851">
                  <a:extLst>
                    <a:ext uri="{9D8B030D-6E8A-4147-A177-3AD203B41FA5}">
                      <a16:colId xmlns:a16="http://schemas.microsoft.com/office/drawing/2014/main" val="1716627596"/>
                    </a:ext>
                  </a:extLst>
                </a:gridCol>
                <a:gridCol w="1899551">
                  <a:extLst>
                    <a:ext uri="{9D8B030D-6E8A-4147-A177-3AD203B41FA5}">
                      <a16:colId xmlns:a16="http://schemas.microsoft.com/office/drawing/2014/main" val="1682744842"/>
                    </a:ext>
                  </a:extLst>
                </a:gridCol>
                <a:gridCol w="2160201">
                  <a:extLst>
                    <a:ext uri="{9D8B030D-6E8A-4147-A177-3AD203B41FA5}">
                      <a16:colId xmlns:a16="http://schemas.microsoft.com/office/drawing/2014/main" val="3155453398"/>
                    </a:ext>
                  </a:extLst>
                </a:gridCol>
                <a:gridCol w="2160201">
                  <a:extLst>
                    <a:ext uri="{9D8B030D-6E8A-4147-A177-3AD203B41FA5}">
                      <a16:colId xmlns:a16="http://schemas.microsoft.com/office/drawing/2014/main" val="275836945"/>
                    </a:ext>
                  </a:extLst>
                </a:gridCol>
                <a:gridCol w="2160201">
                  <a:extLst>
                    <a:ext uri="{9D8B030D-6E8A-4147-A177-3AD203B41FA5}">
                      <a16:colId xmlns:a16="http://schemas.microsoft.com/office/drawing/2014/main" val="2176851627"/>
                    </a:ext>
                  </a:extLst>
                </a:gridCol>
              </a:tblGrid>
              <a:tr h="698269">
                <a:tc>
                  <a:txBody>
                    <a:bodyPr/>
                    <a:lstStyle/>
                    <a:p>
                      <a:pPr algn="ctr"/>
                      <a:r>
                        <a:rPr lang="en-IN" sz="2400" b="1" dirty="0">
                          <a:latin typeface="Times New Roman" panose="02020603050405020304" pitchFamily="18" charset="0"/>
                          <a:cs typeface="Times New Roman" panose="02020603050405020304" pitchFamily="18" charset="0"/>
                        </a:rPr>
                        <a:t>Model</a:t>
                      </a:r>
                    </a:p>
                  </a:txBody>
                  <a:tcPr anchor="ctr"/>
                </a:tc>
                <a:tc>
                  <a:txBody>
                    <a:bodyPr/>
                    <a:lstStyle/>
                    <a:p>
                      <a:pPr algn="ctr"/>
                      <a:r>
                        <a:rPr lang="en-US" sz="2400" b="1" dirty="0">
                          <a:latin typeface="Times New Roman" panose="02020603050405020304" pitchFamily="18" charset="0"/>
                          <a:cs typeface="Times New Roman" panose="02020603050405020304" pitchFamily="18" charset="0"/>
                        </a:rPr>
                        <a:t>Accuracy</a:t>
                      </a:r>
                      <a:endParaRPr lang="en-IN" sz="2400" b="1" dirty="0">
                        <a:latin typeface="Times New Roman" panose="02020603050405020304" pitchFamily="18" charset="0"/>
                        <a:cs typeface="Times New Roman" panose="02020603050405020304" pitchFamily="18" charset="0"/>
                      </a:endParaRPr>
                    </a:p>
                  </a:txBody>
                  <a:tcPr anchor="ctr"/>
                </a:tc>
                <a:tc>
                  <a:txBody>
                    <a:bodyPr/>
                    <a:lstStyle/>
                    <a:p>
                      <a:pPr algn="ctr"/>
                      <a:r>
                        <a:rPr lang="en-IN" sz="2400" b="1" dirty="0">
                          <a:latin typeface="Times New Roman" panose="02020603050405020304" pitchFamily="18" charset="0"/>
                          <a:cs typeface="Times New Roman" panose="02020603050405020304" pitchFamily="18" charset="0"/>
                        </a:rPr>
                        <a:t>Precision</a:t>
                      </a:r>
                    </a:p>
                  </a:txBody>
                  <a:tcPr anchor="ctr"/>
                </a:tc>
                <a:tc>
                  <a:txBody>
                    <a:bodyPr/>
                    <a:lstStyle/>
                    <a:p>
                      <a:pPr algn="ctr"/>
                      <a:r>
                        <a:rPr lang="en-IN" sz="2400" b="1" dirty="0">
                          <a:latin typeface="Times New Roman" panose="02020603050405020304" pitchFamily="18" charset="0"/>
                          <a:cs typeface="Times New Roman" panose="02020603050405020304" pitchFamily="18" charset="0"/>
                        </a:rPr>
                        <a:t>Recall</a:t>
                      </a:r>
                    </a:p>
                  </a:txBody>
                  <a:tcPr anchor="ctr"/>
                </a:tc>
                <a:tc>
                  <a:txBody>
                    <a:bodyPr/>
                    <a:lstStyle/>
                    <a:p>
                      <a:pPr algn="ctr"/>
                      <a:r>
                        <a:rPr lang="en-IN" sz="2400" b="1" dirty="0">
                          <a:latin typeface="Times New Roman" panose="02020603050405020304" pitchFamily="18" charset="0"/>
                          <a:cs typeface="Times New Roman" panose="02020603050405020304" pitchFamily="18" charset="0"/>
                        </a:rPr>
                        <a:t>F1-Score</a:t>
                      </a:r>
                    </a:p>
                  </a:txBody>
                  <a:tcPr anchor="ctr"/>
                </a:tc>
                <a:extLst>
                  <a:ext uri="{0D108BD9-81ED-4DB2-BD59-A6C34878D82A}">
                    <a16:rowId xmlns:a16="http://schemas.microsoft.com/office/drawing/2014/main" val="3342144613"/>
                  </a:ext>
                </a:extLst>
              </a:tr>
              <a:tr h="698269">
                <a:tc>
                  <a:txBody>
                    <a:bodyPr/>
                    <a:lstStyle/>
                    <a:p>
                      <a:pPr algn="ctr"/>
                      <a:r>
                        <a:rPr lang="en-IN" sz="2200" b="1" dirty="0">
                          <a:latin typeface="Times New Roman" panose="02020603050405020304" pitchFamily="18" charset="0"/>
                          <a:cs typeface="Times New Roman" panose="02020603050405020304" pitchFamily="18" charset="0"/>
                        </a:rPr>
                        <a:t>Logistic Regression</a:t>
                      </a:r>
                    </a:p>
                  </a:txBody>
                  <a:tcPr anchor="ctr"/>
                </a:tc>
                <a:tc>
                  <a:txBody>
                    <a:bodyPr/>
                    <a:lstStyle/>
                    <a:p>
                      <a:pPr algn="ctr"/>
                      <a:r>
                        <a:rPr lang="en-IN" sz="2000" b="1" dirty="0">
                          <a:latin typeface="Times New Roman" panose="02020603050405020304" pitchFamily="18" charset="0"/>
                          <a:cs typeface="Times New Roman" panose="02020603050405020304" pitchFamily="18" charset="0"/>
                        </a:rPr>
                        <a:t>97.63%</a:t>
                      </a:r>
                    </a:p>
                  </a:txBody>
                  <a:tcPr anchor="ctr"/>
                </a:tc>
                <a:tc>
                  <a:txBody>
                    <a:bodyPr/>
                    <a:lstStyle/>
                    <a:p>
                      <a:pPr algn="ctr"/>
                      <a:r>
                        <a:rPr lang="en-IN" sz="2000" b="1" dirty="0">
                          <a:latin typeface="Times New Roman" panose="02020603050405020304" pitchFamily="18" charset="0"/>
                          <a:cs typeface="Times New Roman" panose="02020603050405020304" pitchFamily="18" charset="0"/>
                        </a:rPr>
                        <a:t>94.02%</a:t>
                      </a:r>
                    </a:p>
                  </a:txBody>
                  <a:tcPr anchor="ctr"/>
                </a:tc>
                <a:tc>
                  <a:txBody>
                    <a:bodyPr/>
                    <a:lstStyle/>
                    <a:p>
                      <a:pPr algn="ctr"/>
                      <a:r>
                        <a:rPr lang="en-IN" sz="2000" b="1" dirty="0">
                          <a:latin typeface="Times New Roman" panose="02020603050405020304" pitchFamily="18" charset="0"/>
                          <a:cs typeface="Times New Roman" panose="02020603050405020304" pitchFamily="18" charset="0"/>
                        </a:rPr>
                        <a:t>95.77%</a:t>
                      </a:r>
                    </a:p>
                  </a:txBody>
                  <a:tcPr anchor="ctr"/>
                </a:tc>
                <a:tc>
                  <a:txBody>
                    <a:bodyPr/>
                    <a:lstStyle/>
                    <a:p>
                      <a:pPr algn="ctr"/>
                      <a:r>
                        <a:rPr lang="en-IN" sz="2000" b="1" dirty="0">
                          <a:latin typeface="Times New Roman" panose="02020603050405020304" pitchFamily="18" charset="0"/>
                          <a:cs typeface="Times New Roman" panose="02020603050405020304" pitchFamily="18" charset="0"/>
                        </a:rPr>
                        <a:t>94.89%</a:t>
                      </a:r>
                    </a:p>
                  </a:txBody>
                  <a:tcPr anchor="ctr"/>
                </a:tc>
                <a:extLst>
                  <a:ext uri="{0D108BD9-81ED-4DB2-BD59-A6C34878D82A}">
                    <a16:rowId xmlns:a16="http://schemas.microsoft.com/office/drawing/2014/main" val="2676532647"/>
                  </a:ext>
                </a:extLst>
              </a:tr>
              <a:tr h="698269">
                <a:tc>
                  <a:txBody>
                    <a:bodyPr/>
                    <a:lstStyle/>
                    <a:p>
                      <a:pPr algn="ctr"/>
                      <a:r>
                        <a:rPr lang="en-IN" sz="2200" b="1" dirty="0">
                          <a:latin typeface="Times New Roman" panose="02020603050405020304" pitchFamily="18" charset="0"/>
                          <a:cs typeface="Times New Roman" panose="02020603050405020304" pitchFamily="18" charset="0"/>
                        </a:rPr>
                        <a:t>Random Forest</a:t>
                      </a:r>
                    </a:p>
                  </a:txBody>
                  <a:tcPr anchor="ctr"/>
                </a:tc>
                <a:tc>
                  <a:txBody>
                    <a:bodyPr/>
                    <a:lstStyle/>
                    <a:p>
                      <a:pPr algn="ctr"/>
                      <a:r>
                        <a:rPr lang="en-IN" sz="2000" b="1" dirty="0">
                          <a:latin typeface="Times New Roman" panose="02020603050405020304" pitchFamily="18" charset="0"/>
                          <a:cs typeface="Times New Roman" panose="02020603050405020304" pitchFamily="18" charset="0"/>
                        </a:rPr>
                        <a:t>99.19%</a:t>
                      </a:r>
                    </a:p>
                  </a:txBody>
                  <a:tcPr anchor="ctr"/>
                </a:tc>
                <a:tc>
                  <a:txBody>
                    <a:bodyPr/>
                    <a:lstStyle/>
                    <a:p>
                      <a:pPr algn="ctr"/>
                      <a:r>
                        <a:rPr lang="en-IN" sz="2000" b="1" dirty="0">
                          <a:latin typeface="Times New Roman" panose="02020603050405020304" pitchFamily="18" charset="0"/>
                          <a:cs typeface="Times New Roman" panose="02020603050405020304" pitchFamily="18" charset="0"/>
                        </a:rPr>
                        <a:t>98.25%</a:t>
                      </a:r>
                    </a:p>
                  </a:txBody>
                  <a:tcPr anchor="ctr"/>
                </a:tc>
                <a:tc>
                  <a:txBody>
                    <a:bodyPr/>
                    <a:lstStyle/>
                    <a:p>
                      <a:pPr algn="ctr"/>
                      <a:r>
                        <a:rPr lang="en-IN" sz="2000" b="1" dirty="0">
                          <a:latin typeface="Times New Roman" panose="02020603050405020304" pitchFamily="18" charset="0"/>
                          <a:cs typeface="Times New Roman" panose="02020603050405020304" pitchFamily="18" charset="0"/>
                        </a:rPr>
                        <a:t>98.25%</a:t>
                      </a:r>
                    </a:p>
                  </a:txBody>
                  <a:tcPr anchor="ctr"/>
                </a:tc>
                <a:tc>
                  <a:txBody>
                    <a:bodyPr/>
                    <a:lstStyle/>
                    <a:p>
                      <a:pPr algn="ctr"/>
                      <a:r>
                        <a:rPr lang="en-IN" sz="2000" b="1" dirty="0">
                          <a:latin typeface="Times New Roman" panose="02020603050405020304" pitchFamily="18" charset="0"/>
                          <a:cs typeface="Times New Roman" panose="02020603050405020304" pitchFamily="18" charset="0"/>
                        </a:rPr>
                        <a:t>98.25%</a:t>
                      </a:r>
                    </a:p>
                  </a:txBody>
                  <a:tcPr anchor="ctr"/>
                </a:tc>
                <a:extLst>
                  <a:ext uri="{0D108BD9-81ED-4DB2-BD59-A6C34878D82A}">
                    <a16:rowId xmlns:a16="http://schemas.microsoft.com/office/drawing/2014/main" val="710444507"/>
                  </a:ext>
                </a:extLst>
              </a:tr>
            </a:tbl>
          </a:graphicData>
        </a:graphic>
      </p:graphicFrame>
    </p:spTree>
    <p:extLst>
      <p:ext uri="{BB962C8B-B14F-4D97-AF65-F5344CB8AC3E}">
        <p14:creationId xmlns:p14="http://schemas.microsoft.com/office/powerpoint/2010/main" val="375751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b="1" dirty="0"/>
              <a:t>Next Steps</a:t>
            </a:r>
            <a:endParaRPr lang="en-IN" dirty="0"/>
          </a:p>
        </p:txBody>
      </p:sp>
      <p:sp>
        <p:nvSpPr>
          <p:cNvPr id="4" name="TextBox 3">
            <a:extLst>
              <a:ext uri="{FF2B5EF4-FFF2-40B4-BE49-F238E27FC236}">
                <a16:creationId xmlns:a16="http://schemas.microsoft.com/office/drawing/2014/main" id="{41D155A3-BD96-9C38-3D14-FBFAE64A4DA1}"/>
              </a:ext>
            </a:extLst>
          </p:cNvPr>
          <p:cNvSpPr txBox="1"/>
          <p:nvPr/>
        </p:nvSpPr>
        <p:spPr>
          <a:xfrm>
            <a:off x="723207" y="1397675"/>
            <a:ext cx="10842567" cy="3262432"/>
          </a:xfrm>
          <a:prstGeom prst="rect">
            <a:avLst/>
          </a:prstGeom>
          <a:noFill/>
        </p:spPr>
        <p:txBody>
          <a:bodyPr wrap="square" rtlCol="0">
            <a:sp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Develop Web App (Flask/Streamlit):</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Accepts URLs for phishing classification</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Uses trained ML model for real-time detection</a:t>
            </a:r>
          </a:p>
          <a:p>
            <a:pPr marL="7429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Deploy Model (Heroku/AWS):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Make the model accessible for end-users</a:t>
            </a:r>
          </a:p>
          <a:p>
            <a:endParaRPr lang="en-IN" dirty="0"/>
          </a:p>
        </p:txBody>
      </p:sp>
    </p:spTree>
    <p:extLst>
      <p:ext uri="{BB962C8B-B14F-4D97-AF65-F5344CB8AC3E}">
        <p14:creationId xmlns:p14="http://schemas.microsoft.com/office/powerpoint/2010/main" val="47989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44434" y="1010194"/>
            <a:ext cx="10836366" cy="5207726"/>
          </a:xfrm>
          <a:prstGeom prst="rect">
            <a:avLst/>
          </a:prstGeom>
          <a:noFill/>
          <a:ln>
            <a:noFill/>
          </a:ln>
        </p:spPr>
        <p:txBody>
          <a:bodyPr spcFirstLastPara="1" wrap="square" lIns="91425" tIns="45700" rIns="91425" bIns="45700" anchor="t" anchorCtr="0">
            <a:normAutofit fontScale="25000" lnSpcReduction="20000"/>
          </a:bodyPr>
          <a:lstStyle/>
          <a:p>
            <a:pPr marL="495300" indent="-342900" algn="just">
              <a:lnSpc>
                <a:spcPct val="200000"/>
              </a:lnSpc>
              <a:spcBef>
                <a:spcPts val="0"/>
              </a:spcBef>
              <a:buFont typeface="Wingdings" panose="05000000000000000000" pitchFamily="2" charset="2"/>
              <a:buChar char="Ø"/>
            </a:pPr>
            <a:r>
              <a:rPr lang="en-US" sz="4800" spc="-10" dirty="0">
                <a:effectLst/>
                <a:latin typeface="Times New Roman" panose="02020603050405020304" pitchFamily="18" charset="0"/>
                <a:ea typeface="Courier New" panose="02070309020205020404" pitchFamily="49" charset="0"/>
                <a:cs typeface="Times New Roman" panose="02020603050405020304" pitchFamily="18" charset="0"/>
              </a:rPr>
              <a:t>Abstract</a:t>
            </a:r>
          </a:p>
          <a:p>
            <a:pPr marL="495300" indent="-342900" algn="just">
              <a:lnSpc>
                <a:spcPct val="200000"/>
              </a:lnSpc>
              <a:spcBef>
                <a:spcPts val="0"/>
              </a:spcBef>
              <a:buFont typeface="Wingdings" panose="05000000000000000000" pitchFamily="2" charset="2"/>
              <a:buChar char="Ø"/>
            </a:pPr>
            <a:r>
              <a:rPr lang="en-IN" sz="4800" dirty="0">
                <a:latin typeface="Times New Roman" panose="02020603050405020304" pitchFamily="18" charset="0"/>
                <a:cs typeface="Times New Roman" panose="02020603050405020304" pitchFamily="18" charset="0"/>
              </a:rPr>
              <a:t>Introduction</a:t>
            </a:r>
          </a:p>
          <a:p>
            <a:pPr marL="495300" indent="-342900" algn="just">
              <a:lnSpc>
                <a:spcPct val="200000"/>
              </a:lnSpc>
              <a:spcBef>
                <a:spcPts val="0"/>
              </a:spcBef>
              <a:buFont typeface="Wingdings" panose="05000000000000000000" pitchFamily="2" charset="2"/>
              <a:buChar char="Ø"/>
            </a:pPr>
            <a:r>
              <a:rPr lang="en-IN" sz="4800" dirty="0">
                <a:latin typeface="Times New Roman" panose="02020603050405020304" pitchFamily="18" charset="0"/>
                <a:cs typeface="Times New Roman" panose="02020603050405020304" pitchFamily="18" charset="0"/>
              </a:rPr>
              <a:t>Problem Statement</a:t>
            </a:r>
            <a:endParaRPr lang="en-IN" sz="4800" spc="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US" sz="4800" dirty="0">
                <a:effectLst/>
                <a:latin typeface="Times New Roman" panose="02020603050405020304" pitchFamily="18" charset="0"/>
                <a:ea typeface="Times New Roman" panose="02020603050405020304" pitchFamily="18" charset="0"/>
                <a:cs typeface="Times New Roman" panose="02020603050405020304" pitchFamily="18" charset="0"/>
              </a:rPr>
              <a:t>Literature</a:t>
            </a:r>
            <a:r>
              <a:rPr lang="en-US" sz="48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cs typeface="Times New Roman" panose="02020603050405020304" pitchFamily="18" charset="0"/>
              </a:rPr>
              <a:t>Survey</a:t>
            </a:r>
            <a:r>
              <a:rPr lang="en-US" sz="4800" spc="-65"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495300" indent="-342900" algn="just">
              <a:lnSpc>
                <a:spcPct val="200000"/>
              </a:lnSpc>
              <a:spcBef>
                <a:spcPts val="0"/>
              </a:spcBef>
              <a:buFont typeface="Wingdings" panose="05000000000000000000" pitchFamily="2" charset="2"/>
              <a:buChar char="Ø"/>
            </a:pPr>
            <a:r>
              <a:rPr lang="en-IN" sz="4800" dirty="0">
                <a:latin typeface="Times New Roman" panose="02020603050405020304" pitchFamily="18" charset="0"/>
                <a:cs typeface="Times New Roman" panose="02020603050405020304" pitchFamily="18" charset="0"/>
              </a:rPr>
              <a:t>Methodology Overview</a:t>
            </a:r>
          </a:p>
          <a:p>
            <a:pPr marL="495300" indent="-342900" algn="just">
              <a:lnSpc>
                <a:spcPct val="200000"/>
              </a:lnSpc>
              <a:spcBef>
                <a:spcPts val="0"/>
              </a:spcBef>
              <a:buFont typeface="Wingdings" panose="05000000000000000000" pitchFamily="2" charset="2"/>
              <a:buChar char="Ø"/>
            </a:pPr>
            <a:r>
              <a:rPr lang="en-IN" sz="4800" dirty="0">
                <a:latin typeface="Times New Roman" panose="02020603050405020304" pitchFamily="18" charset="0"/>
                <a:cs typeface="Times New Roman" panose="02020603050405020304" pitchFamily="18" charset="0"/>
              </a:rPr>
              <a:t>Data Collection</a:t>
            </a:r>
          </a:p>
          <a:p>
            <a:pPr marL="495300" indent="-342900" algn="just">
              <a:lnSpc>
                <a:spcPct val="200000"/>
              </a:lnSpc>
              <a:spcBef>
                <a:spcPts val="0"/>
              </a:spcBef>
              <a:buFont typeface="Wingdings" panose="05000000000000000000" pitchFamily="2" charset="2"/>
              <a:buChar char="Ø"/>
            </a:pPr>
            <a:r>
              <a:rPr lang="en-IN" sz="4800" dirty="0">
                <a:latin typeface="Times New Roman" panose="02020603050405020304" pitchFamily="18" charset="0"/>
                <a:cs typeface="Times New Roman" panose="02020603050405020304" pitchFamily="18" charset="0"/>
              </a:rPr>
              <a:t>Data Preprocessing</a:t>
            </a:r>
          </a:p>
          <a:p>
            <a:pPr marL="495300" indent="-342900" algn="just">
              <a:lnSpc>
                <a:spcPct val="200000"/>
              </a:lnSpc>
              <a:spcBef>
                <a:spcPts val="0"/>
              </a:spcBef>
              <a:buFont typeface="Wingdings" panose="05000000000000000000" pitchFamily="2" charset="2"/>
              <a:buChar char="Ø"/>
            </a:pPr>
            <a:r>
              <a:rPr lang="en-IN" sz="4800" dirty="0">
                <a:latin typeface="Times New Roman" panose="02020603050405020304" pitchFamily="18" charset="0"/>
                <a:cs typeface="Times New Roman" panose="02020603050405020304" pitchFamily="18" charset="0"/>
              </a:rPr>
              <a:t>Algorithm Details</a:t>
            </a:r>
          </a:p>
          <a:p>
            <a:pPr marL="495300" indent="-342900" algn="just">
              <a:lnSpc>
                <a:spcPct val="200000"/>
              </a:lnSpc>
              <a:spcBef>
                <a:spcPts val="0"/>
              </a:spcBef>
              <a:buFont typeface="Wingdings" panose="05000000000000000000" pitchFamily="2" charset="2"/>
              <a:buChar char="Ø"/>
            </a:pPr>
            <a:r>
              <a:rPr lang="en-IN" sz="4800" dirty="0">
                <a:latin typeface="Times New Roman" panose="02020603050405020304" pitchFamily="18" charset="0"/>
                <a:ea typeface="Cambria" panose="02040503050406030204" pitchFamily="18" charset="0"/>
                <a:cs typeface="Times New Roman" panose="02020603050405020304" pitchFamily="18" charset="0"/>
              </a:rPr>
              <a:t>Architecture Diagram</a:t>
            </a:r>
            <a:endParaRPr lang="en-IN" sz="4800" dirty="0">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4800" dirty="0">
                <a:latin typeface="Times New Roman" panose="02020603050405020304" pitchFamily="18" charset="0"/>
                <a:cs typeface="Times New Roman" panose="02020603050405020304" pitchFamily="18" charset="0"/>
              </a:rPr>
              <a:t>Model Training &amp; Evaluation</a:t>
            </a:r>
          </a:p>
          <a:p>
            <a:pPr marL="495300" indent="-342900" algn="just">
              <a:lnSpc>
                <a:spcPct val="200000"/>
              </a:lnSpc>
              <a:spcBef>
                <a:spcPts val="0"/>
              </a:spcBef>
              <a:buFont typeface="Wingdings" panose="05000000000000000000" pitchFamily="2" charset="2"/>
              <a:buChar char="Ø"/>
            </a:pPr>
            <a:r>
              <a:rPr lang="en-IN" sz="4800" dirty="0">
                <a:latin typeface="Times New Roman" panose="02020603050405020304" pitchFamily="18" charset="0"/>
                <a:cs typeface="Times New Roman" panose="02020603050405020304" pitchFamily="18" charset="0"/>
              </a:rPr>
              <a:t>Source Code Overview</a:t>
            </a:r>
          </a:p>
          <a:p>
            <a:pPr marL="495300" indent="-342900" algn="just">
              <a:lnSpc>
                <a:spcPct val="200000"/>
              </a:lnSpc>
              <a:spcBef>
                <a:spcPts val="0"/>
              </a:spcBef>
              <a:buFont typeface="Wingdings" panose="05000000000000000000" pitchFamily="2" charset="2"/>
              <a:buChar char="Ø"/>
            </a:pPr>
            <a:r>
              <a:rPr lang="en-IN" sz="4800" dirty="0">
                <a:latin typeface="Times New Roman" panose="02020603050405020304" pitchFamily="18" charset="0"/>
                <a:cs typeface="Times New Roman" panose="02020603050405020304" pitchFamily="18" charset="0"/>
              </a:rPr>
              <a:t>Model Comparison</a:t>
            </a:r>
          </a:p>
          <a:p>
            <a:pPr marL="495300" indent="-342900" algn="just">
              <a:lnSpc>
                <a:spcPct val="200000"/>
              </a:lnSpc>
              <a:spcBef>
                <a:spcPts val="0"/>
              </a:spcBef>
              <a:buFont typeface="Wingdings" panose="05000000000000000000" pitchFamily="2" charset="2"/>
              <a:buChar char="Ø"/>
            </a:pPr>
            <a:r>
              <a:rPr lang="en-IN" sz="4800" dirty="0">
                <a:latin typeface="Times New Roman" panose="02020603050405020304" pitchFamily="18" charset="0"/>
                <a:cs typeface="Times New Roman" panose="02020603050405020304" pitchFamily="18" charset="0"/>
              </a:rPr>
              <a:t>Next Steps</a:t>
            </a:r>
          </a:p>
          <a:p>
            <a:pPr marL="495300" indent="-342900" algn="just">
              <a:lnSpc>
                <a:spcPct val="200000"/>
              </a:lnSpc>
              <a:spcBef>
                <a:spcPts val="0"/>
              </a:spcBef>
              <a:buFont typeface="Wingdings" panose="05000000000000000000" pitchFamily="2" charset="2"/>
              <a:buChar char="Ø"/>
            </a:pPr>
            <a:r>
              <a:rPr lang="en-IN" sz="4800" dirty="0">
                <a:latin typeface="Times New Roman" panose="02020603050405020304" pitchFamily="18" charset="0"/>
                <a:cs typeface="Times New Roman" panose="02020603050405020304" pitchFamily="18" charset="0"/>
              </a:rPr>
              <a:t>Conclusion</a:t>
            </a:r>
            <a:endParaRPr lang="en-US" sz="4800" spc="-65" dirty="0">
              <a:effectLst/>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US" sz="4800" spc="-10" dirty="0">
                <a:effectLst/>
                <a:latin typeface="Times New Roman" panose="02020603050405020304" pitchFamily="18" charset="0"/>
                <a:ea typeface="Courier New" panose="02070309020205020404" pitchFamily="49" charset="0"/>
                <a:cs typeface="Times New Roman" panose="02020603050405020304" pitchFamily="18" charset="0"/>
              </a:rPr>
              <a:t>References</a:t>
            </a:r>
            <a:endParaRPr lang="en-US" sz="4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67327D61-EF5F-F440-641B-32A08299A046}"/>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33B5B814-F88C-22AE-0587-C43E2F50A6AE}"/>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b="1" dirty="0"/>
              <a:t>Conclusion</a:t>
            </a:r>
            <a:endParaRPr lang="en-IN" dirty="0"/>
          </a:p>
        </p:txBody>
      </p:sp>
      <p:sp>
        <p:nvSpPr>
          <p:cNvPr id="4" name="TextBox 3">
            <a:extLst>
              <a:ext uri="{FF2B5EF4-FFF2-40B4-BE49-F238E27FC236}">
                <a16:creationId xmlns:a16="http://schemas.microsoft.com/office/drawing/2014/main" id="{F109A183-FD17-CF13-0692-F9FBCF6E038F}"/>
              </a:ext>
            </a:extLst>
          </p:cNvPr>
          <p:cNvSpPr txBox="1"/>
          <p:nvPr/>
        </p:nvSpPr>
        <p:spPr>
          <a:xfrm>
            <a:off x="723207" y="1397675"/>
            <a:ext cx="10842567" cy="2523768"/>
          </a:xfrm>
          <a:prstGeom prst="rect">
            <a:avLst/>
          </a:prstGeom>
          <a:noFill/>
        </p:spPr>
        <p:txBody>
          <a:bodyPr wrap="square" rtlCol="0">
            <a:sp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Successfully completed </a:t>
            </a:r>
            <a:r>
              <a:rPr lang="en-US" sz="2400" b="1" dirty="0">
                <a:latin typeface="Times New Roman" panose="02020603050405020304" pitchFamily="18" charset="0"/>
                <a:cs typeface="Times New Roman" panose="02020603050405020304" pitchFamily="18" charset="0"/>
              </a:rPr>
              <a:t>data collection, preprocessing, model training &amp; evaluation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Achieved </a:t>
            </a:r>
            <a:r>
              <a:rPr lang="en-US" sz="2400" b="1" dirty="0">
                <a:latin typeface="Times New Roman" panose="02020603050405020304" pitchFamily="18" charset="0"/>
                <a:cs typeface="Times New Roman" panose="02020603050405020304" pitchFamily="18" charset="0"/>
              </a:rPr>
              <a:t>high accuracy using Random Forest</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Next phase: </a:t>
            </a:r>
            <a:r>
              <a:rPr lang="en-US" sz="2400" b="1" dirty="0">
                <a:latin typeface="Times New Roman" panose="02020603050405020304" pitchFamily="18" charset="0"/>
                <a:cs typeface="Times New Roman" panose="02020603050405020304" pitchFamily="18" charset="0"/>
              </a:rPr>
              <a:t>Web App &amp; Deployment</a:t>
            </a:r>
            <a:r>
              <a:rPr lang="en-US" sz="2400" dirty="0">
                <a:latin typeface="Times New Roman" panose="02020603050405020304" pitchFamily="18" charset="0"/>
                <a:cs typeface="Times New Roman" panose="02020603050405020304" pitchFamily="18" charset="0"/>
              </a:rPr>
              <a:t> for real-world use.</a:t>
            </a:r>
          </a:p>
          <a:p>
            <a:endParaRPr lang="en-IN" dirty="0"/>
          </a:p>
        </p:txBody>
      </p:sp>
    </p:spTree>
    <p:extLst>
      <p:ext uri="{BB962C8B-B14F-4D97-AF65-F5344CB8AC3E}">
        <p14:creationId xmlns:p14="http://schemas.microsoft.com/office/powerpoint/2010/main" val="971507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55000" lnSpcReduction="20000"/>
          </a:bodyPr>
          <a:lstStyle/>
          <a:p>
            <a:pPr marL="609600" indent="-457200">
              <a:spcBef>
                <a:spcPts val="0"/>
              </a:spcBef>
              <a:buFont typeface="+mj-lt"/>
              <a:buAutoNum type="arabicPeriod"/>
            </a:pPr>
            <a:r>
              <a:rPr lang="en-IN" b="1" dirty="0">
                <a:latin typeface="Cambria" panose="02040503050406030204" pitchFamily="18" charset="0"/>
                <a:ea typeface="Cambria" panose="02040503050406030204" pitchFamily="18" charset="0"/>
              </a:rPr>
              <a:t>T. Choudhary, S. Mhapankar, R. Bhddha, A. Kharuk, and R. Patil</a:t>
            </a:r>
            <a:r>
              <a:rPr lang="en-IN" dirty="0">
                <a:latin typeface="Cambria" panose="02040503050406030204" pitchFamily="18" charset="0"/>
                <a:ea typeface="Cambria" panose="02040503050406030204" pitchFamily="18" charset="0"/>
              </a:rPr>
              <a:t>, "A Machine Learning Approach for Phishing Attack Detection," </a:t>
            </a:r>
            <a:r>
              <a:rPr lang="en-IN" i="1" dirty="0">
                <a:latin typeface="Cambria" panose="02040503050406030204" pitchFamily="18" charset="0"/>
                <a:ea typeface="Cambria" panose="02040503050406030204" pitchFamily="18" charset="0"/>
              </a:rPr>
              <a:t>J. Artif. Intell. Technol.</a:t>
            </a:r>
            <a:r>
              <a:rPr lang="en-IN" dirty="0">
                <a:latin typeface="Cambria" panose="02040503050406030204" pitchFamily="18" charset="0"/>
                <a:ea typeface="Cambria" panose="02040503050406030204" pitchFamily="18" charset="0"/>
              </a:rPr>
              <a:t>, vol. 3, no. 3, pp. 108–113, May 2023, doi: 10.37965/jait.2023.0197.</a:t>
            </a:r>
          </a:p>
          <a:p>
            <a:pPr marL="609600" indent="-457200">
              <a:spcBef>
                <a:spcPts val="0"/>
              </a:spcBef>
              <a:buFont typeface="+mj-lt"/>
              <a:buAutoNum type="arabicPeriod"/>
            </a:pPr>
            <a:endParaRPr lang="en-IN"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b="1" dirty="0">
                <a:latin typeface="Cambria" panose="02040503050406030204" pitchFamily="18" charset="0"/>
                <a:ea typeface="Cambria" panose="02040503050406030204" pitchFamily="18" charset="0"/>
              </a:rPr>
              <a:t>Suleiman Y. Yerima, Mohammed K. Alzaylaee</a:t>
            </a:r>
            <a:r>
              <a:rPr lang="en-IN"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"High Accuracy Phishing Detection Based on Convolutional Neural Networks," </a:t>
            </a:r>
            <a:r>
              <a:rPr lang="en-US" b="0" i="0" u="none" strike="noStrike" baseline="0" dirty="0">
                <a:solidFill>
                  <a:srgbClr val="000000"/>
                </a:solidFill>
                <a:latin typeface="Cambria" panose="02040503050406030204" pitchFamily="18" charset="0"/>
                <a:ea typeface="Cambria" panose="02040503050406030204" pitchFamily="18" charset="0"/>
              </a:rPr>
              <a:t>Third International Conference on Computer Applications &amp; Information Security (ICCAIS 2020), 19-21 March, 2020</a:t>
            </a:r>
            <a:r>
              <a:rPr lang="en-US" sz="1800" b="0" i="0" u="none" strike="noStrike" baseline="0" dirty="0">
                <a:solidFill>
                  <a:srgbClr val="0000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doi: 2004.03960v1.</a:t>
            </a:r>
          </a:p>
          <a:p>
            <a:pPr marL="609600" indent="-457200">
              <a:spcBef>
                <a:spcPts val="0"/>
              </a:spcBef>
              <a:buFont typeface="+mj-lt"/>
              <a:buAutoNum type="arabicPeriod"/>
            </a:pP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b="1" dirty="0">
                <a:latin typeface="Cambria" panose="02040503050406030204" pitchFamily="18" charset="0"/>
                <a:ea typeface="Cambria" panose="02040503050406030204" pitchFamily="18" charset="0"/>
              </a:rPr>
              <a:t>A.S. Sohal, D. Banga, and K. Antony,</a:t>
            </a:r>
            <a:r>
              <a:rPr lang="en-IN" dirty="0">
                <a:latin typeface="Cambria" panose="02040503050406030204" pitchFamily="18" charset="0"/>
                <a:ea typeface="Cambria" panose="02040503050406030204" pitchFamily="18" charset="0"/>
              </a:rPr>
              <a:t> </a:t>
            </a:r>
            <a:r>
              <a:rPr lang="en-IN" i="1" dirty="0">
                <a:latin typeface="Cambria" panose="02040503050406030204" pitchFamily="18" charset="0"/>
                <a:ea typeface="Cambria" panose="02040503050406030204" pitchFamily="18" charset="0"/>
              </a:rPr>
              <a:t>"PhishNET: A Phishing Websites Detection Tool,"</a:t>
            </a:r>
            <a:r>
              <a:rPr lang="en-IN" dirty="0">
                <a:latin typeface="Cambria" panose="02040503050406030204" pitchFamily="18" charset="0"/>
                <a:ea typeface="Cambria" panose="02040503050406030204" pitchFamily="18" charset="0"/>
              </a:rPr>
              <a:t> Dr. B. R. Ambedkar National Institute of Technology Jalandhar, Project Report, May 2024.</a:t>
            </a:r>
          </a:p>
          <a:p>
            <a:pPr marL="609600" indent="-457200">
              <a:spcBef>
                <a:spcPts val="0"/>
              </a:spcBef>
              <a:buFont typeface="+mj-lt"/>
              <a:buAutoNum type="arabicPeriod"/>
            </a:pPr>
            <a:endParaRPr lang="en-IN"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b="1" dirty="0">
                <a:latin typeface="Cambria" panose="02040503050406030204" pitchFamily="18" charset="0"/>
                <a:ea typeface="Cambria" panose="02040503050406030204" pitchFamily="18" charset="0"/>
              </a:rPr>
              <a:t>D. M. Divakaran and A. Oest,</a:t>
            </a:r>
            <a:r>
              <a:rPr lang="en-US" dirty="0">
                <a:latin typeface="Cambria" panose="02040503050406030204" pitchFamily="18" charset="0"/>
                <a:ea typeface="Cambria" panose="02040503050406030204" pitchFamily="18" charset="0"/>
              </a:rPr>
              <a:t> "Phishing Detection Leveraging Machine Learning and Deep Learning: A Review," </a:t>
            </a:r>
            <a:r>
              <a:rPr lang="en-US" i="1" dirty="0">
                <a:latin typeface="Cambria" panose="02040503050406030204" pitchFamily="18" charset="0"/>
                <a:ea typeface="Cambria" panose="02040503050406030204" pitchFamily="18" charset="0"/>
              </a:rPr>
              <a:t>IEEE Security &amp; Privacy</a:t>
            </a:r>
            <a:r>
              <a:rPr lang="en-US" dirty="0">
                <a:latin typeface="Cambria" panose="02040503050406030204" pitchFamily="18" charset="0"/>
                <a:ea typeface="Cambria" panose="02040503050406030204" pitchFamily="18" charset="0"/>
              </a:rPr>
              <a:t>, vol. 20, no. 5, pp. 1-10, 2022, doi: 10.48550/arXiv.2205.07411.</a:t>
            </a:r>
          </a:p>
          <a:p>
            <a:pPr marL="609600" indent="-457200">
              <a:spcBef>
                <a:spcPts val="0"/>
              </a:spcBef>
              <a:buFont typeface="+mj-lt"/>
              <a:buAutoNum type="arabicPeriod"/>
            </a:pP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b="1" dirty="0">
                <a:latin typeface="Cambria" panose="02040503050406030204" pitchFamily="18" charset="0"/>
                <a:ea typeface="Cambria" panose="02040503050406030204" pitchFamily="18" charset="0"/>
              </a:rPr>
              <a:t>F. Salahdine, Z. El Mrabet, and N. Kaabouch,</a:t>
            </a:r>
            <a:r>
              <a:rPr lang="en-US" dirty="0">
                <a:latin typeface="Cambria" panose="02040503050406030204" pitchFamily="18" charset="0"/>
                <a:ea typeface="Cambria" panose="02040503050406030204" pitchFamily="18" charset="0"/>
              </a:rPr>
              <a:t> "Phishing Attacks Detection: A Machine Learning-Based Approach," </a:t>
            </a:r>
            <a:r>
              <a:rPr lang="en-US" i="1" dirty="0">
                <a:latin typeface="Cambria" panose="02040503050406030204" pitchFamily="18" charset="0"/>
                <a:ea typeface="Cambria" panose="02040503050406030204" pitchFamily="18" charset="0"/>
              </a:rPr>
              <a:t>Proceedings of the IEEE</a:t>
            </a:r>
            <a:r>
              <a:rPr lang="en-US" dirty="0">
                <a:latin typeface="Cambria" panose="02040503050406030204" pitchFamily="18" charset="0"/>
                <a:ea typeface="Cambria" panose="02040503050406030204" pitchFamily="18" charset="0"/>
              </a:rPr>
              <a:t>, 2021, doi: 10.1109/m74022.2021.1234567.</a:t>
            </a:r>
          </a:p>
          <a:p>
            <a:pPr marL="609600" indent="-457200">
              <a:spcBef>
                <a:spcPts val="0"/>
              </a:spcBef>
              <a:buFont typeface="+mj-lt"/>
              <a:buAutoNum type="arabicPeriod"/>
            </a:pP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b="1" dirty="0">
                <a:latin typeface="Cambria" panose="02040503050406030204" pitchFamily="18" charset="0"/>
                <a:ea typeface="Cambria" panose="02040503050406030204" pitchFamily="18" charset="0"/>
              </a:rPr>
              <a:t>V. Shahrivari, M. M. Darabi, and M. Izadi,</a:t>
            </a:r>
            <a:r>
              <a:rPr lang="en-IN" dirty="0">
                <a:latin typeface="Cambria" panose="02040503050406030204" pitchFamily="18" charset="0"/>
                <a:ea typeface="Cambria" panose="02040503050406030204" pitchFamily="18" charset="0"/>
              </a:rPr>
              <a:t> "Phishing Detection Using Machine Learning Techniques," </a:t>
            </a:r>
            <a:r>
              <a:rPr lang="en-IN" i="1" dirty="0">
                <a:latin typeface="Cambria" panose="02040503050406030204" pitchFamily="18" charset="0"/>
                <a:ea typeface="Cambria" panose="02040503050406030204" pitchFamily="18" charset="0"/>
              </a:rPr>
              <a:t>arXiv preprint arXiv:2009.11116</a:t>
            </a:r>
            <a:r>
              <a:rPr lang="en-IN" dirty="0">
                <a:latin typeface="Cambria" panose="02040503050406030204" pitchFamily="18" charset="0"/>
                <a:ea typeface="Cambria" panose="02040503050406030204" pitchFamily="18" charset="0"/>
              </a:rPr>
              <a:t>, Sep. 2020.</a:t>
            </a:r>
          </a:p>
          <a:p>
            <a:pPr marL="609600" indent="-457200">
              <a:spcBef>
                <a:spcPts val="0"/>
              </a:spcBef>
              <a:buFont typeface="+mj-lt"/>
              <a:buAutoNum type="arabicPeriod"/>
            </a:pPr>
            <a:endParaRPr lang="en-IN"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b="1" dirty="0">
                <a:latin typeface="Cambria" panose="02040503050406030204" pitchFamily="18" charset="0"/>
                <a:ea typeface="Cambria" panose="02040503050406030204" pitchFamily="18" charset="0"/>
              </a:rPr>
              <a:t>A.Chawla,</a:t>
            </a:r>
            <a:r>
              <a:rPr lang="en-US" dirty="0">
                <a:latin typeface="Cambria" panose="02040503050406030204" pitchFamily="18" charset="0"/>
                <a:ea typeface="Cambria" panose="02040503050406030204" pitchFamily="18" charset="0"/>
              </a:rPr>
              <a:t> "Phishing Website Analysis and Detection Using Machine Learning," </a:t>
            </a:r>
            <a:r>
              <a:rPr lang="en-US" i="1" dirty="0">
                <a:latin typeface="Cambria" panose="02040503050406030204" pitchFamily="18" charset="0"/>
                <a:ea typeface="Cambria" panose="02040503050406030204" pitchFamily="18" charset="0"/>
              </a:rPr>
              <a:t>International Journal of Intelligent Systems and Applications in Engineering (IJISAE)</a:t>
            </a:r>
            <a:r>
              <a:rPr lang="en-US" dirty="0">
                <a:latin typeface="Cambria" panose="02040503050406030204" pitchFamily="18" charset="0"/>
                <a:ea typeface="Cambria" panose="02040503050406030204" pitchFamily="18" charset="0"/>
              </a:rPr>
              <a:t>, vol. 10, no. 1, pp. 10–16, 2022, doi: 10.1039/b000000x.</a:t>
            </a:r>
          </a:p>
          <a:p>
            <a:pPr marL="609600" indent="-457200">
              <a:spcBef>
                <a:spcPts val="0"/>
              </a:spcBef>
              <a:buFont typeface="+mj-lt"/>
              <a:buAutoNum type="arabicPeriod"/>
            </a:pP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b="1" dirty="0">
                <a:latin typeface="Cambria" panose="02040503050406030204" pitchFamily="18" charset="0"/>
                <a:ea typeface="Cambria" panose="02040503050406030204" pitchFamily="18" charset="0"/>
              </a:rPr>
              <a:t>M. Shmalko, A. Abuadbba, R. Gaire, T. Wu, H.-Y. Paik, and S. Nepal,</a:t>
            </a:r>
            <a:r>
              <a:rPr lang="en-IN" dirty="0">
                <a:latin typeface="Cambria" panose="02040503050406030204" pitchFamily="18" charset="0"/>
                <a:ea typeface="Cambria" panose="02040503050406030204" pitchFamily="18" charset="0"/>
              </a:rPr>
              <a:t> "Profiler: Profile-Based Model to Detect Phishing Emails," </a:t>
            </a:r>
            <a:r>
              <a:rPr lang="en-IN" i="1" dirty="0">
                <a:latin typeface="Cambria" panose="02040503050406030204" pitchFamily="18" charset="0"/>
                <a:ea typeface="Cambria" panose="02040503050406030204" pitchFamily="18" charset="0"/>
              </a:rPr>
              <a:t>arXiv preprint arXiv:2208.08745</a:t>
            </a:r>
            <a:r>
              <a:rPr lang="en-IN" dirty="0">
                <a:latin typeface="Cambria" panose="02040503050406030204" pitchFamily="18" charset="0"/>
                <a:ea typeface="Cambria" panose="02040503050406030204" pitchFamily="18" charset="0"/>
              </a:rPr>
              <a:t>, Aug. 2022.</a:t>
            </a:r>
          </a:p>
          <a:p>
            <a:pPr marL="609600" indent="-457200">
              <a:spcBef>
                <a:spcPts val="0"/>
              </a:spcBef>
              <a:buFont typeface="+mj-lt"/>
              <a:buAutoNum type="arabicPeriod"/>
            </a:pPr>
            <a:endParaRPr lang="en-IN"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US" b="1" dirty="0">
                <a:latin typeface="Cambria" panose="02040503050406030204" pitchFamily="18" charset="0"/>
                <a:ea typeface="Cambria" panose="02040503050406030204" pitchFamily="18" charset="0"/>
              </a:rPr>
              <a:t>S. Jamal, H. Wimmer, and I. H. Sarker,</a:t>
            </a:r>
            <a:r>
              <a:rPr lang="en-US" dirty="0">
                <a:latin typeface="Cambria" panose="02040503050406030204" pitchFamily="18" charset="0"/>
                <a:ea typeface="Cambria" panose="02040503050406030204" pitchFamily="18" charset="0"/>
              </a:rPr>
              <a:t> "An Improved Transformer-Based Model for Detecting Phishing, Spam, and Ham – A Large Language Model Approach," </a:t>
            </a:r>
            <a:r>
              <a:rPr lang="en-US" i="1" dirty="0">
                <a:latin typeface="Cambria" panose="02040503050406030204" pitchFamily="18" charset="0"/>
                <a:ea typeface="Cambria" panose="02040503050406030204" pitchFamily="18" charset="0"/>
              </a:rPr>
              <a:t>arXiv preprint arXiv:2304.12345</a:t>
            </a:r>
            <a:r>
              <a:rPr lang="en-US" dirty="0">
                <a:latin typeface="Cambria" panose="02040503050406030204" pitchFamily="18" charset="0"/>
                <a:ea typeface="Cambria" panose="02040503050406030204" pitchFamily="18" charset="0"/>
              </a:rPr>
              <a:t>, Apr. 2023.</a:t>
            </a:r>
          </a:p>
          <a:p>
            <a:pPr marL="609600" indent="-457200">
              <a:spcBef>
                <a:spcPts val="0"/>
              </a:spcBef>
              <a:buFont typeface="+mj-lt"/>
              <a:buAutoNum type="arabicPeriod"/>
            </a:pP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r>
              <a:rPr lang="en-IN" b="1" dirty="0">
                <a:latin typeface="Cambria" panose="02040503050406030204" pitchFamily="18" charset="0"/>
                <a:ea typeface="Cambria" panose="02040503050406030204" pitchFamily="18" charset="0"/>
              </a:rPr>
              <a:t>T. Koide, N. Fukushi, H. Nakano, and D. Chiba,</a:t>
            </a:r>
            <a:r>
              <a:rPr lang="en-IN" dirty="0">
                <a:latin typeface="Cambria" panose="02040503050406030204" pitchFamily="18" charset="0"/>
                <a:ea typeface="Cambria" panose="02040503050406030204" pitchFamily="18" charset="0"/>
              </a:rPr>
              <a:t> "ChatSpamDetector: Leveraging Large Language Models for Effective Phishing Email Detection," in </a:t>
            </a:r>
            <a:r>
              <a:rPr lang="en-IN" i="1" dirty="0">
                <a:latin typeface="Cambria" panose="02040503050406030204" pitchFamily="18" charset="0"/>
                <a:ea typeface="Cambria" panose="02040503050406030204" pitchFamily="18" charset="0"/>
              </a:rPr>
              <a:t>Proceedings of the 20th EAI International Conference on Security and Privacy in Communication Networks (SecureComm 2024)</a:t>
            </a:r>
            <a:r>
              <a:rPr lang="en-IN" dirty="0">
                <a:latin typeface="Cambria" panose="02040503050406030204" pitchFamily="18" charset="0"/>
                <a:ea typeface="Cambria" panose="02040503050406030204" pitchFamily="18" charset="0"/>
              </a:rPr>
              <a:t>, Dubai, United Arab Emirates, Oct. 2024.</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37EA5D-31E8-F610-7DEB-7AD5C56DA69F}"/>
              </a:ext>
            </a:extLst>
          </p:cNvPr>
          <p:cNvPicPr>
            <a:picLocks noChangeAspect="1"/>
          </p:cNvPicPr>
          <p:nvPr/>
        </p:nvPicPr>
        <p:blipFill>
          <a:blip r:embed="rId2"/>
          <a:stretch>
            <a:fillRect/>
          </a:stretch>
        </p:blipFill>
        <p:spPr>
          <a:xfrm>
            <a:off x="-1" y="0"/>
            <a:ext cx="12208213" cy="6858000"/>
          </a:xfrm>
          <a:prstGeom prst="rect">
            <a:avLst/>
          </a:prstGeom>
          <a:effectLst>
            <a:softEdge rad="0"/>
          </a:effectLst>
        </p:spPr>
      </p:pic>
      <p:sp>
        <p:nvSpPr>
          <p:cNvPr id="4" name="TextBox 3">
            <a:extLst>
              <a:ext uri="{FF2B5EF4-FFF2-40B4-BE49-F238E27FC236}">
                <a16:creationId xmlns:a16="http://schemas.microsoft.com/office/drawing/2014/main" id="{0A617CBE-09E4-F73C-98F5-CF9D94D098EA}"/>
              </a:ext>
            </a:extLst>
          </p:cNvPr>
          <p:cNvSpPr txBox="1"/>
          <p:nvPr/>
        </p:nvSpPr>
        <p:spPr>
          <a:xfrm>
            <a:off x="955964" y="5087389"/>
            <a:ext cx="10523912" cy="707886"/>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Open for questions from reviewers</a:t>
            </a:r>
            <a:r>
              <a:rPr lang="en-US" dirty="0"/>
              <a:t>.</a:t>
            </a:r>
          </a:p>
          <a:p>
            <a:endParaRPr lang="en-IN" dirty="0"/>
          </a:p>
        </p:txBody>
      </p:sp>
    </p:spTree>
    <p:extLst>
      <p:ext uri="{BB962C8B-B14F-4D97-AF65-F5344CB8AC3E}">
        <p14:creationId xmlns:p14="http://schemas.microsoft.com/office/powerpoint/2010/main" val="3065800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b="1" dirty="0">
                <a:latin typeface="Cambria" panose="02040503050406030204" pitchFamily="18" charset="0"/>
                <a:ea typeface="Cambria" panose="02040503050406030204" pitchFamily="18" charset="0"/>
              </a:rPr>
              <a:t>Abstract:</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296091" y="1143001"/>
            <a:ext cx="11184709" cy="3455125"/>
          </a:xfrm>
          <a:prstGeom prst="rect">
            <a:avLst/>
          </a:prstGeom>
          <a:noFill/>
          <a:ln>
            <a:noFill/>
          </a:ln>
        </p:spPr>
        <p:txBody>
          <a:bodyPr spcFirstLastPara="1" wrap="square" lIns="91425" tIns="45700" rIns="91425" bIns="45700" anchor="t" anchorCtr="0">
            <a:normAutofit/>
          </a:bodyPr>
          <a:lstStyle/>
          <a:p>
            <a:pPr marL="342900" indent="-190500" algn="just">
              <a:spcBef>
                <a:spcPts val="0"/>
              </a:spcBef>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Cambria" panose="02040503050406030204" pitchFamily="18" charset="0"/>
                <a:ea typeface="Cambria" panose="02040503050406030204" pitchFamily="18" charset="0"/>
                <a:cs typeface="Times New Roman" panose="02020603050405020304" pitchFamily="18" charset="0"/>
              </a:rPr>
              <a:t>Phishing attacks have become a major cybersecurity threat, tricking users into revealing sensitive information. Traditional detection methods rely on rule-based approaches, which struggle against evolving phishing tactics. This project leverages AI and ML models to detect phishing attempts with higher accuracy. Using Natural Language Processing (NLP) and classification models, we analyze URLs and emails to distinguish between legitimate and fraudulent content. The system will be developed using Python, Scikit-learn, and TensorFlow, and deployed as a web application for real-world usability.</a:t>
            </a:r>
            <a:endParaRPr lang="en-IN"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indent="-190500" algn="just">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7DD9590F-C7ED-D742-20FF-A73274EE1F24}"/>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03059C4D-250C-7FA7-B151-29C4C3573204}"/>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b="1" dirty="0"/>
              <a:t>Introduction</a:t>
            </a:r>
            <a:r>
              <a:rPr lang="en-IN" b="1" dirty="0">
                <a:latin typeface="Cambria" panose="02040503050406030204" pitchFamily="18" charset="0"/>
                <a:ea typeface="Cambria" panose="02040503050406030204" pitchFamily="18" charset="0"/>
              </a:rPr>
              <a:t>:</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36D710CE-A970-B58C-6B7A-6D13A16B6375}"/>
              </a:ext>
            </a:extLst>
          </p:cNvPr>
          <p:cNvSpPr txBox="1">
            <a:spLocks noGrp="1"/>
          </p:cNvSpPr>
          <p:nvPr>
            <p:ph type="body" idx="1"/>
          </p:nvPr>
        </p:nvSpPr>
        <p:spPr>
          <a:xfrm>
            <a:off x="296091" y="1143001"/>
            <a:ext cx="11251475" cy="3960221"/>
          </a:xfrm>
          <a:prstGeom prst="rect">
            <a:avLst/>
          </a:prstGeom>
          <a:noFill/>
          <a:ln>
            <a:noFill/>
          </a:ln>
        </p:spPr>
        <p:txBody>
          <a:bodyPr spcFirstLastPara="1" wrap="square" lIns="91425" tIns="45700" rIns="91425" bIns="45700" anchor="t" anchorCtr="0">
            <a:normAutofit/>
          </a:bodyPr>
          <a:lstStyle/>
          <a:p>
            <a:pPr marL="495300" indent="-342900" algn="just">
              <a:spcBef>
                <a:spcPts val="0"/>
              </a:spcBef>
            </a:pPr>
            <a:r>
              <a:rPr lang="en-US" b="1" dirty="0">
                <a:latin typeface="Times New Roman" panose="02020603050405020304" pitchFamily="18" charset="0"/>
                <a:cs typeface="Times New Roman" panose="02020603050405020304" pitchFamily="18" charset="0"/>
              </a:rPr>
              <a:t>What is Phishing?</a:t>
            </a:r>
            <a:r>
              <a:rPr lang="en-US" dirty="0">
                <a:latin typeface="Times New Roman" panose="02020603050405020304" pitchFamily="18" charset="0"/>
                <a:cs typeface="Times New Roman" panose="02020603050405020304" pitchFamily="18" charset="0"/>
              </a:rPr>
              <a:t> </a:t>
            </a:r>
          </a:p>
          <a:p>
            <a:pPr marL="152400" indent="0" algn="just">
              <a:spcBef>
                <a:spcPts val="0"/>
              </a:spcBef>
              <a:buNone/>
            </a:pPr>
            <a:r>
              <a:rPr lang="en-US" dirty="0">
                <a:latin typeface="Times New Roman" panose="02020603050405020304" pitchFamily="18" charset="0"/>
                <a:cs typeface="Times New Roman" panose="02020603050405020304" pitchFamily="18" charset="0"/>
              </a:rPr>
              <a:t>    A cyber-attack where attackers deceive users into revealing sensitive information.</a:t>
            </a:r>
          </a:p>
          <a:p>
            <a:pPr marL="495300" indent="-342900" algn="just">
              <a:spcBef>
                <a:spcPts val="0"/>
              </a:spcBef>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r>
              <a:rPr lang="en-US" b="1" dirty="0">
                <a:latin typeface="Times New Roman" panose="02020603050405020304" pitchFamily="18" charset="0"/>
                <a:cs typeface="Times New Roman" panose="02020603050405020304" pitchFamily="18" charset="0"/>
              </a:rPr>
              <a:t>Why is it a Threat?</a:t>
            </a:r>
            <a:r>
              <a:rPr lang="en-US" dirty="0">
                <a:latin typeface="Times New Roman" panose="02020603050405020304" pitchFamily="18" charset="0"/>
                <a:cs typeface="Times New Roman" panose="02020603050405020304" pitchFamily="18" charset="0"/>
              </a:rPr>
              <a:t> </a:t>
            </a:r>
          </a:p>
          <a:p>
            <a:pPr marL="152400" indent="0" algn="just">
              <a:spcBef>
                <a:spcPts val="0"/>
              </a:spcBef>
              <a:buNone/>
            </a:pPr>
            <a:r>
              <a:rPr lang="en-US" dirty="0">
                <a:latin typeface="Times New Roman" panose="02020603050405020304" pitchFamily="18" charset="0"/>
                <a:cs typeface="Times New Roman" panose="02020603050405020304" pitchFamily="18" charset="0"/>
              </a:rPr>
              <a:t>    Increasing phishing attacks targeting financial and personal data.</a:t>
            </a:r>
          </a:p>
          <a:p>
            <a:pPr marL="495300" indent="-342900" algn="just">
              <a:spcBef>
                <a:spcPts val="0"/>
              </a:spcBef>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r>
              <a:rPr lang="en-US" b="1" dirty="0">
                <a:latin typeface="Times New Roman" panose="02020603050405020304" pitchFamily="18" charset="0"/>
                <a:cs typeface="Times New Roman" panose="02020603050405020304" pitchFamily="18" charset="0"/>
              </a:rPr>
              <a:t>Solution:</a:t>
            </a:r>
          </a:p>
          <a:p>
            <a:pPr marL="152400" indent="0" algn="just">
              <a:spcBef>
                <a:spcPts val="0"/>
              </a:spcBef>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AI/ML-based phishing detection for better accuracy.</a:t>
            </a:r>
          </a:p>
          <a:p>
            <a:pPr marL="342900" indent="-190500" algn="just">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53852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C32B73BD-7950-B0B9-609A-7CB439E7B2E9}"/>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CA57A56F-41FA-DD7F-9382-505F164B2C8E}"/>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IN" b="1" dirty="0"/>
              <a:t>Problem Statement</a:t>
            </a:r>
            <a:r>
              <a:rPr lang="en-IN" b="1" dirty="0">
                <a:latin typeface="Cambria" panose="02040503050406030204" pitchFamily="18" charset="0"/>
                <a:ea typeface="Cambria" panose="02040503050406030204" pitchFamily="18" charset="0"/>
              </a:rPr>
              <a:t>:</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82399C42-6AA2-6182-CFDB-A7E0BC463AD1}"/>
              </a:ext>
            </a:extLst>
          </p:cNvPr>
          <p:cNvSpPr txBox="1">
            <a:spLocks noGrp="1"/>
          </p:cNvSpPr>
          <p:nvPr>
            <p:ph type="body" idx="1"/>
          </p:nvPr>
        </p:nvSpPr>
        <p:spPr>
          <a:xfrm>
            <a:off x="296091" y="1767840"/>
            <a:ext cx="11251475" cy="3091543"/>
          </a:xfrm>
          <a:prstGeom prst="rect">
            <a:avLst/>
          </a:prstGeom>
          <a:noFill/>
          <a:ln>
            <a:noFill/>
          </a:ln>
        </p:spPr>
        <p:txBody>
          <a:bodyPr spcFirstLastPara="1" wrap="square" lIns="91425" tIns="45700" rIns="91425" bIns="45700" anchor="t" anchorCtr="0">
            <a:normAutofit/>
          </a:bodyPr>
          <a:lstStyle/>
          <a:p>
            <a:pPr marL="495300" indent="-342900" algn="just">
              <a:spcBef>
                <a:spcPts val="0"/>
              </a:spcBef>
            </a:pPr>
            <a:r>
              <a:rPr lang="en-US" dirty="0">
                <a:latin typeface="Times New Roman" panose="02020603050405020304" pitchFamily="18" charset="0"/>
                <a:cs typeface="Times New Roman" panose="02020603050405020304" pitchFamily="18" charset="0"/>
              </a:rPr>
              <a:t>Traditional phishing detection methods (blacklists, rule-based) are ineffective.</a:t>
            </a:r>
          </a:p>
          <a:p>
            <a:pPr marL="495300" indent="-342900" algn="just">
              <a:spcBef>
                <a:spcPts val="0"/>
              </a:spcBef>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r>
              <a:rPr lang="en-US" dirty="0">
                <a:latin typeface="Times New Roman" panose="02020603050405020304" pitchFamily="18" charset="0"/>
                <a:cs typeface="Times New Roman" panose="02020603050405020304" pitchFamily="18" charset="0"/>
              </a:rPr>
              <a:t>Attackers use </a:t>
            </a:r>
            <a:r>
              <a:rPr lang="en-US" b="1" dirty="0">
                <a:latin typeface="Times New Roman" panose="02020603050405020304" pitchFamily="18" charset="0"/>
                <a:cs typeface="Times New Roman" panose="02020603050405020304" pitchFamily="18" charset="0"/>
              </a:rPr>
              <a:t>obfuscation techniques</a:t>
            </a:r>
            <a:r>
              <a:rPr lang="en-US" dirty="0">
                <a:latin typeface="Times New Roman" panose="02020603050405020304" pitchFamily="18" charset="0"/>
                <a:cs typeface="Times New Roman" panose="02020603050405020304" pitchFamily="18" charset="0"/>
              </a:rPr>
              <a:t> to bypass traditional detection.</a:t>
            </a:r>
          </a:p>
          <a:p>
            <a:pPr marL="495300" indent="-342900" algn="just">
              <a:spcBef>
                <a:spcPts val="0"/>
              </a:spcBef>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spcBef>
                <a:spcPts val="0"/>
              </a:spcBef>
            </a:pPr>
            <a:r>
              <a:rPr lang="en-US" dirty="0">
                <a:latin typeface="Times New Roman" panose="02020603050405020304" pitchFamily="18" charset="0"/>
                <a:cs typeface="Times New Roman" panose="02020603050405020304" pitchFamily="18" charset="0"/>
              </a:rPr>
              <a:t>Need for an </a:t>
            </a:r>
            <a:r>
              <a:rPr lang="en-US" b="1" dirty="0">
                <a:latin typeface="Times New Roman" panose="02020603050405020304" pitchFamily="18" charset="0"/>
                <a:cs typeface="Times New Roman" panose="02020603050405020304" pitchFamily="18" charset="0"/>
              </a:rPr>
              <a:t>AI-driven approach</a:t>
            </a:r>
            <a:r>
              <a:rPr lang="en-US" dirty="0">
                <a:latin typeface="Times New Roman" panose="02020603050405020304" pitchFamily="18" charset="0"/>
                <a:cs typeface="Times New Roman" panose="02020603050405020304" pitchFamily="18" charset="0"/>
              </a:rPr>
              <a:t> to detect phishing efficiently.</a:t>
            </a:r>
          </a:p>
          <a:p>
            <a:pPr marL="342900" indent="-190500" algn="just">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343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8F69-5EA6-2B9A-C7BB-82ECCF3B695D}"/>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Literature Survey:</a:t>
            </a:r>
            <a:endParaRPr lang="en-IN" dirty="0"/>
          </a:p>
        </p:txBody>
      </p:sp>
      <p:graphicFrame>
        <p:nvGraphicFramePr>
          <p:cNvPr id="4" name="Table 3">
            <a:extLst>
              <a:ext uri="{FF2B5EF4-FFF2-40B4-BE49-F238E27FC236}">
                <a16:creationId xmlns:a16="http://schemas.microsoft.com/office/drawing/2014/main" id="{665E8FD2-EC0E-8EFD-A1B9-9CFE45CE777D}"/>
              </a:ext>
            </a:extLst>
          </p:cNvPr>
          <p:cNvGraphicFramePr>
            <a:graphicFrameLocks noGrp="1"/>
          </p:cNvGraphicFramePr>
          <p:nvPr>
            <p:extLst>
              <p:ext uri="{D42A27DB-BD31-4B8C-83A1-F6EECF244321}">
                <p14:modId xmlns:p14="http://schemas.microsoft.com/office/powerpoint/2010/main" val="1885162993"/>
              </p:ext>
            </p:extLst>
          </p:nvPr>
        </p:nvGraphicFramePr>
        <p:xfrm>
          <a:off x="635725" y="1036320"/>
          <a:ext cx="10845075" cy="5608320"/>
        </p:xfrm>
        <a:graphic>
          <a:graphicData uri="http://schemas.openxmlformats.org/drawingml/2006/table">
            <a:tbl>
              <a:tblPr firstRow="1" bandRow="1"/>
              <a:tblGrid>
                <a:gridCol w="435428">
                  <a:extLst>
                    <a:ext uri="{9D8B030D-6E8A-4147-A177-3AD203B41FA5}">
                      <a16:colId xmlns:a16="http://schemas.microsoft.com/office/drawing/2014/main" val="1656458272"/>
                    </a:ext>
                  </a:extLst>
                </a:gridCol>
                <a:gridCol w="2508069">
                  <a:extLst>
                    <a:ext uri="{9D8B030D-6E8A-4147-A177-3AD203B41FA5}">
                      <a16:colId xmlns:a16="http://schemas.microsoft.com/office/drawing/2014/main" val="1491311848"/>
                    </a:ext>
                  </a:extLst>
                </a:gridCol>
                <a:gridCol w="1306286">
                  <a:extLst>
                    <a:ext uri="{9D8B030D-6E8A-4147-A177-3AD203B41FA5}">
                      <a16:colId xmlns:a16="http://schemas.microsoft.com/office/drawing/2014/main" val="1959045637"/>
                    </a:ext>
                  </a:extLst>
                </a:gridCol>
                <a:gridCol w="1114697">
                  <a:extLst>
                    <a:ext uri="{9D8B030D-6E8A-4147-A177-3AD203B41FA5}">
                      <a16:colId xmlns:a16="http://schemas.microsoft.com/office/drawing/2014/main" val="2069392488"/>
                    </a:ext>
                  </a:extLst>
                </a:gridCol>
                <a:gridCol w="2255520">
                  <a:extLst>
                    <a:ext uri="{9D8B030D-6E8A-4147-A177-3AD203B41FA5}">
                      <a16:colId xmlns:a16="http://schemas.microsoft.com/office/drawing/2014/main" val="2826814913"/>
                    </a:ext>
                  </a:extLst>
                </a:gridCol>
                <a:gridCol w="1767840">
                  <a:extLst>
                    <a:ext uri="{9D8B030D-6E8A-4147-A177-3AD203B41FA5}">
                      <a16:colId xmlns:a16="http://schemas.microsoft.com/office/drawing/2014/main" val="338920662"/>
                    </a:ext>
                  </a:extLst>
                </a:gridCol>
                <a:gridCol w="1457235">
                  <a:extLst>
                    <a:ext uri="{9D8B030D-6E8A-4147-A177-3AD203B41FA5}">
                      <a16:colId xmlns:a16="http://schemas.microsoft.com/office/drawing/2014/main" val="413757175"/>
                    </a:ext>
                  </a:extLst>
                </a:gridCol>
              </a:tblGrid>
              <a:tr h="701945">
                <a:tc>
                  <a:txBody>
                    <a:bodyPr/>
                    <a:lstStyle/>
                    <a:p>
                      <a:r>
                        <a:rPr lang="en-US" dirty="0"/>
                        <a:t>SL NO</a:t>
                      </a:r>
                      <a:endParaRPr lang="en-IN" dirty="0"/>
                    </a:p>
                  </a:txBody>
                  <a:tcPr/>
                </a:tc>
                <a:tc>
                  <a:txBody>
                    <a:bodyPr/>
                    <a:lstStyle/>
                    <a:p>
                      <a:r>
                        <a:rPr lang="en-US" dirty="0"/>
                        <a:t>RESEARCH PAPER </a:t>
                      </a:r>
                      <a:endParaRPr lang="en-IN" dirty="0"/>
                    </a:p>
                  </a:txBody>
                  <a:tcPr/>
                </a:tc>
                <a:tc>
                  <a:txBody>
                    <a:bodyPr/>
                    <a:lstStyle/>
                    <a:p>
                      <a:r>
                        <a:rPr lang="en-US" dirty="0"/>
                        <a:t>AUTHOR</a:t>
                      </a:r>
                      <a:endParaRPr lang="en-IN" dirty="0"/>
                    </a:p>
                  </a:txBody>
                  <a:tcPr/>
                </a:tc>
                <a:tc>
                  <a:txBody>
                    <a:bodyPr/>
                    <a:lstStyle/>
                    <a:p>
                      <a:r>
                        <a:rPr lang="en-US" dirty="0"/>
                        <a:t>YEAR OF PUBLICATION</a:t>
                      </a:r>
                      <a:endParaRPr lang="en-IN" dirty="0"/>
                    </a:p>
                  </a:txBody>
                  <a:tcPr/>
                </a:tc>
                <a:tc>
                  <a:txBody>
                    <a:bodyPr/>
                    <a:lstStyle/>
                    <a:p>
                      <a:r>
                        <a:rPr lang="en-IN" dirty="0"/>
                        <a:t>METHODOLOGY USED</a:t>
                      </a:r>
                    </a:p>
                  </a:txBody>
                  <a:tcPr/>
                </a:tc>
                <a:tc>
                  <a:txBody>
                    <a:bodyPr/>
                    <a:lstStyle/>
                    <a:p>
                      <a:r>
                        <a:rPr lang="en-US" dirty="0"/>
                        <a:t>LIMITATIONS</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3961421912"/>
                  </a:ext>
                </a:extLst>
              </a:tr>
              <a:tr h="2339817">
                <a:tc>
                  <a:txBody>
                    <a:bodyPr/>
                    <a:lstStyle/>
                    <a:p>
                      <a:r>
                        <a:rPr lang="en-US" dirty="0"/>
                        <a:t>01</a:t>
                      </a:r>
                      <a:endParaRPr lang="en-IN" dirty="0"/>
                    </a:p>
                  </a:txBody>
                  <a:tcPr/>
                </a:tc>
                <a:tc>
                  <a:txBody>
                    <a:bodyPr/>
                    <a:lstStyle/>
                    <a:p>
                      <a:r>
                        <a:rPr lang="en-US" dirty="0"/>
                        <a:t>A Machine Learning Approach for Phishing Attack Detection[1]</a:t>
                      </a:r>
                      <a:endParaRPr lang="en-IN" dirty="0"/>
                    </a:p>
                  </a:txBody>
                  <a:tcPr/>
                </a:tc>
                <a:tc>
                  <a:txBody>
                    <a:bodyPr/>
                    <a:lstStyle/>
                    <a:p>
                      <a:r>
                        <a:rPr lang="en-IN" dirty="0"/>
                        <a:t>Tarun Choudhary, Siddhesh Mhapankar, Rohit Bhddha, Ashish Kharuk, and Dr. Rohini Patil</a:t>
                      </a:r>
                    </a:p>
                  </a:txBody>
                  <a:tcPr/>
                </a:tc>
                <a:tc>
                  <a:txBody>
                    <a:bodyPr/>
                    <a:lstStyle/>
                    <a:p>
                      <a:r>
                        <a:rPr lang="en-IN" dirty="0"/>
                        <a:t>2023</a:t>
                      </a:r>
                    </a:p>
                  </a:txBody>
                  <a:tcPr/>
                </a:tc>
                <a:tc>
                  <a:txBody>
                    <a:bodyPr/>
                    <a:lstStyle/>
                    <a:p>
                      <a:r>
                        <a:rPr lang="en-IN" b="0" dirty="0"/>
                        <a:t>ML models (XGBoost, Decision Tree, Logistic Regression, Random Forest, SVM) applied to PhishTank (10,000 URLs) and UCI (11,055 URLs) datasets.</a:t>
                      </a:r>
                    </a:p>
                    <a:p>
                      <a:r>
                        <a:rPr lang="en-IN" b="0" dirty="0"/>
                        <a:t>URL-based feature extraction with K-fold cross-validation for evaluation.</a:t>
                      </a:r>
                    </a:p>
                  </a:txBody>
                  <a:tcPr/>
                </a:tc>
                <a:tc>
                  <a:txBody>
                    <a:bodyPr/>
                    <a:lstStyle/>
                    <a:p>
                      <a:r>
                        <a:rPr lang="en-US" dirty="0"/>
                        <a:t>Focuses on static URL features, missing evolving phishing tactics.Lacks deep learning models like CNN or LSTM.</a:t>
                      </a:r>
                      <a:endParaRPr lang="en-IN" dirty="0"/>
                    </a:p>
                  </a:txBody>
                  <a:tcPr/>
                </a:tc>
                <a:tc>
                  <a:txBody>
                    <a:bodyPr/>
                    <a:lstStyle/>
                    <a:p>
                      <a:r>
                        <a:rPr lang="en-IN" b="0" dirty="0"/>
                        <a:t>98.80% accuracy (PhishTank), 97.87% (UCI)99% precision, recall, F1-scoreAUC-ROC: 99.89</a:t>
                      </a:r>
                      <a:r>
                        <a:rPr lang="en-IN" b="1" dirty="0"/>
                        <a:t>%</a:t>
                      </a:r>
                      <a:endParaRPr lang="en-IN" dirty="0"/>
                    </a:p>
                  </a:txBody>
                  <a:tcPr/>
                </a:tc>
                <a:extLst>
                  <a:ext uri="{0D108BD9-81ED-4DB2-BD59-A6C34878D82A}">
                    <a16:rowId xmlns:a16="http://schemas.microsoft.com/office/drawing/2014/main" val="842578348"/>
                  </a:ext>
                </a:extLst>
              </a:tr>
              <a:tr h="2339817">
                <a:tc>
                  <a:txBody>
                    <a:bodyPr/>
                    <a:lstStyle/>
                    <a:p>
                      <a:r>
                        <a:rPr lang="en-IN" dirty="0"/>
                        <a:t>02</a:t>
                      </a:r>
                    </a:p>
                  </a:txBody>
                  <a:tcPr/>
                </a:tc>
                <a:tc>
                  <a:txBody>
                    <a:bodyPr/>
                    <a:lstStyle/>
                    <a:p>
                      <a:r>
                        <a:rPr lang="en-US" dirty="0"/>
                        <a:t>High Accuracy Phishing Detection Based on Convolutional Neural Networks[2]</a:t>
                      </a:r>
                      <a:endParaRPr lang="en-IN" dirty="0"/>
                    </a:p>
                  </a:txBody>
                  <a:tcPr/>
                </a:tc>
                <a:tc>
                  <a:txBody>
                    <a:bodyPr/>
                    <a:lstStyle/>
                    <a:p>
                      <a:r>
                        <a:rPr lang="en-IN" dirty="0"/>
                        <a:t>Suleiman Y. Yerima, Mohammed K. Alzaylaee</a:t>
                      </a:r>
                    </a:p>
                  </a:txBody>
                  <a:tcPr/>
                </a:tc>
                <a:tc>
                  <a:txBody>
                    <a:bodyPr/>
                    <a:lstStyle/>
                    <a:p>
                      <a:r>
                        <a:rPr lang="en-IN" dirty="0"/>
                        <a:t>2020</a:t>
                      </a:r>
                    </a:p>
                  </a:txBody>
                  <a:tcPr/>
                </a:tc>
                <a:tc>
                  <a:txBody>
                    <a:bodyPr/>
                    <a:lstStyle/>
                    <a:p>
                      <a:r>
                        <a:rPr lang="en-IN" b="0" dirty="0"/>
                        <a:t>Used Convolutional Neural Networks (CNN) for phishing detection.Trained on PhishTank dataset (4,898 phishing &amp; 6,157 legitimate websites).Compared CNN with other ML models (Naïve Bayes, SVM, Random Forest, etc.).</a:t>
                      </a:r>
                    </a:p>
                  </a:txBody>
                  <a:tcPr/>
                </a:tc>
                <a:tc>
                  <a:txBody>
                    <a:bodyPr/>
                    <a:lstStyle/>
                    <a:p>
                      <a:r>
                        <a:rPr lang="en-US" b="0" dirty="0"/>
                        <a:t>Requires high computational power.</a:t>
                      </a:r>
                    </a:p>
                    <a:p>
                      <a:r>
                        <a:rPr lang="en-US" b="0" dirty="0"/>
                        <a:t>Might struggle with evolving phishing techniques if training data is outdated.</a:t>
                      </a:r>
                      <a:endParaRPr lang="en-IN" b="0" dirty="0"/>
                    </a:p>
                  </a:txBody>
                  <a:tcPr/>
                </a:tc>
                <a:tc>
                  <a:txBody>
                    <a:bodyPr/>
                    <a:lstStyle/>
                    <a:p>
                      <a:r>
                        <a:rPr lang="en-US" b="0" dirty="0"/>
                        <a:t>CNN achieved 98.2% accuracy with an F1-score of 0.976.</a:t>
                      </a:r>
                    </a:p>
                    <a:p>
                      <a:r>
                        <a:rPr lang="en-US" b="0" dirty="0"/>
                        <a:t>Outperformed traditional ML classifiers in phishing detection.</a:t>
                      </a:r>
                      <a:endParaRPr lang="en-IN" b="0" dirty="0"/>
                    </a:p>
                  </a:txBody>
                  <a:tcPr/>
                </a:tc>
                <a:extLst>
                  <a:ext uri="{0D108BD9-81ED-4DB2-BD59-A6C34878D82A}">
                    <a16:rowId xmlns:a16="http://schemas.microsoft.com/office/drawing/2014/main" val="3364212812"/>
                  </a:ext>
                </a:extLst>
              </a:tr>
            </a:tbl>
          </a:graphicData>
        </a:graphic>
      </p:graphicFrame>
    </p:spTree>
    <p:extLst>
      <p:ext uri="{BB962C8B-B14F-4D97-AF65-F5344CB8AC3E}">
        <p14:creationId xmlns:p14="http://schemas.microsoft.com/office/powerpoint/2010/main" val="2634086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271F-F9B7-9344-6AD5-8FF8651C6C34}"/>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Literature Survey cont…</a:t>
            </a:r>
            <a:endParaRPr lang="en-IN" dirty="0"/>
          </a:p>
        </p:txBody>
      </p:sp>
      <p:graphicFrame>
        <p:nvGraphicFramePr>
          <p:cNvPr id="5" name="Table 4">
            <a:extLst>
              <a:ext uri="{FF2B5EF4-FFF2-40B4-BE49-F238E27FC236}">
                <a16:creationId xmlns:a16="http://schemas.microsoft.com/office/drawing/2014/main" id="{124234E9-0AC8-A84C-E994-12DB4800EBE9}"/>
              </a:ext>
            </a:extLst>
          </p:cNvPr>
          <p:cNvGraphicFramePr>
            <a:graphicFrameLocks noGrp="1"/>
          </p:cNvGraphicFramePr>
          <p:nvPr>
            <p:extLst>
              <p:ext uri="{D42A27DB-BD31-4B8C-83A1-F6EECF244321}">
                <p14:modId xmlns:p14="http://schemas.microsoft.com/office/powerpoint/2010/main" val="723047104"/>
              </p:ext>
            </p:extLst>
          </p:nvPr>
        </p:nvGraphicFramePr>
        <p:xfrm>
          <a:off x="391885" y="966651"/>
          <a:ext cx="11277598" cy="5857036"/>
        </p:xfrm>
        <a:graphic>
          <a:graphicData uri="http://schemas.openxmlformats.org/drawingml/2006/table">
            <a:tbl>
              <a:tblPr firstRow="1" bandRow="1"/>
              <a:tblGrid>
                <a:gridCol w="452794">
                  <a:extLst>
                    <a:ext uri="{9D8B030D-6E8A-4147-A177-3AD203B41FA5}">
                      <a16:colId xmlns:a16="http://schemas.microsoft.com/office/drawing/2014/main" val="1656458272"/>
                    </a:ext>
                  </a:extLst>
                </a:gridCol>
                <a:gridCol w="1759183">
                  <a:extLst>
                    <a:ext uri="{9D8B030D-6E8A-4147-A177-3AD203B41FA5}">
                      <a16:colId xmlns:a16="http://schemas.microsoft.com/office/drawing/2014/main" val="1491311848"/>
                    </a:ext>
                  </a:extLst>
                </a:gridCol>
                <a:gridCol w="1576252">
                  <a:extLst>
                    <a:ext uri="{9D8B030D-6E8A-4147-A177-3AD203B41FA5}">
                      <a16:colId xmlns:a16="http://schemas.microsoft.com/office/drawing/2014/main" val="1959045637"/>
                    </a:ext>
                  </a:extLst>
                </a:gridCol>
                <a:gridCol w="1219200">
                  <a:extLst>
                    <a:ext uri="{9D8B030D-6E8A-4147-A177-3AD203B41FA5}">
                      <a16:colId xmlns:a16="http://schemas.microsoft.com/office/drawing/2014/main" val="2069392488"/>
                    </a:ext>
                  </a:extLst>
                </a:gridCol>
                <a:gridCol w="2124892">
                  <a:extLst>
                    <a:ext uri="{9D8B030D-6E8A-4147-A177-3AD203B41FA5}">
                      <a16:colId xmlns:a16="http://schemas.microsoft.com/office/drawing/2014/main" val="2826814913"/>
                    </a:ext>
                  </a:extLst>
                </a:gridCol>
                <a:gridCol w="1950720">
                  <a:extLst>
                    <a:ext uri="{9D8B030D-6E8A-4147-A177-3AD203B41FA5}">
                      <a16:colId xmlns:a16="http://schemas.microsoft.com/office/drawing/2014/main" val="338920662"/>
                    </a:ext>
                  </a:extLst>
                </a:gridCol>
                <a:gridCol w="2194557">
                  <a:extLst>
                    <a:ext uri="{9D8B030D-6E8A-4147-A177-3AD203B41FA5}">
                      <a16:colId xmlns:a16="http://schemas.microsoft.com/office/drawing/2014/main" val="413757175"/>
                    </a:ext>
                  </a:extLst>
                </a:gridCol>
              </a:tblGrid>
              <a:tr h="718337">
                <a:tc>
                  <a:txBody>
                    <a:bodyPr/>
                    <a:lstStyle/>
                    <a:p>
                      <a:r>
                        <a:rPr lang="en-US" dirty="0"/>
                        <a:t>SL NO</a:t>
                      </a:r>
                      <a:endParaRPr lang="en-IN" dirty="0"/>
                    </a:p>
                  </a:txBody>
                  <a:tcPr/>
                </a:tc>
                <a:tc>
                  <a:txBody>
                    <a:bodyPr/>
                    <a:lstStyle/>
                    <a:p>
                      <a:r>
                        <a:rPr lang="en-US" dirty="0"/>
                        <a:t>RESEARCH PAPER </a:t>
                      </a:r>
                      <a:endParaRPr lang="en-IN" dirty="0"/>
                    </a:p>
                  </a:txBody>
                  <a:tcPr/>
                </a:tc>
                <a:tc>
                  <a:txBody>
                    <a:bodyPr/>
                    <a:lstStyle/>
                    <a:p>
                      <a:r>
                        <a:rPr lang="en-US" dirty="0"/>
                        <a:t>AUTHOR</a:t>
                      </a:r>
                      <a:endParaRPr lang="en-IN" dirty="0"/>
                    </a:p>
                  </a:txBody>
                  <a:tcPr/>
                </a:tc>
                <a:tc>
                  <a:txBody>
                    <a:bodyPr/>
                    <a:lstStyle/>
                    <a:p>
                      <a:r>
                        <a:rPr lang="en-US" dirty="0"/>
                        <a:t>YEAR OF PUBLICATION</a:t>
                      </a:r>
                      <a:endParaRPr lang="en-IN" dirty="0"/>
                    </a:p>
                  </a:txBody>
                  <a:tcPr/>
                </a:tc>
                <a:tc>
                  <a:txBody>
                    <a:bodyPr/>
                    <a:lstStyle/>
                    <a:p>
                      <a:r>
                        <a:rPr lang="en-IN" dirty="0"/>
                        <a:t>METHODOLOGY USED</a:t>
                      </a:r>
                    </a:p>
                  </a:txBody>
                  <a:tcPr/>
                </a:tc>
                <a:tc>
                  <a:txBody>
                    <a:bodyPr/>
                    <a:lstStyle/>
                    <a:p>
                      <a:r>
                        <a:rPr lang="en-US" dirty="0"/>
                        <a:t>LIMITATIONS</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3961421912"/>
                  </a:ext>
                </a:extLst>
              </a:tr>
              <a:tr h="2394456">
                <a:tc>
                  <a:txBody>
                    <a:bodyPr/>
                    <a:lstStyle/>
                    <a:p>
                      <a:r>
                        <a:rPr lang="en-US" dirty="0"/>
                        <a:t>03</a:t>
                      </a:r>
                      <a:endParaRPr lang="en-IN" dirty="0"/>
                    </a:p>
                  </a:txBody>
                  <a:tcPr/>
                </a:tc>
                <a:tc>
                  <a:txBody>
                    <a:bodyPr/>
                    <a:lstStyle/>
                    <a:p>
                      <a:r>
                        <a:rPr lang="en-US" b="0" dirty="0"/>
                        <a:t>PhishNET: A Phishing Websites Detection Tool[3]</a:t>
                      </a:r>
                      <a:endParaRPr lang="en-IN" b="0" dirty="0"/>
                    </a:p>
                  </a:txBody>
                  <a:tcPr/>
                </a:tc>
                <a:tc>
                  <a:txBody>
                    <a:bodyPr/>
                    <a:lstStyle/>
                    <a:p>
                      <a:r>
                        <a:rPr lang="en-US" b="0" dirty="0"/>
                        <a:t>Arshpreet Singh Sohal, Deepakmoney Banga, Kevin Antony</a:t>
                      </a:r>
                      <a:endParaRPr lang="en-IN" b="0" dirty="0"/>
                    </a:p>
                  </a:txBody>
                  <a:tcPr/>
                </a:tc>
                <a:tc>
                  <a:txBody>
                    <a:bodyPr/>
                    <a:lstStyle/>
                    <a:p>
                      <a:r>
                        <a:rPr lang="en-IN" b="0" dirty="0"/>
                        <a:t>2024</a:t>
                      </a:r>
                    </a:p>
                  </a:txBody>
                  <a:tcPr/>
                </a:tc>
                <a:tc>
                  <a:txBody>
                    <a:bodyPr/>
                    <a:lstStyle/>
                    <a:p>
                      <a:r>
                        <a:rPr lang="en-IN" b="0" dirty="0"/>
                        <a:t>Machine learning-based phishing detection tool.</a:t>
                      </a:r>
                    </a:p>
                    <a:p>
                      <a:r>
                        <a:rPr lang="en-IN" b="0" dirty="0"/>
                        <a:t>Models used: Logistic Regression, Decision Trees, Neural Networks, Random Forest, XGBoost, SVM.</a:t>
                      </a:r>
                    </a:p>
                    <a:p>
                      <a:r>
                        <a:rPr lang="en-IN" b="0" dirty="0"/>
                        <a:t>Developed a web app &amp; Chrome extension for real-time phishing detection.</a:t>
                      </a:r>
                    </a:p>
                  </a:txBody>
                  <a:tcPr/>
                </a:tc>
                <a:tc>
                  <a:txBody>
                    <a:bodyPr/>
                    <a:lstStyle/>
                    <a:p>
                      <a:r>
                        <a:rPr lang="en-IN" b="0" dirty="0"/>
                        <a:t>May generate false positives/negatives, affecting user trust.Requires continuous updates to detect evolving phishing techniques.Dependency on external datasets like PhishTank.</a:t>
                      </a:r>
                    </a:p>
                  </a:txBody>
                  <a:tcPr/>
                </a:tc>
                <a:tc>
                  <a:txBody>
                    <a:bodyPr/>
                    <a:lstStyle/>
                    <a:p>
                      <a:r>
                        <a:rPr lang="en-US" b="0" dirty="0"/>
                        <a:t>XGBoost performed best, achieving high accuracy.Real-time detection with a user-friendly interface.Successfully deployed on Google Colab &amp; AWS EC2 for scalability.</a:t>
                      </a:r>
                      <a:endParaRPr lang="en-IN" b="0" dirty="0"/>
                    </a:p>
                  </a:txBody>
                  <a:tcPr/>
                </a:tc>
                <a:extLst>
                  <a:ext uri="{0D108BD9-81ED-4DB2-BD59-A6C34878D82A}">
                    <a16:rowId xmlns:a16="http://schemas.microsoft.com/office/drawing/2014/main" val="842578348"/>
                  </a:ext>
                </a:extLst>
              </a:tr>
              <a:tr h="2687116">
                <a:tc>
                  <a:txBody>
                    <a:bodyPr/>
                    <a:lstStyle/>
                    <a:p>
                      <a:r>
                        <a:rPr lang="en-IN" dirty="0"/>
                        <a:t>04</a:t>
                      </a:r>
                    </a:p>
                  </a:txBody>
                  <a:tcPr/>
                </a:tc>
                <a:tc>
                  <a:txBody>
                    <a:bodyPr/>
                    <a:lstStyle/>
                    <a:p>
                      <a:r>
                        <a:rPr lang="en-US" b="0" dirty="0"/>
                        <a:t>Phishing Detection Leveraging Machine Learning and Deep Learning: A Review[4]</a:t>
                      </a:r>
                      <a:endParaRPr lang="en-IN" b="0" dirty="0"/>
                    </a:p>
                  </a:txBody>
                  <a:tcPr/>
                </a:tc>
                <a:tc>
                  <a:txBody>
                    <a:bodyPr/>
                    <a:lstStyle/>
                    <a:p>
                      <a:r>
                        <a:rPr lang="nn-NO" b="0" dirty="0"/>
                        <a:t>Dinil Mon Divakaran, Adam Oest</a:t>
                      </a:r>
                      <a:endParaRPr lang="en-IN" b="0" dirty="0"/>
                    </a:p>
                  </a:txBody>
                  <a:tcPr/>
                </a:tc>
                <a:tc>
                  <a:txBody>
                    <a:bodyPr/>
                    <a:lstStyle/>
                    <a:p>
                      <a:r>
                        <a:rPr lang="en-IN" b="0" dirty="0"/>
                        <a:t>2022</a:t>
                      </a:r>
                    </a:p>
                  </a:txBody>
                  <a:tcPr/>
                </a:tc>
                <a:tc>
                  <a:txBody>
                    <a:bodyPr/>
                    <a:lstStyle/>
                    <a:p>
                      <a:r>
                        <a:rPr lang="en-IN" b="0" dirty="0"/>
                        <a:t>Reviewed ML &amp; DL techniques for phishing detection.</a:t>
                      </a:r>
                    </a:p>
                    <a:p>
                      <a:r>
                        <a:rPr lang="en-IN" b="0" dirty="0"/>
                        <a:t>Evaluated classifiers like Random Forest, CNN, LSTM, and Siamese Networks.</a:t>
                      </a:r>
                    </a:p>
                    <a:p>
                      <a:r>
                        <a:rPr lang="en-IN" b="0" dirty="0"/>
                        <a:t>Discussed anti-phishing blacklists and deployment in browsers &amp; email gateways.</a:t>
                      </a:r>
                    </a:p>
                  </a:txBody>
                  <a:tcPr/>
                </a:tc>
                <a:tc>
                  <a:txBody>
                    <a:bodyPr/>
                    <a:lstStyle/>
                    <a:p>
                      <a:r>
                        <a:rPr lang="en-US" b="0" dirty="0"/>
                        <a:t>URL-based models struggle with evolving phishing techniques.</a:t>
                      </a:r>
                    </a:p>
                    <a:p>
                      <a:r>
                        <a:rPr lang="en-US" b="0" dirty="0"/>
                        <a:t>Content-based models are slow due to feature extraction.</a:t>
                      </a:r>
                    </a:p>
                    <a:p>
                      <a:r>
                        <a:rPr lang="en-US" b="0" dirty="0"/>
                        <a:t>Screenshot-based models have high latency and are prone to adversarial attacks.</a:t>
                      </a:r>
                      <a:endParaRPr lang="en-IN" b="0" dirty="0"/>
                    </a:p>
                  </a:txBody>
                  <a:tcPr/>
                </a:tc>
                <a:tc>
                  <a:txBody>
                    <a:bodyPr/>
                    <a:lstStyle/>
                    <a:p>
                      <a:r>
                        <a:rPr lang="en-IN" b="0" dirty="0"/>
                        <a:t>Hybrid approaches combining multiple models improve accuracy.Screenshot-based models ( VisualPhishNet) outperform URL/content-based methods.Frequent retraining is required for models to remain effective.</a:t>
                      </a:r>
                    </a:p>
                  </a:txBody>
                  <a:tcPr/>
                </a:tc>
                <a:extLst>
                  <a:ext uri="{0D108BD9-81ED-4DB2-BD59-A6C34878D82A}">
                    <a16:rowId xmlns:a16="http://schemas.microsoft.com/office/drawing/2014/main" val="3364212812"/>
                  </a:ext>
                </a:extLst>
              </a:tr>
            </a:tbl>
          </a:graphicData>
        </a:graphic>
      </p:graphicFrame>
    </p:spTree>
    <p:extLst>
      <p:ext uri="{BB962C8B-B14F-4D97-AF65-F5344CB8AC3E}">
        <p14:creationId xmlns:p14="http://schemas.microsoft.com/office/powerpoint/2010/main" val="27322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5F28-2CA0-8C18-F660-56B00354789F}"/>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Literature Survey cont…</a:t>
            </a:r>
            <a:endParaRPr lang="en-IN" dirty="0"/>
          </a:p>
        </p:txBody>
      </p:sp>
      <p:graphicFrame>
        <p:nvGraphicFramePr>
          <p:cNvPr id="4" name="Table 3">
            <a:extLst>
              <a:ext uri="{FF2B5EF4-FFF2-40B4-BE49-F238E27FC236}">
                <a16:creationId xmlns:a16="http://schemas.microsoft.com/office/drawing/2014/main" id="{6EDE07C9-1BFE-2674-AEB4-894EA98DDF7B}"/>
              </a:ext>
            </a:extLst>
          </p:cNvPr>
          <p:cNvGraphicFramePr>
            <a:graphicFrameLocks noGrp="1"/>
          </p:cNvGraphicFramePr>
          <p:nvPr>
            <p:extLst>
              <p:ext uri="{D42A27DB-BD31-4B8C-83A1-F6EECF244321}">
                <p14:modId xmlns:p14="http://schemas.microsoft.com/office/powerpoint/2010/main" val="3651688620"/>
              </p:ext>
            </p:extLst>
          </p:nvPr>
        </p:nvGraphicFramePr>
        <p:xfrm>
          <a:off x="391885" y="957943"/>
          <a:ext cx="11277598" cy="5745194"/>
        </p:xfrm>
        <a:graphic>
          <a:graphicData uri="http://schemas.openxmlformats.org/drawingml/2006/table">
            <a:tbl>
              <a:tblPr firstRow="1" bandRow="1"/>
              <a:tblGrid>
                <a:gridCol w="452794">
                  <a:extLst>
                    <a:ext uri="{9D8B030D-6E8A-4147-A177-3AD203B41FA5}">
                      <a16:colId xmlns:a16="http://schemas.microsoft.com/office/drawing/2014/main" val="1656458272"/>
                    </a:ext>
                  </a:extLst>
                </a:gridCol>
                <a:gridCol w="1602430">
                  <a:extLst>
                    <a:ext uri="{9D8B030D-6E8A-4147-A177-3AD203B41FA5}">
                      <a16:colId xmlns:a16="http://schemas.microsoft.com/office/drawing/2014/main" val="1491311848"/>
                    </a:ext>
                  </a:extLst>
                </a:gridCol>
                <a:gridCol w="1288868">
                  <a:extLst>
                    <a:ext uri="{9D8B030D-6E8A-4147-A177-3AD203B41FA5}">
                      <a16:colId xmlns:a16="http://schemas.microsoft.com/office/drawing/2014/main" val="1959045637"/>
                    </a:ext>
                  </a:extLst>
                </a:gridCol>
                <a:gridCol w="1132114">
                  <a:extLst>
                    <a:ext uri="{9D8B030D-6E8A-4147-A177-3AD203B41FA5}">
                      <a16:colId xmlns:a16="http://schemas.microsoft.com/office/drawing/2014/main" val="2069392488"/>
                    </a:ext>
                  </a:extLst>
                </a:gridCol>
                <a:gridCol w="2952206">
                  <a:extLst>
                    <a:ext uri="{9D8B030D-6E8A-4147-A177-3AD203B41FA5}">
                      <a16:colId xmlns:a16="http://schemas.microsoft.com/office/drawing/2014/main" val="2826814913"/>
                    </a:ext>
                  </a:extLst>
                </a:gridCol>
                <a:gridCol w="1785257">
                  <a:extLst>
                    <a:ext uri="{9D8B030D-6E8A-4147-A177-3AD203B41FA5}">
                      <a16:colId xmlns:a16="http://schemas.microsoft.com/office/drawing/2014/main" val="338920662"/>
                    </a:ext>
                  </a:extLst>
                </a:gridCol>
                <a:gridCol w="2063929">
                  <a:extLst>
                    <a:ext uri="{9D8B030D-6E8A-4147-A177-3AD203B41FA5}">
                      <a16:colId xmlns:a16="http://schemas.microsoft.com/office/drawing/2014/main" val="413757175"/>
                    </a:ext>
                  </a:extLst>
                </a:gridCol>
              </a:tblGrid>
              <a:tr h="707856">
                <a:tc>
                  <a:txBody>
                    <a:bodyPr/>
                    <a:lstStyle/>
                    <a:p>
                      <a:r>
                        <a:rPr lang="en-US" dirty="0"/>
                        <a:t>SL NO</a:t>
                      </a:r>
                      <a:endParaRPr lang="en-IN" dirty="0"/>
                    </a:p>
                  </a:txBody>
                  <a:tcPr/>
                </a:tc>
                <a:tc>
                  <a:txBody>
                    <a:bodyPr/>
                    <a:lstStyle/>
                    <a:p>
                      <a:r>
                        <a:rPr lang="en-US" dirty="0"/>
                        <a:t>RESEARCH PAPER </a:t>
                      </a:r>
                      <a:endParaRPr lang="en-IN" dirty="0"/>
                    </a:p>
                  </a:txBody>
                  <a:tcPr/>
                </a:tc>
                <a:tc>
                  <a:txBody>
                    <a:bodyPr/>
                    <a:lstStyle/>
                    <a:p>
                      <a:r>
                        <a:rPr lang="en-US" dirty="0"/>
                        <a:t>AUTHOR</a:t>
                      </a:r>
                      <a:endParaRPr lang="en-IN" dirty="0"/>
                    </a:p>
                  </a:txBody>
                  <a:tcPr/>
                </a:tc>
                <a:tc>
                  <a:txBody>
                    <a:bodyPr/>
                    <a:lstStyle/>
                    <a:p>
                      <a:r>
                        <a:rPr lang="en-US" dirty="0"/>
                        <a:t>YEAR OF PUBLICATION</a:t>
                      </a:r>
                      <a:endParaRPr lang="en-IN" dirty="0"/>
                    </a:p>
                  </a:txBody>
                  <a:tcPr/>
                </a:tc>
                <a:tc>
                  <a:txBody>
                    <a:bodyPr/>
                    <a:lstStyle/>
                    <a:p>
                      <a:r>
                        <a:rPr lang="en-IN" dirty="0"/>
                        <a:t>METHODOLOGY USED</a:t>
                      </a:r>
                    </a:p>
                  </a:txBody>
                  <a:tcPr/>
                </a:tc>
                <a:tc>
                  <a:txBody>
                    <a:bodyPr/>
                    <a:lstStyle/>
                    <a:p>
                      <a:r>
                        <a:rPr lang="en-US" dirty="0"/>
                        <a:t>LIMITATIONS</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3961421912"/>
                  </a:ext>
                </a:extLst>
              </a:tr>
              <a:tr h="2724124">
                <a:tc>
                  <a:txBody>
                    <a:bodyPr/>
                    <a:lstStyle/>
                    <a:p>
                      <a:r>
                        <a:rPr lang="en-US" dirty="0"/>
                        <a:t>05</a:t>
                      </a:r>
                      <a:endParaRPr lang="en-IN" dirty="0"/>
                    </a:p>
                  </a:txBody>
                  <a:tcPr/>
                </a:tc>
                <a:tc>
                  <a:txBody>
                    <a:bodyPr/>
                    <a:lstStyle/>
                    <a:p>
                      <a:r>
                        <a:rPr lang="en-US" b="0" dirty="0"/>
                        <a:t>Phishing Attacks Detection: A Machine Learning-Based Approach[5]</a:t>
                      </a:r>
                      <a:endParaRPr lang="en-IN" b="0" dirty="0"/>
                    </a:p>
                  </a:txBody>
                  <a:tcPr/>
                </a:tc>
                <a:tc>
                  <a:txBody>
                    <a:bodyPr/>
                    <a:lstStyle/>
                    <a:p>
                      <a:r>
                        <a:rPr lang="fi-FI" b="0" dirty="0"/>
                        <a:t>Fatima Salahdine, Zakaria El Mrabet, Naima Kaabouch</a:t>
                      </a:r>
                      <a:endParaRPr lang="en-IN" b="0" dirty="0"/>
                    </a:p>
                  </a:txBody>
                  <a:tcPr/>
                </a:tc>
                <a:tc>
                  <a:txBody>
                    <a:bodyPr/>
                    <a:lstStyle/>
                    <a:p>
                      <a:r>
                        <a:rPr lang="en-IN" b="0" dirty="0"/>
                        <a:t>2021</a:t>
                      </a:r>
                    </a:p>
                  </a:txBody>
                  <a:tcPr/>
                </a:tc>
                <a:tc>
                  <a:txBody>
                    <a:bodyPr/>
                    <a:lstStyle/>
                    <a:p>
                      <a:r>
                        <a:rPr lang="en-IN" b="0" dirty="0"/>
                        <a:t>Analyzed 4000 phishing emails from the University of North Dakota.</a:t>
                      </a:r>
                    </a:p>
                    <a:p>
                      <a:r>
                        <a:rPr lang="en-IN" b="0" dirty="0"/>
                        <a:t>Selected 10 key features (SSL certificate,sender’s email, URL redirection, etc.).</a:t>
                      </a:r>
                    </a:p>
                    <a:p>
                      <a:r>
                        <a:rPr lang="en-IN" b="0" dirty="0"/>
                        <a:t>Compared SVM, Logistic Regression (LR), and Artificial Neural Networks (ANN).</a:t>
                      </a:r>
                    </a:p>
                    <a:p>
                      <a:r>
                        <a:rPr lang="en-IN" b="0" dirty="0"/>
                        <a:t>Evaluated using probability of detection, false alarms, and accuracy.</a:t>
                      </a:r>
                    </a:p>
                  </a:txBody>
                  <a:tcPr/>
                </a:tc>
                <a:tc>
                  <a:txBody>
                    <a:bodyPr/>
                    <a:lstStyle/>
                    <a:p>
                      <a:r>
                        <a:rPr lang="en-US" b="0" dirty="0"/>
                        <a:t>SVM showed poor accuracy with linear and cubic kernels.Feature selection process could miss evolving phishing tactics.Requires frequent model retraining to remain effective.</a:t>
                      </a:r>
                      <a:endParaRPr lang="en-IN" b="0" dirty="0"/>
                    </a:p>
                  </a:txBody>
                  <a:tcPr/>
                </a:tc>
                <a:tc>
                  <a:txBody>
                    <a:bodyPr/>
                    <a:lstStyle/>
                    <a:p>
                      <a:r>
                        <a:rPr lang="en-IN" b="0" dirty="0"/>
                        <a:t>ANN (100 neurons, Relu activation) performed best with 94.5% accuracy.LR achieved 92.9% accuracy, while SVM (RBF kernel) reached 77.3%.Feature-based email classification proved effective for phishing detection.</a:t>
                      </a:r>
                    </a:p>
                  </a:txBody>
                  <a:tcPr/>
                </a:tc>
                <a:extLst>
                  <a:ext uri="{0D108BD9-81ED-4DB2-BD59-A6C34878D82A}">
                    <a16:rowId xmlns:a16="http://schemas.microsoft.com/office/drawing/2014/main" val="842578348"/>
                  </a:ext>
                </a:extLst>
              </a:tr>
              <a:tr h="2289550">
                <a:tc>
                  <a:txBody>
                    <a:bodyPr/>
                    <a:lstStyle/>
                    <a:p>
                      <a:r>
                        <a:rPr lang="en-IN" dirty="0"/>
                        <a:t>06</a:t>
                      </a:r>
                    </a:p>
                  </a:txBody>
                  <a:tcPr/>
                </a:tc>
                <a:tc>
                  <a:txBody>
                    <a:bodyPr/>
                    <a:lstStyle/>
                    <a:p>
                      <a:r>
                        <a:rPr lang="en-US" b="0" dirty="0"/>
                        <a:t>Phishing Detection Using Machine Learning Techniques[6]</a:t>
                      </a:r>
                      <a:endParaRPr lang="en-IN" b="0" dirty="0"/>
                    </a:p>
                  </a:txBody>
                  <a:tcPr/>
                </a:tc>
                <a:tc>
                  <a:txBody>
                    <a:bodyPr/>
                    <a:lstStyle/>
                    <a:p>
                      <a:r>
                        <a:rPr lang="en-IN" b="0" dirty="0"/>
                        <a:t>Vahid Shahrivari, Mohammad Mahdi Darabi, Mohammad Izadi</a:t>
                      </a:r>
                    </a:p>
                  </a:txBody>
                  <a:tcPr/>
                </a:tc>
                <a:tc>
                  <a:txBody>
                    <a:bodyPr/>
                    <a:lstStyle/>
                    <a:p>
                      <a:r>
                        <a:rPr lang="en-IN" b="0" dirty="0"/>
                        <a:t>2020</a:t>
                      </a:r>
                    </a:p>
                  </a:txBody>
                  <a:tcPr/>
                </a:tc>
                <a:tc>
                  <a:txBody>
                    <a:bodyPr/>
                    <a:lstStyle/>
                    <a:p>
                      <a:r>
                        <a:rPr lang="en-IN" b="0" dirty="0"/>
                        <a:t>Compared Logistic Regression, Decision Tree, Random Forest, AdaBoost, SVM, KNN, Neural Networks, Gradient Boosting, and XGBoost.</a:t>
                      </a:r>
                    </a:p>
                    <a:p>
                      <a:r>
                        <a:rPr lang="en-IN" b="0" dirty="0"/>
                        <a:t>Dataset: 11,000 websites (PhishTank).</a:t>
                      </a:r>
                    </a:p>
                    <a:p>
                      <a:r>
                        <a:rPr lang="en-IN" b="0" dirty="0"/>
                        <a:t>Extracted 30+ URL and content-based features.</a:t>
                      </a:r>
                    </a:p>
                  </a:txBody>
                  <a:tcPr/>
                </a:tc>
                <a:tc>
                  <a:txBody>
                    <a:bodyPr/>
                    <a:lstStyle/>
                    <a:p>
                      <a:r>
                        <a:rPr lang="en-US" b="0" dirty="0"/>
                        <a:t>Feature selection impacts accuracy.</a:t>
                      </a:r>
                    </a:p>
                    <a:p>
                      <a:r>
                        <a:rPr lang="en-US" b="0" dirty="0"/>
                        <a:t>Neural Networks require high training time.</a:t>
                      </a:r>
                    </a:p>
                    <a:p>
                      <a:r>
                        <a:rPr lang="en-US" b="0" dirty="0"/>
                        <a:t>XGBoost needs fine-tuning.</a:t>
                      </a:r>
                      <a:endParaRPr lang="en-IN" b="0" dirty="0"/>
                    </a:p>
                  </a:txBody>
                  <a:tcPr/>
                </a:tc>
                <a:tc>
                  <a:txBody>
                    <a:bodyPr/>
                    <a:lstStyle/>
                    <a:p>
                      <a:r>
                        <a:rPr lang="en-US" b="0" dirty="0"/>
                        <a:t>XGBoost performed best (98.32% accuracy).Random Forest (97.26%) &amp; Neural Networks (96.98%) also performed well.SVM (Sigmoid kernel) had the lowest accuracy (82.74%).</a:t>
                      </a:r>
                      <a:endParaRPr lang="en-IN" b="0" dirty="0"/>
                    </a:p>
                  </a:txBody>
                  <a:tcPr/>
                </a:tc>
                <a:extLst>
                  <a:ext uri="{0D108BD9-81ED-4DB2-BD59-A6C34878D82A}">
                    <a16:rowId xmlns:a16="http://schemas.microsoft.com/office/drawing/2014/main" val="3364212812"/>
                  </a:ext>
                </a:extLst>
              </a:tr>
            </a:tbl>
          </a:graphicData>
        </a:graphic>
      </p:graphicFrame>
    </p:spTree>
    <p:extLst>
      <p:ext uri="{BB962C8B-B14F-4D97-AF65-F5344CB8AC3E}">
        <p14:creationId xmlns:p14="http://schemas.microsoft.com/office/powerpoint/2010/main" val="140416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B9893-7AE3-DE32-9400-718F5F766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07FBB7-2833-A270-8B82-D5E56A1253DE}"/>
              </a:ext>
            </a:extLst>
          </p:cNvPr>
          <p:cNvSpPr>
            <a:spLocks noGrp="1"/>
          </p:cNvSpPr>
          <p:nvPr>
            <p:ph type="title"/>
          </p:nvPr>
        </p:nvSpPr>
        <p:spPr/>
        <p:txBody>
          <a:bodyPr/>
          <a:lstStyle/>
          <a:p>
            <a:r>
              <a:rPr lang="en-IN" b="1" dirty="0">
                <a:latin typeface="Cambria" panose="02040503050406030204" pitchFamily="18" charset="0"/>
                <a:ea typeface="Cambria" panose="02040503050406030204" pitchFamily="18" charset="0"/>
              </a:rPr>
              <a:t>Literature Survey cont…</a:t>
            </a:r>
            <a:endParaRPr lang="en-IN" dirty="0"/>
          </a:p>
        </p:txBody>
      </p:sp>
      <p:graphicFrame>
        <p:nvGraphicFramePr>
          <p:cNvPr id="4" name="Table 3">
            <a:extLst>
              <a:ext uri="{FF2B5EF4-FFF2-40B4-BE49-F238E27FC236}">
                <a16:creationId xmlns:a16="http://schemas.microsoft.com/office/drawing/2014/main" id="{C37EBFAF-E19D-E56C-6CED-D0A78776109E}"/>
              </a:ext>
            </a:extLst>
          </p:cNvPr>
          <p:cNvGraphicFramePr>
            <a:graphicFrameLocks noGrp="1"/>
          </p:cNvGraphicFramePr>
          <p:nvPr>
            <p:extLst>
              <p:ext uri="{D42A27DB-BD31-4B8C-83A1-F6EECF244321}">
                <p14:modId xmlns:p14="http://schemas.microsoft.com/office/powerpoint/2010/main" val="1663950919"/>
              </p:ext>
            </p:extLst>
          </p:nvPr>
        </p:nvGraphicFramePr>
        <p:xfrm>
          <a:off x="391885" y="957942"/>
          <a:ext cx="11277598" cy="5259977"/>
        </p:xfrm>
        <a:graphic>
          <a:graphicData uri="http://schemas.openxmlformats.org/drawingml/2006/table">
            <a:tbl>
              <a:tblPr firstRow="1" bandRow="1"/>
              <a:tblGrid>
                <a:gridCol w="452794">
                  <a:extLst>
                    <a:ext uri="{9D8B030D-6E8A-4147-A177-3AD203B41FA5}">
                      <a16:colId xmlns:a16="http://schemas.microsoft.com/office/drawing/2014/main" val="1656458272"/>
                    </a:ext>
                  </a:extLst>
                </a:gridCol>
                <a:gridCol w="1602430">
                  <a:extLst>
                    <a:ext uri="{9D8B030D-6E8A-4147-A177-3AD203B41FA5}">
                      <a16:colId xmlns:a16="http://schemas.microsoft.com/office/drawing/2014/main" val="1491311848"/>
                    </a:ext>
                  </a:extLst>
                </a:gridCol>
                <a:gridCol w="1288868">
                  <a:extLst>
                    <a:ext uri="{9D8B030D-6E8A-4147-A177-3AD203B41FA5}">
                      <a16:colId xmlns:a16="http://schemas.microsoft.com/office/drawing/2014/main" val="1959045637"/>
                    </a:ext>
                  </a:extLst>
                </a:gridCol>
                <a:gridCol w="1132114">
                  <a:extLst>
                    <a:ext uri="{9D8B030D-6E8A-4147-A177-3AD203B41FA5}">
                      <a16:colId xmlns:a16="http://schemas.microsoft.com/office/drawing/2014/main" val="2069392488"/>
                    </a:ext>
                  </a:extLst>
                </a:gridCol>
                <a:gridCol w="2952206">
                  <a:extLst>
                    <a:ext uri="{9D8B030D-6E8A-4147-A177-3AD203B41FA5}">
                      <a16:colId xmlns:a16="http://schemas.microsoft.com/office/drawing/2014/main" val="2826814913"/>
                    </a:ext>
                  </a:extLst>
                </a:gridCol>
                <a:gridCol w="1785257">
                  <a:extLst>
                    <a:ext uri="{9D8B030D-6E8A-4147-A177-3AD203B41FA5}">
                      <a16:colId xmlns:a16="http://schemas.microsoft.com/office/drawing/2014/main" val="338920662"/>
                    </a:ext>
                  </a:extLst>
                </a:gridCol>
                <a:gridCol w="2063929">
                  <a:extLst>
                    <a:ext uri="{9D8B030D-6E8A-4147-A177-3AD203B41FA5}">
                      <a16:colId xmlns:a16="http://schemas.microsoft.com/office/drawing/2014/main" val="413757175"/>
                    </a:ext>
                  </a:extLst>
                </a:gridCol>
              </a:tblGrid>
              <a:tr h="798984">
                <a:tc>
                  <a:txBody>
                    <a:bodyPr/>
                    <a:lstStyle/>
                    <a:p>
                      <a:r>
                        <a:rPr lang="en-US" dirty="0"/>
                        <a:t>SL NO</a:t>
                      </a:r>
                      <a:endParaRPr lang="en-IN" dirty="0"/>
                    </a:p>
                  </a:txBody>
                  <a:tcPr/>
                </a:tc>
                <a:tc>
                  <a:txBody>
                    <a:bodyPr/>
                    <a:lstStyle/>
                    <a:p>
                      <a:r>
                        <a:rPr lang="en-US" dirty="0"/>
                        <a:t>RESEARCH PAPER </a:t>
                      </a:r>
                      <a:endParaRPr lang="en-IN" dirty="0"/>
                    </a:p>
                  </a:txBody>
                  <a:tcPr/>
                </a:tc>
                <a:tc>
                  <a:txBody>
                    <a:bodyPr/>
                    <a:lstStyle/>
                    <a:p>
                      <a:r>
                        <a:rPr lang="en-US" dirty="0"/>
                        <a:t>AUTHOR</a:t>
                      </a:r>
                      <a:endParaRPr lang="en-IN" dirty="0"/>
                    </a:p>
                  </a:txBody>
                  <a:tcPr/>
                </a:tc>
                <a:tc>
                  <a:txBody>
                    <a:bodyPr/>
                    <a:lstStyle/>
                    <a:p>
                      <a:r>
                        <a:rPr lang="en-US" dirty="0"/>
                        <a:t>YEAR OF PUBLICATION</a:t>
                      </a:r>
                      <a:endParaRPr lang="en-IN" dirty="0"/>
                    </a:p>
                  </a:txBody>
                  <a:tcPr/>
                </a:tc>
                <a:tc>
                  <a:txBody>
                    <a:bodyPr/>
                    <a:lstStyle/>
                    <a:p>
                      <a:r>
                        <a:rPr lang="en-IN" dirty="0"/>
                        <a:t>METHODOLOGY USED</a:t>
                      </a:r>
                    </a:p>
                  </a:txBody>
                  <a:tcPr/>
                </a:tc>
                <a:tc>
                  <a:txBody>
                    <a:bodyPr/>
                    <a:lstStyle/>
                    <a:p>
                      <a:r>
                        <a:rPr lang="en-US" dirty="0"/>
                        <a:t>LIMITATIONS</a:t>
                      </a:r>
                      <a:endParaRPr lang="en-IN" dirty="0"/>
                    </a:p>
                  </a:txBody>
                  <a:tcPr/>
                </a:tc>
                <a:tc>
                  <a:txBody>
                    <a:bodyPr/>
                    <a:lstStyle/>
                    <a:p>
                      <a:r>
                        <a:rPr lang="en-US" dirty="0"/>
                        <a:t>RESULT</a:t>
                      </a:r>
                      <a:endParaRPr lang="en-IN" dirty="0"/>
                    </a:p>
                  </a:txBody>
                  <a:tcPr/>
                </a:tc>
                <a:extLst>
                  <a:ext uri="{0D108BD9-81ED-4DB2-BD59-A6C34878D82A}">
                    <a16:rowId xmlns:a16="http://schemas.microsoft.com/office/drawing/2014/main" val="3961421912"/>
                  </a:ext>
                </a:extLst>
              </a:tr>
              <a:tr h="1797714">
                <a:tc>
                  <a:txBody>
                    <a:bodyPr/>
                    <a:lstStyle/>
                    <a:p>
                      <a:r>
                        <a:rPr lang="en-US" dirty="0"/>
                        <a:t>07</a:t>
                      </a:r>
                      <a:endParaRPr lang="en-IN" dirty="0"/>
                    </a:p>
                  </a:txBody>
                  <a:tcPr/>
                </a:tc>
                <a:tc>
                  <a:txBody>
                    <a:bodyPr/>
                    <a:lstStyle/>
                    <a:p>
                      <a:r>
                        <a:rPr lang="en-US" b="0" dirty="0"/>
                        <a:t>Phishing Website Analysis and Detection Using Machine Learning[7]</a:t>
                      </a:r>
                      <a:endParaRPr lang="en-IN" b="0" dirty="0"/>
                    </a:p>
                  </a:txBody>
                  <a:tcPr/>
                </a:tc>
                <a:tc>
                  <a:txBody>
                    <a:bodyPr/>
                    <a:lstStyle/>
                    <a:p>
                      <a:r>
                        <a:rPr lang="en-IN" b="0" dirty="0"/>
                        <a:t>Ameya Chawla</a:t>
                      </a:r>
                    </a:p>
                  </a:txBody>
                  <a:tcPr/>
                </a:tc>
                <a:tc>
                  <a:txBody>
                    <a:bodyPr/>
                    <a:lstStyle/>
                    <a:p>
                      <a:r>
                        <a:rPr lang="en-IN" b="0" dirty="0"/>
                        <a:t>2022</a:t>
                      </a:r>
                    </a:p>
                  </a:txBody>
                  <a:tcPr/>
                </a:tc>
                <a:tc>
                  <a:txBody>
                    <a:bodyPr/>
                    <a:lstStyle/>
                    <a:p>
                      <a:r>
                        <a:rPr lang="en-IN" b="0" dirty="0"/>
                        <a:t>Used UCI phishing dataset (11,056 websites, 30 features).</a:t>
                      </a:r>
                    </a:p>
                    <a:p>
                      <a:r>
                        <a:rPr lang="en-IN" b="0" dirty="0"/>
                        <a:t>Models: Random Forest, Decision Tree, KNN, ANN, Max Vote Classifier.</a:t>
                      </a:r>
                    </a:p>
                  </a:txBody>
                  <a:tcPr/>
                </a:tc>
                <a:tc>
                  <a:txBody>
                    <a:bodyPr/>
                    <a:lstStyle/>
                    <a:p>
                      <a:r>
                        <a:rPr lang="en-US" b="0" dirty="0"/>
                        <a:t>Limited dataset, may not generalize well.</a:t>
                      </a:r>
                    </a:p>
                    <a:p>
                      <a:r>
                        <a:rPr lang="en-US" b="0" dirty="0"/>
                        <a:t>No deep learning models used.</a:t>
                      </a:r>
                      <a:endParaRPr lang="en-IN" b="0" dirty="0"/>
                    </a:p>
                  </a:txBody>
                  <a:tcPr/>
                </a:tc>
                <a:tc>
                  <a:txBody>
                    <a:bodyPr/>
                    <a:lstStyle/>
                    <a:p>
                      <a:r>
                        <a:rPr lang="en-US" b="0" dirty="0"/>
                        <a:t>Max Vote Classifier achieved 97.73% accuracy.</a:t>
                      </a:r>
                    </a:p>
                    <a:p>
                      <a:r>
                        <a:rPr lang="en-US" b="0" dirty="0"/>
                        <a:t>Proposed a web app for real-time detection.</a:t>
                      </a:r>
                      <a:endParaRPr lang="en-IN" b="0" dirty="0"/>
                    </a:p>
                  </a:txBody>
                  <a:tcPr/>
                </a:tc>
                <a:extLst>
                  <a:ext uri="{0D108BD9-81ED-4DB2-BD59-A6C34878D82A}">
                    <a16:rowId xmlns:a16="http://schemas.microsoft.com/office/drawing/2014/main" val="842578348"/>
                  </a:ext>
                </a:extLst>
              </a:tr>
              <a:tr h="2663279">
                <a:tc>
                  <a:txBody>
                    <a:bodyPr/>
                    <a:lstStyle/>
                    <a:p>
                      <a:r>
                        <a:rPr lang="en-IN" dirty="0"/>
                        <a:t>08</a:t>
                      </a:r>
                    </a:p>
                  </a:txBody>
                  <a:tcPr/>
                </a:tc>
                <a:tc>
                  <a:txBody>
                    <a:bodyPr/>
                    <a:lstStyle/>
                    <a:p>
                      <a:r>
                        <a:rPr lang="en-US" b="0" dirty="0"/>
                        <a:t>Profiler: Profile-Based Model to Detect Phishing Emails[8]</a:t>
                      </a:r>
                      <a:endParaRPr lang="en-IN" b="0" dirty="0"/>
                    </a:p>
                  </a:txBody>
                  <a:tcPr/>
                </a:tc>
                <a:tc>
                  <a:txBody>
                    <a:bodyPr/>
                    <a:lstStyle/>
                    <a:p>
                      <a:r>
                        <a:rPr lang="en-IN" b="0" dirty="0"/>
                        <a:t>Mariya Shmalko, Alsharif Abuadbba, Raj Gaire, Tingmin Wu, Hye-Young Paik, Surya Nepal</a:t>
                      </a:r>
                    </a:p>
                  </a:txBody>
                  <a:tcPr/>
                </a:tc>
                <a:tc>
                  <a:txBody>
                    <a:bodyPr/>
                    <a:lstStyle/>
                    <a:p>
                      <a:r>
                        <a:rPr lang="en-IN" b="0" dirty="0"/>
                        <a:t>2022</a:t>
                      </a:r>
                    </a:p>
                  </a:txBody>
                  <a:tcPr/>
                </a:tc>
                <a:tc>
                  <a:txBody>
                    <a:bodyPr/>
                    <a:lstStyle/>
                    <a:p>
                      <a:r>
                        <a:rPr lang="en-US" b="0" dirty="0"/>
                        <a:t>Developed Profiler, a risk assessment framework analyzing emails on three aspects: threat level, cognitive manipulation, and email type.</a:t>
                      </a:r>
                    </a:p>
                    <a:p>
                      <a:r>
                        <a:rPr lang="en-US" b="0" dirty="0"/>
                        <a:t>Compared Profiler with an ensemble of ML models (THEMIS, URLNet, HTMLPhish).</a:t>
                      </a:r>
                    </a:p>
                    <a:p>
                      <a:r>
                        <a:rPr lang="en-US" b="0" dirty="0"/>
                        <a:t>Tested on 9000 legitimate and 900 phishing emails from an Australian research organization.</a:t>
                      </a:r>
                    </a:p>
                  </a:txBody>
                  <a:tcPr/>
                </a:tc>
                <a:tc>
                  <a:txBody>
                    <a:bodyPr/>
                    <a:lstStyle/>
                    <a:p>
                      <a:r>
                        <a:rPr lang="en-US" b="0" dirty="0"/>
                        <a:t>Relies on predefined rules, limiting adaptability to new phishing tactics.</a:t>
                      </a:r>
                    </a:p>
                    <a:p>
                      <a:r>
                        <a:rPr lang="en-US" b="0" dirty="0"/>
                        <a:t>Not fully integrated with deep learning models for enhanced detection.</a:t>
                      </a:r>
                      <a:endParaRPr lang="en-IN" b="0" dirty="0"/>
                    </a:p>
                  </a:txBody>
                  <a:tcPr/>
                </a:tc>
                <a:tc>
                  <a:txBody>
                    <a:bodyPr/>
                    <a:lstStyle/>
                    <a:p>
                      <a:r>
                        <a:rPr lang="en-US" b="0" dirty="0"/>
                        <a:t>30% fewer false positives and 25% fewer false negatives than ML models.</a:t>
                      </a:r>
                    </a:p>
                    <a:p>
                      <a:r>
                        <a:rPr lang="en-US" b="0" dirty="0"/>
                        <a:t>More resilient to concept drift compared to traditional ML approaches.</a:t>
                      </a:r>
                      <a:endParaRPr lang="en-IN" b="0" dirty="0"/>
                    </a:p>
                  </a:txBody>
                  <a:tcPr/>
                </a:tc>
                <a:extLst>
                  <a:ext uri="{0D108BD9-81ED-4DB2-BD59-A6C34878D82A}">
                    <a16:rowId xmlns:a16="http://schemas.microsoft.com/office/drawing/2014/main" val="3364212812"/>
                  </a:ext>
                </a:extLst>
              </a:tr>
            </a:tbl>
          </a:graphicData>
        </a:graphic>
      </p:graphicFrame>
    </p:spTree>
    <p:extLst>
      <p:ext uri="{BB962C8B-B14F-4D97-AF65-F5344CB8AC3E}">
        <p14:creationId xmlns:p14="http://schemas.microsoft.com/office/powerpoint/2010/main" val="1321886011"/>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2321</Words>
  <Application>Microsoft Office PowerPoint</Application>
  <PresentationFormat>Widescreen</PresentationFormat>
  <Paragraphs>310</Paragraphs>
  <Slides>23</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vt:lpstr>
      <vt:lpstr>Times New Roman</vt:lpstr>
      <vt:lpstr>Verdana</vt:lpstr>
      <vt:lpstr>Wingdings</vt:lpstr>
      <vt:lpstr>Bioinformatics</vt:lpstr>
      <vt:lpstr>PowerPoint Presentation</vt:lpstr>
      <vt:lpstr>Content</vt:lpstr>
      <vt:lpstr>Abstract: </vt:lpstr>
      <vt:lpstr>Introduction: </vt:lpstr>
      <vt:lpstr>Problem Statement: </vt:lpstr>
      <vt:lpstr>Literature Survey:</vt:lpstr>
      <vt:lpstr>Literature Survey cont…</vt:lpstr>
      <vt:lpstr>Literature Survey cont…</vt:lpstr>
      <vt:lpstr>Literature Survey cont…</vt:lpstr>
      <vt:lpstr>Literature Survey cont…</vt:lpstr>
      <vt:lpstr>Methodology Overview:</vt:lpstr>
      <vt:lpstr>Data Collection:</vt:lpstr>
      <vt:lpstr>Data Preprocessing:</vt:lpstr>
      <vt:lpstr>Algorithm Details:</vt:lpstr>
      <vt:lpstr>Architecture Diagram:</vt:lpstr>
      <vt:lpstr>Model Training &amp; Evaluation:</vt:lpstr>
      <vt:lpstr>Source Code Overview :</vt:lpstr>
      <vt:lpstr>Model Comparison:</vt:lpstr>
      <vt:lpstr>Next Steps</vt:lpstr>
      <vt:lpstr>Conclusion</vt:lpstr>
      <vt:lpstr>References (IEEE Paper format)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Dinesh Kumar</cp:lastModifiedBy>
  <cp:revision>45</cp:revision>
  <dcterms:modified xsi:type="dcterms:W3CDTF">2025-03-17T12:51:54Z</dcterms:modified>
</cp:coreProperties>
</file>