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9" r:id="rId4"/>
    <p:sldId id="284" r:id="rId5"/>
    <p:sldId id="285" r:id="rId6"/>
    <p:sldId id="273" r:id="rId7"/>
    <p:sldId id="283" r:id="rId8"/>
    <p:sldId id="272" r:id="rId9"/>
    <p:sldId id="271" r:id="rId10"/>
    <p:sldId id="274" r:id="rId11"/>
    <p:sldId id="275" r:id="rId12"/>
    <p:sldId id="277" r:id="rId13"/>
    <p:sldId id="288" r:id="rId14"/>
    <p:sldId id="289" r:id="rId15"/>
    <p:sldId id="270" r:id="rId16"/>
    <p:sldId id="286" r:id="rId17"/>
    <p:sldId id="265" r:id="rId18"/>
    <p:sldId id="287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1" autoAdjust="0"/>
  </p:normalViewPr>
  <p:slideViewPr>
    <p:cSldViewPr snapToGrid="0">
      <p:cViewPr varScale="1">
        <p:scale>
          <a:sx n="77" d="100"/>
          <a:sy n="77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08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EF930-490D-6F07-2AEB-9B3C11D8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58560-4EA4-452D-A477-7CA2A8CA7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9345A-D82D-53B2-1018-427AFE3E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531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81A3-C951-786C-B16A-5054F656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17BF1-C5B5-3E5F-AC73-0D858AA01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D0EF8-78C3-C89D-3ED7-67845555B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35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6FCB71F-98D0-6E5B-1323-F6CA6F81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2F860073-D751-3B20-0E5A-F82F69FC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1EFBCC84-E2AF-53C2-674B-5E6BD0449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927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7FCF465-2CF9-CAAA-4F98-969B2D02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893C6E68-B1EA-8F28-2A71-4D5EA42C2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CAA1208-8ECB-313E-FE42-7FE0FF08F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2287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DE05FFB-12D6-FD2B-D6C0-93E660EA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A1DDA94-BF8F-9A53-3F2D-294AD4ECB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4CA906D-C3A3-903F-6EBE-593C39B50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102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EF8669FF-FD41-E785-0FD1-B159B275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ADFE1BC9-A7F4-D859-1142-6D0FFF184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9F97A597-E6CF-B39F-B6CF-5B3B0A2D6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CSE_CAI_CAP_35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54070" y="27218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algn="ctr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IN" sz="1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1800" b="1" i="0" u="none" strike="noStrike" cap="none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Kayalvizhi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B-Tech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 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8"/>
            <a:ext cx="10515600" cy="19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Review-3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Phishing Attack Detection using AI/ML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9D3DE-469A-81DA-04A0-FD5A1F859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663143"/>
              </p:ext>
            </p:extLst>
          </p:nvPr>
        </p:nvGraphicFramePr>
        <p:xfrm>
          <a:off x="435429" y="3262890"/>
          <a:ext cx="5351910" cy="1350692"/>
        </p:xfrm>
        <a:graphic>
          <a:graphicData uri="http://schemas.openxmlformats.org/drawingml/2006/table">
            <a:tbl>
              <a:tblPr firstRow="1" bandRow="1"/>
              <a:tblGrid>
                <a:gridCol w="2675955">
                  <a:extLst>
                    <a:ext uri="{9D8B030D-6E8A-4147-A177-3AD203B41FA5}">
                      <a16:colId xmlns:a16="http://schemas.microsoft.com/office/drawing/2014/main" val="756513573"/>
                    </a:ext>
                  </a:extLst>
                </a:gridCol>
                <a:gridCol w="2675955">
                  <a:extLst>
                    <a:ext uri="{9D8B030D-6E8A-4147-A177-3AD203B41FA5}">
                      <a16:colId xmlns:a16="http://schemas.microsoft.com/office/drawing/2014/main" val="3875006295"/>
                    </a:ext>
                  </a:extLst>
                </a:gridCol>
              </a:tblGrid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DINESH KUMAR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69781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RAJWAL KANTHAN 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20211CAI0075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60948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</a:t>
                      </a: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ANJUNATH A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20211CAI0124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09516"/>
                  </a:ext>
                </a:extLst>
              </a:tr>
              <a:tr h="33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AKASH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20211CAI0110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756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05FA-C8D7-8D74-023A-0365AE6E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9783C-FFEF-03AE-2393-A860F3F86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11" y="1262742"/>
            <a:ext cx="10398035" cy="3831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A006F8-7DB9-26BA-B34C-ABD8BD1E0DA3}"/>
              </a:ext>
            </a:extLst>
          </p:cNvPr>
          <p:cNvSpPr txBox="1"/>
          <p:nvPr/>
        </p:nvSpPr>
        <p:spPr>
          <a:xfrm>
            <a:off x="4049486" y="5133452"/>
            <a:ext cx="50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Phishing_Detection_Architecture</a:t>
            </a:r>
          </a:p>
        </p:txBody>
      </p:sp>
    </p:spTree>
    <p:extLst>
      <p:ext uri="{BB962C8B-B14F-4D97-AF65-F5344CB8AC3E}">
        <p14:creationId xmlns:p14="http://schemas.microsoft.com/office/powerpoint/2010/main" val="162851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15AF-40C9-0760-94E2-7DF794C7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&amp; Evaluation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FE60-18C2-FD2B-1B26-F4FB3769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1142999"/>
            <a:ext cx="10749280" cy="50226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training, 20%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Accuracy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97.63%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Accuracy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99.19%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performs best for phishing detection.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66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DA1F-F38C-3253-7814-6BA25CC5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Comparison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83DB-7050-78AC-3C1A-A97436A3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679796" y="4080835"/>
            <a:ext cx="10801004" cy="16216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62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Higher recall &amp; F1-score, better handling of imbalanced data.</a:t>
            </a:r>
          </a:p>
          <a:p>
            <a:pPr marL="7620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9D394D-0A96-3030-3088-C9C657DC5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37690"/>
              </p:ext>
            </p:extLst>
          </p:nvPr>
        </p:nvGraphicFramePr>
        <p:xfrm>
          <a:off x="679796" y="1554479"/>
          <a:ext cx="10801005" cy="2158538"/>
        </p:xfrm>
        <a:graphic>
          <a:graphicData uri="http://schemas.openxmlformats.org/drawingml/2006/table">
            <a:tbl>
              <a:tblPr firstRow="1" bandRow="1"/>
              <a:tblGrid>
                <a:gridCol w="2420851">
                  <a:extLst>
                    <a:ext uri="{9D8B030D-6E8A-4147-A177-3AD203B41FA5}">
                      <a16:colId xmlns:a16="http://schemas.microsoft.com/office/drawing/2014/main" val="1716627596"/>
                    </a:ext>
                  </a:extLst>
                </a:gridCol>
                <a:gridCol w="1899551">
                  <a:extLst>
                    <a:ext uri="{9D8B030D-6E8A-4147-A177-3AD203B41FA5}">
                      <a16:colId xmlns:a16="http://schemas.microsoft.com/office/drawing/2014/main" val="1682744842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3155453398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275836945"/>
                    </a:ext>
                  </a:extLst>
                </a:gridCol>
                <a:gridCol w="2160201">
                  <a:extLst>
                    <a:ext uri="{9D8B030D-6E8A-4147-A177-3AD203B41FA5}">
                      <a16:colId xmlns:a16="http://schemas.microsoft.com/office/drawing/2014/main" val="2176851627"/>
                    </a:ext>
                  </a:extLst>
                </a:gridCol>
              </a:tblGrid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144613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532647"/>
                  </a:ext>
                </a:extLst>
              </a:tr>
              <a:tr h="698269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44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1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7C6C5-FBCF-EA37-FD81-9AE6FA876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A6B-2A3C-82B0-39C5-317134FD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App Screenshots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13B78-9451-2330-B4FB-A10A8729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50470"/>
            <a:ext cx="5370021" cy="2856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493DA-FBA2-88C5-02EF-05A35BA8D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27" y="950470"/>
            <a:ext cx="5149274" cy="2856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10259C-F22E-5394-88DB-4ADD7AC1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163" y="3912434"/>
            <a:ext cx="5149274" cy="27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9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5D23-ECC1-F742-75FB-9C24F81C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E925-AC9F-ABD3-383F-21DF794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6B0E-3B90-872A-077A-15892160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746298" y="1312696"/>
            <a:ext cx="10801004" cy="418201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working real-time phishing detection system.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99.19% accuracy using Random Forest.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supports single + batch URL testing.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 provides insights.</a:t>
            </a:r>
          </a:p>
        </p:txBody>
      </p:sp>
    </p:spTree>
    <p:extLst>
      <p:ext uri="{BB962C8B-B14F-4D97-AF65-F5344CB8AC3E}">
        <p14:creationId xmlns:p14="http://schemas.microsoft.com/office/powerpoint/2010/main" val="421805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Future Scope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55A3-BD96-9C38-3D14-FBFAE64A4DA1}"/>
              </a:ext>
            </a:extLst>
          </p:cNvPr>
          <p:cNvSpPr txBox="1"/>
          <p:nvPr/>
        </p:nvSpPr>
        <p:spPr>
          <a:xfrm>
            <a:off x="723207" y="1397675"/>
            <a:ext cx="108425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live web scraping and real-time link validation.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WHOIS, DNS &amp; SSL checks.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detect phishing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 QR codes, or SMS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(Heroku, AWS Lambda).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67327D61-EF5F-F440-641B-32A08299A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3B5B814-F88C-22AE-0587-C43E2F50A6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A183-FD17-CF13-0692-F9FBCF6E038F}"/>
              </a:ext>
            </a:extLst>
          </p:cNvPr>
          <p:cNvSpPr txBox="1"/>
          <p:nvPr/>
        </p:nvSpPr>
        <p:spPr>
          <a:xfrm>
            <a:off x="638233" y="1696933"/>
            <a:ext cx="10842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full-cycle AI/ML phishing detector.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strong performance with lightweight deployment.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scalable and user-friendly.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0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T. Choudhary, S. Mhapankar, R. Bhddha, A. Kharuk, and R. Patil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"A Machine Learning Approach for Phishing Attack Detection,"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J. Artif. Intell. Technol.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vol. 3, no. 3, pp. 108–113, May 2023, doi: 10.37965/jait.2023.0197.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Suleiman Y. Yerima, Mohammed K. Alzaylaee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"High Accuracy Phishing Detection Based on Convolutional Neural Networks,"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Third International Conference on Computer Applications &amp; Information Security (ICCAIS 2020), 19-21 March, 2020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doi: 2004.03960v1.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A.S. Sohal, D. Banga, and K. Antony,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"PhishNET: A Phishing Websites Detection Tool,"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Dr. B. R. Ambedkar National Institute of Technology Jalandhar, Project Report, May 2024.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D. M. Divakaran and A. Oest,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Detection Leveraging Machine Learning and Deep Learning: A Review,"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IEEE Security &amp; Privacy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vol. 20, no. 5, pp. 1-10, 2022, doi: 10.48550/arXiv.2205.07411.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F. Salahdine, Z. El Mrabet, and N. Kaabouch,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Attacks Detection: A Machine Learning-Based Approach,"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IEEE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2021, doi: 10.1109/m74022.2021.1234567.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V. Shahrivari, M. M. Darabi, and M. Izadi,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"Phishing Detection Using Machine Learning Techniques,"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arXiv:2009.11116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Sep. 2020.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A.Chawla,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"Phishing Website Analysis and Detection Using Machine Learning,"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International Journal of Intelligent Systems and Applications in Engineering (IJISAE)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vol. 10, no. 1, pp. 10–16, 2022, doi: 10.1039/b000000x.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M. Shmalko, A. Abuadbba, R. Gaire, T. Wu, H.-Y. Paik, and S. Nepal,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"Profiler: Profile-Based Model to Detect Phishing Emails,"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arXiv:2208.08745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Aug. 2022.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S. Jamal, H. Wimmer, and I. H. Sarker,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"An Improved Transformer-Based Model for Detecting Phishing, Spam, and Ham – A Large Language Model Approach,"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arXiv preprint arXiv:2304.12345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Apr. 2023.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T. Koide, N. Fukushi, H. Nakano, and D. Chiba,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"ChatSpamDetector: Leveraging Large Language Models for Effective Phishing Email Detection," in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Proceedings of the 20th EAI International Conference on Security and Privacy in Communication Networks (SecureComm 2024)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Dubai, United Arab Emirates, Oct. 2024.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7EA5D-31E8-F610-7DEB-7AD5C56D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213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617CBE-09E4-F73C-98F5-CF9D94D098EA}"/>
              </a:ext>
            </a:extLst>
          </p:cNvPr>
          <p:cNvSpPr txBox="1"/>
          <p:nvPr/>
        </p:nvSpPr>
        <p:spPr>
          <a:xfrm>
            <a:off x="955964" y="5087389"/>
            <a:ext cx="10523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for questions from reviewers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80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4434" y="1010194"/>
            <a:ext cx="10836366" cy="520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5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Abstract</a:t>
            </a:r>
            <a:endParaRPr lang="en-IN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5600" spc="0" dirty="0">
              <a:effectLst/>
              <a:latin typeface="Times New Roman" panose="02020603050405020304" pitchFamily="18" charset="0"/>
              <a:ea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Feature Engineering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Model Details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&amp; Tools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Screenshots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5600" spc="-65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5600" spc="-1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References</a:t>
            </a:r>
            <a:endParaRPr lang="en-US" sz="5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Abstract: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96091" y="1151312"/>
            <a:ext cx="11291851" cy="48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spcBef>
                <a:spcPts val="0"/>
              </a:spcBef>
              <a:buNone/>
            </a:pPr>
            <a:endParaRPr lang="en-US" sz="1400" dirty="0"/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critical cybersecurity threat.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systems fail against dynamic phishing tactics.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 ML-based detection system using URL features.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deployed as a real-time web app using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190500" algn="just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9590F-C7ED-D742-20FF-A73274EE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3059C4D-250C-7FA7-B151-29C4C3573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Problem Statement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C1025B-BCD1-A9DF-2802-4FADE9C48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9672" y="1208605"/>
            <a:ext cx="1073265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adaptability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use obfuscation techniques to bypass traditional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URLs bypass blacklist-based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automated, intelligent detection using AI/ML.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5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32B73BD-7950-B0B9-609A-7CB439E7B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CA57A56F-41FA-DD7F-9382-505F164B2C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Objectives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2399C42-6AA2-6182-CFDB-A7E0BC463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9833" y="1379913"/>
            <a:ext cx="10807733" cy="374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phishing using AI models with high accuracy.</a:t>
            </a: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user-friendly interface for real-time detection.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batch URL predictions and downloadable reports.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609600" indent="-457200" algn="just">
              <a:spcBef>
                <a:spcPts val="0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easy deployment and usability.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43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b="1" dirty="0"/>
              <a:t>Methodology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3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→ Feature Extraction → Model Training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Pandas, Scikit-learn,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Logistic Regression, Random Forest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F1-score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B8CE3049-8223-A84D-41B6-80AD68DF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09D00A6E-5475-0021-1608-F93A7171C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Dataset &amp; Feature Engineering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C6D5C4DD-E384-0930-0AA0-5EF550C05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795726" cy="481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datasets from UCI + Kaggle → 21,055 samples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78 features initially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uses 16 key features including: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url_length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has_login_keyword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suspicious_tld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numdots,randomstring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2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IN" dirty="0"/>
              <a:t>Algorithm &amp; Model Details: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1121229"/>
            <a:ext cx="10668000" cy="461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of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accuracy, handles imbalance</a:t>
            </a:r>
          </a:p>
          <a:p>
            <a:pPr marL="762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interpretable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best: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99.19%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98.25%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Source Code &amp; Tools 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23455" y="1130135"/>
            <a:ext cx="10857345" cy="459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(Spyder + Google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for training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Web App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saving model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phishing_final.csv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1076</Words>
  <Application>Microsoft Office PowerPoint</Application>
  <PresentationFormat>Widescreen</PresentationFormat>
  <Paragraphs>176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Content</vt:lpstr>
      <vt:lpstr>Abstract: </vt:lpstr>
      <vt:lpstr>Problem Statement :</vt:lpstr>
      <vt:lpstr>Objectives :</vt:lpstr>
      <vt:lpstr>Methodology :</vt:lpstr>
      <vt:lpstr>Dataset &amp; Feature Engineering</vt:lpstr>
      <vt:lpstr>Algorithm &amp; Model Details:</vt:lpstr>
      <vt:lpstr>Source Code &amp; Tools :</vt:lpstr>
      <vt:lpstr>Architecture Diagram:</vt:lpstr>
      <vt:lpstr>Model Training &amp; Evaluation:</vt:lpstr>
      <vt:lpstr>Model Comparison:</vt:lpstr>
      <vt:lpstr>Web App Screenshots :</vt:lpstr>
      <vt:lpstr>Outcomes :</vt:lpstr>
      <vt:lpstr>Future Scope :</vt:lpstr>
      <vt:lpstr>Conclusion</vt:lpstr>
      <vt:lpstr>References (IEEE Paper format)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Dinesh Kumar</cp:lastModifiedBy>
  <cp:revision>46</cp:revision>
  <dcterms:modified xsi:type="dcterms:W3CDTF">2025-04-23T15:12:00Z</dcterms:modified>
</cp:coreProperties>
</file>