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D434-C37C-F982-6C7B-53DB0F164F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8AA78A-9CC0-CD83-5C6B-1BEBB0E85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BDFE3C-AB8F-6F1A-6CE9-9780D3E36F62}"/>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5" name="Footer Placeholder 4">
            <a:extLst>
              <a:ext uri="{FF2B5EF4-FFF2-40B4-BE49-F238E27FC236}">
                <a16:creationId xmlns:a16="http://schemas.microsoft.com/office/drawing/2014/main" id="{547E4F36-B2F9-ACBD-B90D-70BC20494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9827A-1B02-8F5C-38A2-29F0C21B8C61}"/>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292483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AEE0-FBC2-F37D-5293-009E9DCC49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B46520-7CED-8615-CD65-0F64EAF9F8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EBA98E-A3C4-B862-B4F5-61CAC1813F71}"/>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5" name="Footer Placeholder 4">
            <a:extLst>
              <a:ext uri="{FF2B5EF4-FFF2-40B4-BE49-F238E27FC236}">
                <a16:creationId xmlns:a16="http://schemas.microsoft.com/office/drawing/2014/main" id="{74AD1361-E5D2-2747-187A-309956506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38DFB-9BC0-5FFA-0861-9823982C1B0F}"/>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44546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44DED-DBE3-E753-216B-0D2742436B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EDE905-27FA-AC72-995E-9D5C4A77D0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2384F8-9485-987A-5113-8CBF1F3F420C}"/>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5" name="Footer Placeholder 4">
            <a:extLst>
              <a:ext uri="{FF2B5EF4-FFF2-40B4-BE49-F238E27FC236}">
                <a16:creationId xmlns:a16="http://schemas.microsoft.com/office/drawing/2014/main" id="{3ED6B4E9-D0FC-9FA4-16DA-4989823085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C80466-BD00-4372-4BE8-44C894348212}"/>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42716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F0D8-A76D-AFF8-287D-C9D0B57CC7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765CCA-C121-4C39-6F05-228E09B36F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BE37F-1191-577E-4598-EFFAD209368D}"/>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5" name="Footer Placeholder 4">
            <a:extLst>
              <a:ext uri="{FF2B5EF4-FFF2-40B4-BE49-F238E27FC236}">
                <a16:creationId xmlns:a16="http://schemas.microsoft.com/office/drawing/2014/main" id="{952FD7B9-5CB2-2008-E280-D67E1411B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89CFB-469C-9271-FB1B-8D44C444D581}"/>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217409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ECFF-3A0B-985B-707B-3031D1051A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A4AF16-296F-1561-1DD7-06C773371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4261E4-E067-9C14-8D2D-BE13A21B9878}"/>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5" name="Footer Placeholder 4">
            <a:extLst>
              <a:ext uri="{FF2B5EF4-FFF2-40B4-BE49-F238E27FC236}">
                <a16:creationId xmlns:a16="http://schemas.microsoft.com/office/drawing/2014/main" id="{0A7E1107-3E21-9747-EB96-A29B95A3FA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18FC8-8A03-3A13-E4AA-810B6B26619D}"/>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100303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4DF-1818-045A-F965-828E56B2F4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C54BE7-074B-ED0E-D37A-B3ABE1AD7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F675CA-A8AD-65FF-6E0A-5EFD4F082C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967AF9-2377-0031-BDF0-FC636A99D366}"/>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6" name="Footer Placeholder 5">
            <a:extLst>
              <a:ext uri="{FF2B5EF4-FFF2-40B4-BE49-F238E27FC236}">
                <a16:creationId xmlns:a16="http://schemas.microsoft.com/office/drawing/2014/main" id="{AE43A7B3-476A-D368-BF01-C969A81A9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BFD050-92B5-A145-D366-CFFCB1A592C7}"/>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199559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D7FB-8CFC-D84A-756E-C9C0A409B3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0FB896-33D2-5179-3A6E-AE4E001E14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7BFDC3-7826-AE7D-FDA7-DFA9E4FBF8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155D91-5682-7AFC-AED1-651D3F79F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42C99-6E90-17F1-AF13-13EC01312E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9F0B60-FFAB-C35B-EC61-39CC7EEBF060}"/>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8" name="Footer Placeholder 7">
            <a:extLst>
              <a:ext uri="{FF2B5EF4-FFF2-40B4-BE49-F238E27FC236}">
                <a16:creationId xmlns:a16="http://schemas.microsoft.com/office/drawing/2014/main" id="{A45A0649-08BF-5EAD-B8AC-587ED393F0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5F1CE7-CFDF-62F0-8100-F83B6DE17500}"/>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402708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4358-1771-27F8-09A7-A1C8D4AF25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D7EC0B-FCF8-FFA9-93CA-431F3CC65897}"/>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4" name="Footer Placeholder 3">
            <a:extLst>
              <a:ext uri="{FF2B5EF4-FFF2-40B4-BE49-F238E27FC236}">
                <a16:creationId xmlns:a16="http://schemas.microsoft.com/office/drawing/2014/main" id="{D473FDD7-95A0-D9CF-20E1-F29F79E20D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2AD098-59E6-3D4D-BDCF-A1AC3A4D5780}"/>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1869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06D5-5FAF-F546-FC20-5080F753CBA4}"/>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3" name="Footer Placeholder 2">
            <a:extLst>
              <a:ext uri="{FF2B5EF4-FFF2-40B4-BE49-F238E27FC236}">
                <a16:creationId xmlns:a16="http://schemas.microsoft.com/office/drawing/2014/main" id="{D193D1D3-6083-F471-BA61-1DE12ACBAF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A8D3CD-6C36-80CC-0800-4C47D1502C41}"/>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82886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3FFF-C22B-F6FE-56A9-ABDAB92E1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D4CF89-E536-B50D-99A6-B4513C0C9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C695E1-652E-4C02-3F2E-B4B03C4D0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31145F-56E5-69EC-5F7F-920D7280A68D}"/>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6" name="Footer Placeholder 5">
            <a:extLst>
              <a:ext uri="{FF2B5EF4-FFF2-40B4-BE49-F238E27FC236}">
                <a16:creationId xmlns:a16="http://schemas.microsoft.com/office/drawing/2014/main" id="{805BBBB3-7B79-87C5-8EA6-F7CA32FB3D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5CB7A-4C39-AC02-CDE6-84A8EE3A4A69}"/>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84769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1044-BC6E-F9D8-C152-AF3F25DD7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DA28BB-121E-19DB-B2CA-207836CF1B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35072D-75C8-775D-C429-9C8A7EF48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48ADA-55CA-435A-A2DB-E966D8052A1F}"/>
              </a:ext>
            </a:extLst>
          </p:cNvPr>
          <p:cNvSpPr>
            <a:spLocks noGrp="1"/>
          </p:cNvSpPr>
          <p:nvPr>
            <p:ph type="dt" sz="half" idx="10"/>
          </p:nvPr>
        </p:nvSpPr>
        <p:spPr/>
        <p:txBody>
          <a:bodyPr/>
          <a:lstStyle/>
          <a:p>
            <a:fld id="{3F231892-ACAB-429F-8ED5-230767304EE7}" type="datetimeFigureOut">
              <a:rPr lang="en-IN" smtClean="0"/>
              <a:t>17-10-2024</a:t>
            </a:fld>
            <a:endParaRPr lang="en-IN"/>
          </a:p>
        </p:txBody>
      </p:sp>
      <p:sp>
        <p:nvSpPr>
          <p:cNvPr id="6" name="Footer Placeholder 5">
            <a:extLst>
              <a:ext uri="{FF2B5EF4-FFF2-40B4-BE49-F238E27FC236}">
                <a16:creationId xmlns:a16="http://schemas.microsoft.com/office/drawing/2014/main" id="{0FA8A68B-A2CD-5E1F-14B4-A27BFB50B5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B0AD7A-1367-56D8-F43C-7FF5B485755E}"/>
              </a:ext>
            </a:extLst>
          </p:cNvPr>
          <p:cNvSpPr>
            <a:spLocks noGrp="1"/>
          </p:cNvSpPr>
          <p:nvPr>
            <p:ph type="sldNum" sz="quarter" idx="12"/>
          </p:nvPr>
        </p:nvSpPr>
        <p:spPr/>
        <p:txBody>
          <a:bodyPr/>
          <a:lstStyle/>
          <a:p>
            <a:fld id="{C96B04D6-8EEA-4685-8756-FFDB7002D8CD}" type="slidenum">
              <a:rPr lang="en-IN" smtClean="0"/>
              <a:t>‹#›</a:t>
            </a:fld>
            <a:endParaRPr lang="en-IN"/>
          </a:p>
        </p:txBody>
      </p:sp>
    </p:spTree>
    <p:extLst>
      <p:ext uri="{BB962C8B-B14F-4D97-AF65-F5344CB8AC3E}">
        <p14:creationId xmlns:p14="http://schemas.microsoft.com/office/powerpoint/2010/main" val="1369608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8BC44-6470-E2C7-0B86-2CE73E9128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747427-F837-7714-BEFD-E487A948C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2F8729-7314-2FDE-FB1E-6DC9FD92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31892-ACAB-429F-8ED5-230767304EE7}" type="datetimeFigureOut">
              <a:rPr lang="en-IN" smtClean="0"/>
              <a:t>17-10-2024</a:t>
            </a:fld>
            <a:endParaRPr lang="en-IN"/>
          </a:p>
        </p:txBody>
      </p:sp>
      <p:sp>
        <p:nvSpPr>
          <p:cNvPr id="5" name="Footer Placeholder 4">
            <a:extLst>
              <a:ext uri="{FF2B5EF4-FFF2-40B4-BE49-F238E27FC236}">
                <a16:creationId xmlns:a16="http://schemas.microsoft.com/office/drawing/2014/main" id="{C328F5D4-BEBC-2A07-D776-31AFC277B3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F3784B-AF5C-8BAA-FEC1-810949D05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B04D6-8EEA-4685-8756-FFDB7002D8CD}" type="slidenum">
              <a:rPr lang="en-IN" smtClean="0"/>
              <a:t>‹#›</a:t>
            </a:fld>
            <a:endParaRPr lang="en-IN"/>
          </a:p>
        </p:txBody>
      </p:sp>
    </p:spTree>
    <p:extLst>
      <p:ext uri="{BB962C8B-B14F-4D97-AF65-F5344CB8AC3E}">
        <p14:creationId xmlns:p14="http://schemas.microsoft.com/office/powerpoint/2010/main" val="1343057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82D1-DA3A-C53C-B91D-72BAAC11CD4B}"/>
              </a:ext>
            </a:extLst>
          </p:cNvPr>
          <p:cNvSpPr>
            <a:spLocks noGrp="1"/>
          </p:cNvSpPr>
          <p:nvPr>
            <p:ph type="ctrTitle"/>
          </p:nvPr>
        </p:nvSpPr>
        <p:spPr>
          <a:xfrm>
            <a:off x="1949302" y="1122362"/>
            <a:ext cx="8087833" cy="2306638"/>
          </a:xfrm>
        </p:spPr>
        <p:txBody>
          <a:bodyPr>
            <a:normAutofit fontScale="90000"/>
          </a:bodyPr>
          <a:lstStyle/>
          <a:p>
            <a:r>
              <a:rPr lang="en-US" b="1" dirty="0"/>
              <a:t>DS_DataSpark: Illuminating Insights for Global Electronics</a:t>
            </a:r>
            <a:endParaRPr lang="en-IN" b="1" dirty="0"/>
          </a:p>
        </p:txBody>
      </p:sp>
      <p:sp>
        <p:nvSpPr>
          <p:cNvPr id="3" name="Subtitle 2">
            <a:extLst>
              <a:ext uri="{FF2B5EF4-FFF2-40B4-BE49-F238E27FC236}">
                <a16:creationId xmlns:a16="http://schemas.microsoft.com/office/drawing/2014/main" id="{91C6DFE2-E009-DEBD-6323-A79B1C055700}"/>
              </a:ext>
            </a:extLst>
          </p:cNvPr>
          <p:cNvSpPr>
            <a:spLocks noGrp="1"/>
          </p:cNvSpPr>
          <p:nvPr>
            <p:ph type="subTitle" idx="1"/>
          </p:nvPr>
        </p:nvSpPr>
        <p:spPr>
          <a:xfrm>
            <a:off x="2427767" y="3429000"/>
            <a:ext cx="9144000" cy="1655762"/>
          </a:xfrm>
        </p:spPr>
        <p:txBody>
          <a:bodyPr/>
          <a:lstStyle/>
          <a:p>
            <a:r>
              <a:rPr lang="en-IN" dirty="0"/>
              <a:t>-Dinesh M</a:t>
            </a:r>
          </a:p>
          <a:p>
            <a:r>
              <a:rPr lang="en-IN" dirty="0"/>
              <a:t>	[MDTM30]</a:t>
            </a:r>
          </a:p>
        </p:txBody>
      </p:sp>
    </p:spTree>
    <p:extLst>
      <p:ext uri="{BB962C8B-B14F-4D97-AF65-F5344CB8AC3E}">
        <p14:creationId xmlns:p14="http://schemas.microsoft.com/office/powerpoint/2010/main" val="128897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BA5C-1DDC-9224-9D34-A6974C0747BA}"/>
              </a:ext>
            </a:extLst>
          </p:cNvPr>
          <p:cNvSpPr>
            <a:spLocks noGrp="1"/>
          </p:cNvSpPr>
          <p:nvPr>
            <p:ph type="title"/>
          </p:nvPr>
        </p:nvSpPr>
        <p:spPr>
          <a:xfrm>
            <a:off x="3686396" y="195006"/>
            <a:ext cx="4819208" cy="687498"/>
          </a:xfrm>
        </p:spPr>
        <p:txBody>
          <a:bodyPr>
            <a:normAutofit fontScale="90000"/>
          </a:bodyPr>
          <a:lstStyle/>
          <a:p>
            <a:r>
              <a:rPr lang="en-IN" b="1" dirty="0">
                <a:solidFill>
                  <a:srgbClr val="FF0000"/>
                </a:solidFill>
              </a:rPr>
              <a:t>STORE ANALYSIS</a:t>
            </a:r>
          </a:p>
        </p:txBody>
      </p:sp>
      <p:pic>
        <p:nvPicPr>
          <p:cNvPr id="7" name="Picture 6">
            <a:extLst>
              <a:ext uri="{FF2B5EF4-FFF2-40B4-BE49-F238E27FC236}">
                <a16:creationId xmlns:a16="http://schemas.microsoft.com/office/drawing/2014/main" id="{C5F2B0C0-B9CA-F99E-B91C-262B1ED4F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882504"/>
            <a:ext cx="11846560" cy="5630056"/>
          </a:xfrm>
          <a:prstGeom prst="rect">
            <a:avLst/>
          </a:prstGeom>
        </p:spPr>
      </p:pic>
    </p:spTree>
    <p:extLst>
      <p:ext uri="{BB962C8B-B14F-4D97-AF65-F5344CB8AC3E}">
        <p14:creationId xmlns:p14="http://schemas.microsoft.com/office/powerpoint/2010/main" val="245823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BA5C-1DDC-9224-9D34-A6974C0747BA}"/>
              </a:ext>
            </a:extLst>
          </p:cNvPr>
          <p:cNvSpPr>
            <a:spLocks noGrp="1"/>
          </p:cNvSpPr>
          <p:nvPr>
            <p:ph type="title"/>
          </p:nvPr>
        </p:nvSpPr>
        <p:spPr>
          <a:xfrm>
            <a:off x="3686396" y="195006"/>
            <a:ext cx="4819208" cy="687498"/>
          </a:xfrm>
        </p:spPr>
        <p:txBody>
          <a:bodyPr>
            <a:normAutofit fontScale="90000"/>
          </a:bodyPr>
          <a:lstStyle/>
          <a:p>
            <a:r>
              <a:rPr lang="en-IN" b="1" dirty="0">
                <a:solidFill>
                  <a:srgbClr val="FF0000"/>
                </a:solidFill>
              </a:rPr>
              <a:t>STORE ANALYSIS</a:t>
            </a:r>
          </a:p>
        </p:txBody>
      </p:sp>
      <p:sp>
        <p:nvSpPr>
          <p:cNvPr id="4" name="TextBox 3">
            <a:extLst>
              <a:ext uri="{FF2B5EF4-FFF2-40B4-BE49-F238E27FC236}">
                <a16:creationId xmlns:a16="http://schemas.microsoft.com/office/drawing/2014/main" id="{ABB9FA65-AB96-E305-60D5-0DB5EA70154C}"/>
              </a:ext>
            </a:extLst>
          </p:cNvPr>
          <p:cNvSpPr txBox="1"/>
          <p:nvPr/>
        </p:nvSpPr>
        <p:spPr>
          <a:xfrm>
            <a:off x="711200" y="1263567"/>
            <a:ext cx="9895840" cy="4045916"/>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Sales and Store Presence Correlation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Countries with the highest number of stores correspondingly exhibit the highest sales, demonstrating a strong link between store availability and revenue. To maximize growth, we should prioritize expanding our store network to cover all feasible regions, ensuring accessibility and convenience for customers across various markets.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Leverage E-commerce to Complement Physical Stores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 addition to expanding physical store locations, enhancing our e-commerce presence can drive sales in areas where store openings are not yet feasible. By integrating seamless online and offline experiences, we can cater to a broader customer base, offering options for online ordering, in-store pickups, or local delivery to further boost sales.</a:t>
            </a:r>
          </a:p>
        </p:txBody>
      </p:sp>
    </p:spTree>
    <p:extLst>
      <p:ext uri="{BB962C8B-B14F-4D97-AF65-F5344CB8AC3E}">
        <p14:creationId xmlns:p14="http://schemas.microsoft.com/office/powerpoint/2010/main" val="306936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5082-6798-8E25-ADEC-897FF3639842}"/>
              </a:ext>
            </a:extLst>
          </p:cNvPr>
          <p:cNvSpPr txBox="1">
            <a:spLocks/>
          </p:cNvSpPr>
          <p:nvPr/>
        </p:nvSpPr>
        <p:spPr>
          <a:xfrm>
            <a:off x="2838878" y="2741502"/>
            <a:ext cx="6737764" cy="170857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8800" b="1" dirty="0">
                <a:solidFill>
                  <a:srgbClr val="FF0000"/>
                </a:solidFill>
              </a:rPr>
              <a:t>THANK YOU</a:t>
            </a:r>
          </a:p>
        </p:txBody>
      </p:sp>
    </p:spTree>
    <p:extLst>
      <p:ext uri="{BB962C8B-B14F-4D97-AF65-F5344CB8AC3E}">
        <p14:creationId xmlns:p14="http://schemas.microsoft.com/office/powerpoint/2010/main" val="25145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BA5C-1DDC-9224-9D34-A6974C0747BA}"/>
              </a:ext>
            </a:extLst>
          </p:cNvPr>
          <p:cNvSpPr>
            <a:spLocks noGrp="1"/>
          </p:cNvSpPr>
          <p:nvPr>
            <p:ph type="title"/>
          </p:nvPr>
        </p:nvSpPr>
        <p:spPr>
          <a:xfrm>
            <a:off x="3325332" y="163107"/>
            <a:ext cx="4819208" cy="687498"/>
          </a:xfrm>
        </p:spPr>
        <p:txBody>
          <a:bodyPr>
            <a:normAutofit fontScale="90000"/>
          </a:bodyPr>
          <a:lstStyle/>
          <a:p>
            <a:r>
              <a:rPr lang="en-IN" b="1" dirty="0">
                <a:solidFill>
                  <a:srgbClr val="FF0000"/>
                </a:solidFill>
              </a:rPr>
              <a:t>CUSTOMER ANALYSIS</a:t>
            </a:r>
          </a:p>
        </p:txBody>
      </p:sp>
      <p:pic>
        <p:nvPicPr>
          <p:cNvPr id="4" name="Picture 3">
            <a:extLst>
              <a:ext uri="{FF2B5EF4-FFF2-40B4-BE49-F238E27FC236}">
                <a16:creationId xmlns:a16="http://schemas.microsoft.com/office/drawing/2014/main" id="{9D51EB4A-A99E-A10D-69C7-0B41D66D0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1" y="701749"/>
            <a:ext cx="12222320" cy="6156251"/>
          </a:xfrm>
          <a:prstGeom prst="rect">
            <a:avLst/>
          </a:prstGeom>
        </p:spPr>
      </p:pic>
    </p:spTree>
    <p:extLst>
      <p:ext uri="{BB962C8B-B14F-4D97-AF65-F5344CB8AC3E}">
        <p14:creationId xmlns:p14="http://schemas.microsoft.com/office/powerpoint/2010/main" val="111587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BA5C-1DDC-9224-9D34-A6974C0747BA}"/>
              </a:ext>
            </a:extLst>
          </p:cNvPr>
          <p:cNvSpPr>
            <a:spLocks noGrp="1"/>
          </p:cNvSpPr>
          <p:nvPr>
            <p:ph type="title"/>
          </p:nvPr>
        </p:nvSpPr>
        <p:spPr>
          <a:xfrm>
            <a:off x="3325332" y="163107"/>
            <a:ext cx="4819208" cy="687498"/>
          </a:xfrm>
        </p:spPr>
        <p:txBody>
          <a:bodyPr>
            <a:normAutofit fontScale="90000"/>
          </a:bodyPr>
          <a:lstStyle/>
          <a:p>
            <a:r>
              <a:rPr lang="en-IN" b="1" dirty="0">
                <a:solidFill>
                  <a:srgbClr val="FF0000"/>
                </a:solidFill>
              </a:rPr>
              <a:t>CUSTOMER ANALYSIS</a:t>
            </a:r>
          </a:p>
        </p:txBody>
      </p:sp>
      <p:sp>
        <p:nvSpPr>
          <p:cNvPr id="8" name="TextBox 7">
            <a:extLst>
              <a:ext uri="{FF2B5EF4-FFF2-40B4-BE49-F238E27FC236}">
                <a16:creationId xmlns:a16="http://schemas.microsoft.com/office/drawing/2014/main" id="{6B413E1B-C444-8EDC-39FD-027F599079B8}"/>
              </a:ext>
            </a:extLst>
          </p:cNvPr>
          <p:cNvSpPr txBox="1"/>
          <p:nvPr/>
        </p:nvSpPr>
        <p:spPr>
          <a:xfrm>
            <a:off x="1061927" y="1308121"/>
            <a:ext cx="9346018" cy="5219955"/>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Customer Demographics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Currently, our customer base is dominated by male customers, with a noticeably lower proportion of female customers. This highlights an opportunity to enhance our marketing strategies and product offerings to better attract and engage female customers.</a:t>
            </a: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Key Markets in Europe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Our primary sales are concentrated in Germany, France, Switzerland, Austria, and Belgium. These regions represent the major selling spots in Europe. However, there is a significant opportunity for growth, as the current number of stores in these areas is limited, and some locations lack any presence at all.</a:t>
            </a:r>
          </a:p>
          <a:p>
            <a:pPr marL="342900" lvl="0" indent="-342900" algn="just">
              <a:lnSpc>
                <a:spcPct val="107000"/>
              </a:lnSpc>
              <a:buFont typeface="Symbol" panose="05050102010706020507" pitchFamily="18" charset="2"/>
              <a:buChar char=""/>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Expansion Potential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drive growth, we should focus on increasing our retail footprint in the aforementioned key markets while also exploring opportunities to expand into other regions across Europe that are currently underserved.</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66590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BA5C-1DDC-9224-9D34-A6974C0747BA}"/>
              </a:ext>
            </a:extLst>
          </p:cNvPr>
          <p:cNvSpPr>
            <a:spLocks noGrp="1"/>
          </p:cNvSpPr>
          <p:nvPr>
            <p:ph type="title"/>
          </p:nvPr>
        </p:nvSpPr>
        <p:spPr>
          <a:xfrm>
            <a:off x="3686396" y="195005"/>
            <a:ext cx="4819208" cy="687498"/>
          </a:xfrm>
        </p:spPr>
        <p:txBody>
          <a:bodyPr>
            <a:normAutofit fontScale="90000"/>
          </a:bodyPr>
          <a:lstStyle/>
          <a:p>
            <a:r>
              <a:rPr lang="en-IN" b="1" dirty="0">
                <a:solidFill>
                  <a:srgbClr val="FF0000"/>
                </a:solidFill>
              </a:rPr>
              <a:t>SALES ANALYSIS</a:t>
            </a:r>
          </a:p>
        </p:txBody>
      </p:sp>
      <p:pic>
        <p:nvPicPr>
          <p:cNvPr id="4" name="Picture 3">
            <a:extLst>
              <a:ext uri="{FF2B5EF4-FFF2-40B4-BE49-F238E27FC236}">
                <a16:creationId xmlns:a16="http://schemas.microsoft.com/office/drawing/2014/main" id="{C94F55EB-F17A-1782-A89E-A8DBDD3EF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2503"/>
            <a:ext cx="11972259" cy="5879804"/>
          </a:xfrm>
          <a:prstGeom prst="rect">
            <a:avLst/>
          </a:prstGeom>
        </p:spPr>
      </p:pic>
    </p:spTree>
    <p:extLst>
      <p:ext uri="{BB962C8B-B14F-4D97-AF65-F5344CB8AC3E}">
        <p14:creationId xmlns:p14="http://schemas.microsoft.com/office/powerpoint/2010/main" val="59556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BA5C-1DDC-9224-9D34-A6974C0747BA}"/>
              </a:ext>
            </a:extLst>
          </p:cNvPr>
          <p:cNvSpPr>
            <a:spLocks noGrp="1"/>
          </p:cNvSpPr>
          <p:nvPr>
            <p:ph type="title"/>
          </p:nvPr>
        </p:nvSpPr>
        <p:spPr>
          <a:xfrm>
            <a:off x="3686396" y="195005"/>
            <a:ext cx="4819208" cy="687498"/>
          </a:xfrm>
        </p:spPr>
        <p:txBody>
          <a:bodyPr>
            <a:normAutofit fontScale="90000"/>
          </a:bodyPr>
          <a:lstStyle/>
          <a:p>
            <a:r>
              <a:rPr lang="en-IN" b="1" dirty="0">
                <a:solidFill>
                  <a:srgbClr val="FF0000"/>
                </a:solidFill>
              </a:rPr>
              <a:t>SALES ANALYSIS</a:t>
            </a:r>
          </a:p>
        </p:txBody>
      </p:sp>
      <p:sp>
        <p:nvSpPr>
          <p:cNvPr id="5" name="TextBox 4">
            <a:extLst>
              <a:ext uri="{FF2B5EF4-FFF2-40B4-BE49-F238E27FC236}">
                <a16:creationId xmlns:a16="http://schemas.microsoft.com/office/drawing/2014/main" id="{55431EC0-4BE2-B3FF-FAB5-465DC9D765B7}"/>
              </a:ext>
            </a:extLst>
          </p:cNvPr>
          <p:cNvSpPr txBox="1"/>
          <p:nvPr/>
        </p:nvSpPr>
        <p:spPr>
          <a:xfrm>
            <a:off x="1087120" y="1611226"/>
            <a:ext cx="9591040" cy="3339184"/>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Sales Dip in March and April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Our data indicates a significant drop in sales during March and April. To address this seasonal decline, we can implement targeted promotional strategies, such as increased discounts and special offers, to stimulate customer demand and boost sales during these months.</a:t>
            </a:r>
          </a:p>
          <a:p>
            <a:pPr marL="342900" lvl="0" indent="-342900" algn="just">
              <a:lnSpc>
                <a:spcPct val="107000"/>
              </a:lnSpc>
              <a:buFont typeface="Symbol" panose="05050102010706020507" pitchFamily="18" charset="2"/>
              <a:buChar char=""/>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Moderate Sales Period (June to September)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Sales performance from June to September remains steady, showing moderate growth. To capitalize on this period, we can introduce seasonal product launches, limited-time bundles, or loyalty rewards to maintain customer engagement and further drive revenue.</a:t>
            </a:r>
          </a:p>
        </p:txBody>
      </p:sp>
    </p:spTree>
    <p:extLst>
      <p:ext uri="{BB962C8B-B14F-4D97-AF65-F5344CB8AC3E}">
        <p14:creationId xmlns:p14="http://schemas.microsoft.com/office/powerpoint/2010/main" val="150385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BA5C-1DDC-9224-9D34-A6974C0747BA}"/>
              </a:ext>
            </a:extLst>
          </p:cNvPr>
          <p:cNvSpPr>
            <a:spLocks noGrp="1"/>
          </p:cNvSpPr>
          <p:nvPr>
            <p:ph type="title"/>
          </p:nvPr>
        </p:nvSpPr>
        <p:spPr>
          <a:xfrm>
            <a:off x="3686396" y="195005"/>
            <a:ext cx="4819208" cy="687498"/>
          </a:xfrm>
        </p:spPr>
        <p:txBody>
          <a:bodyPr>
            <a:normAutofit fontScale="90000"/>
          </a:bodyPr>
          <a:lstStyle/>
          <a:p>
            <a:r>
              <a:rPr lang="en-IN" b="1" dirty="0">
                <a:solidFill>
                  <a:srgbClr val="FF0000"/>
                </a:solidFill>
              </a:rPr>
              <a:t>SALES ANALYSIS</a:t>
            </a:r>
          </a:p>
        </p:txBody>
      </p:sp>
      <p:pic>
        <p:nvPicPr>
          <p:cNvPr id="4" name="Picture 3">
            <a:extLst>
              <a:ext uri="{FF2B5EF4-FFF2-40B4-BE49-F238E27FC236}">
                <a16:creationId xmlns:a16="http://schemas.microsoft.com/office/drawing/2014/main" id="{B021ACA8-8805-41EE-86E4-237A7C54C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8957"/>
            <a:ext cx="12192000" cy="5879043"/>
          </a:xfrm>
          <a:prstGeom prst="rect">
            <a:avLst/>
          </a:prstGeom>
        </p:spPr>
      </p:pic>
    </p:spTree>
    <p:extLst>
      <p:ext uri="{BB962C8B-B14F-4D97-AF65-F5344CB8AC3E}">
        <p14:creationId xmlns:p14="http://schemas.microsoft.com/office/powerpoint/2010/main" val="393831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BA5C-1DDC-9224-9D34-A6974C0747BA}"/>
              </a:ext>
            </a:extLst>
          </p:cNvPr>
          <p:cNvSpPr>
            <a:spLocks noGrp="1"/>
          </p:cNvSpPr>
          <p:nvPr>
            <p:ph type="title"/>
          </p:nvPr>
        </p:nvSpPr>
        <p:spPr>
          <a:xfrm>
            <a:off x="3686396" y="195005"/>
            <a:ext cx="4819208" cy="687498"/>
          </a:xfrm>
        </p:spPr>
        <p:txBody>
          <a:bodyPr>
            <a:normAutofit fontScale="90000"/>
          </a:bodyPr>
          <a:lstStyle/>
          <a:p>
            <a:r>
              <a:rPr lang="en-IN" b="1" dirty="0">
                <a:solidFill>
                  <a:srgbClr val="FF0000"/>
                </a:solidFill>
              </a:rPr>
              <a:t>SALES ANALYSIS</a:t>
            </a:r>
          </a:p>
        </p:txBody>
      </p:sp>
      <p:sp>
        <p:nvSpPr>
          <p:cNvPr id="5" name="TextBox 4">
            <a:extLst>
              <a:ext uri="{FF2B5EF4-FFF2-40B4-BE49-F238E27FC236}">
                <a16:creationId xmlns:a16="http://schemas.microsoft.com/office/drawing/2014/main" id="{F9620EBF-3E5E-C944-178C-76B2BF3AC9C6}"/>
              </a:ext>
            </a:extLst>
          </p:cNvPr>
          <p:cNvSpPr txBox="1"/>
          <p:nvPr/>
        </p:nvSpPr>
        <p:spPr>
          <a:xfrm>
            <a:off x="441960" y="1007086"/>
            <a:ext cx="11308080" cy="4843827"/>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Customer Order Frequency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majority of our customers place only a single order, with the maximum frequency reaching up to six orders. This indicates a need to strengthen customer retention strategies and encourage repeat purchases. Implementing loyalty programs, subscription models, or personalized follow-up offers could help increase the frequency of customer orders.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Low Sales in the Third Quarter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Sales tend to drop significantly during the third quarter of the year. To counter this trend, we could introduce targeted marketing campaigns, seasonal promotions, or product launches aimed at revitalizing sales during this period.</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Currency Sales Insights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Sales in USD are the highest, while AUD sales lag behind. Efforts to improve sales in regions using the Australian dollar could involve region-specific marketing strategies, localized promotions, or partnerships to boost brand presence and customer engagement.</a:t>
            </a:r>
          </a:p>
        </p:txBody>
      </p:sp>
    </p:spTree>
    <p:extLst>
      <p:ext uri="{BB962C8B-B14F-4D97-AF65-F5344CB8AC3E}">
        <p14:creationId xmlns:p14="http://schemas.microsoft.com/office/powerpoint/2010/main" val="355077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BA5C-1DDC-9224-9D34-A6974C0747BA}"/>
              </a:ext>
            </a:extLst>
          </p:cNvPr>
          <p:cNvSpPr>
            <a:spLocks noGrp="1"/>
          </p:cNvSpPr>
          <p:nvPr>
            <p:ph type="title"/>
          </p:nvPr>
        </p:nvSpPr>
        <p:spPr>
          <a:xfrm>
            <a:off x="3686396" y="195005"/>
            <a:ext cx="4819208" cy="687498"/>
          </a:xfrm>
        </p:spPr>
        <p:txBody>
          <a:bodyPr>
            <a:normAutofit fontScale="90000"/>
          </a:bodyPr>
          <a:lstStyle/>
          <a:p>
            <a:r>
              <a:rPr lang="en-IN" b="1" dirty="0">
                <a:solidFill>
                  <a:srgbClr val="FF0000"/>
                </a:solidFill>
              </a:rPr>
              <a:t>PRODUCT ANALYSIS</a:t>
            </a:r>
          </a:p>
        </p:txBody>
      </p:sp>
      <p:pic>
        <p:nvPicPr>
          <p:cNvPr id="7" name="Picture 6">
            <a:extLst>
              <a:ext uri="{FF2B5EF4-FFF2-40B4-BE49-F238E27FC236}">
                <a16:creationId xmlns:a16="http://schemas.microsoft.com/office/drawing/2014/main" id="{C3DDA994-1265-15C8-7CBD-32EA7F6E8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 y="965201"/>
            <a:ext cx="11958320" cy="5892800"/>
          </a:xfrm>
          <a:prstGeom prst="rect">
            <a:avLst/>
          </a:prstGeom>
        </p:spPr>
      </p:pic>
    </p:spTree>
    <p:extLst>
      <p:ext uri="{BB962C8B-B14F-4D97-AF65-F5344CB8AC3E}">
        <p14:creationId xmlns:p14="http://schemas.microsoft.com/office/powerpoint/2010/main" val="266503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BA5C-1DDC-9224-9D34-A6974C0747BA}"/>
              </a:ext>
            </a:extLst>
          </p:cNvPr>
          <p:cNvSpPr>
            <a:spLocks noGrp="1"/>
          </p:cNvSpPr>
          <p:nvPr>
            <p:ph type="title"/>
          </p:nvPr>
        </p:nvSpPr>
        <p:spPr>
          <a:xfrm>
            <a:off x="3686396" y="195005"/>
            <a:ext cx="4819208" cy="687498"/>
          </a:xfrm>
        </p:spPr>
        <p:txBody>
          <a:bodyPr>
            <a:normAutofit fontScale="90000"/>
          </a:bodyPr>
          <a:lstStyle/>
          <a:p>
            <a:r>
              <a:rPr lang="en-IN" b="1" dirty="0">
                <a:solidFill>
                  <a:srgbClr val="FF0000"/>
                </a:solidFill>
              </a:rPr>
              <a:t>PRODUCT ANALYSIS</a:t>
            </a:r>
          </a:p>
        </p:txBody>
      </p:sp>
      <p:sp>
        <p:nvSpPr>
          <p:cNvPr id="4" name="TextBox 3">
            <a:extLst>
              <a:ext uri="{FF2B5EF4-FFF2-40B4-BE49-F238E27FC236}">
                <a16:creationId xmlns:a16="http://schemas.microsoft.com/office/drawing/2014/main" id="{0FF01CD4-480A-FA50-F185-D0A44CE055A5}"/>
              </a:ext>
            </a:extLst>
          </p:cNvPr>
          <p:cNvSpPr txBox="1"/>
          <p:nvPr/>
        </p:nvSpPr>
        <p:spPr>
          <a:xfrm>
            <a:off x="680720" y="1206564"/>
            <a:ext cx="10474960" cy="4444871"/>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Brand Performance Overview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Our portfolio consists of a total of 11 brands. Some of these brands exhibit a high product investment rate alongside a correspondingly high revenue rate. This suggests potential for continued investment in top-performing brands while carefully assessing the return on investment for brands with lower revenue outcomes. Strategic decisions should prioritize scaling successful brands while optimizing investments in underperforming ones.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Color Preferences in Product 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Among the 11 brands, certain product colors are consistently popular and generate higher sales. Identifying these high-demand colors enables us to align production, marketing, and inventory strategies accordingly. By focusing on promoting popular color variations and expanding the range of best-selling colors, we can further enhance sales performance across the brands.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532539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688</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Symbol</vt:lpstr>
      <vt:lpstr>Office Theme</vt:lpstr>
      <vt:lpstr>DS_DataSpark: Illuminating Insights for Global Electronics</vt:lpstr>
      <vt:lpstr>CUSTOMER ANALYSIS</vt:lpstr>
      <vt:lpstr>CUSTOMER ANALYSIS</vt:lpstr>
      <vt:lpstr>SALES ANALYSIS</vt:lpstr>
      <vt:lpstr>SALES ANALYSIS</vt:lpstr>
      <vt:lpstr>SALES ANALYSIS</vt:lpstr>
      <vt:lpstr>SALES ANALYSIS</vt:lpstr>
      <vt:lpstr>PRODUCT ANALYSIS</vt:lpstr>
      <vt:lpstr>PRODUCT ANALYSIS</vt:lpstr>
      <vt:lpstr>STORE ANALYSIS</vt:lpstr>
      <vt:lpstr>STORE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M - MECH</dc:creator>
  <cp:lastModifiedBy>Dinesh M - MECH</cp:lastModifiedBy>
  <cp:revision>17</cp:revision>
  <dcterms:created xsi:type="dcterms:W3CDTF">2024-10-17T13:11:32Z</dcterms:created>
  <dcterms:modified xsi:type="dcterms:W3CDTF">2024-10-17T13:44:57Z</dcterms:modified>
</cp:coreProperties>
</file>