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99" r:id="rId5"/>
    <p:sldId id="257" r:id="rId6"/>
    <p:sldId id="301" r:id="rId7"/>
    <p:sldId id="302" r:id="rId8"/>
    <p:sldId id="303" r:id="rId9"/>
    <p:sldId id="286" r:id="rId10"/>
    <p:sldId id="294" r:id="rId11"/>
    <p:sldId id="304" r:id="rId12"/>
    <p:sldId id="305" r:id="rId13"/>
    <p:sldId id="307" r:id="rId14"/>
    <p:sldId id="289" r:id="rId15"/>
    <p:sldId id="308" r:id="rId16"/>
    <p:sldId id="290" r:id="rId17"/>
    <p:sldId id="291" r:id="rId18"/>
    <p:sldId id="29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646" autoAdjust="0"/>
  </p:normalViewPr>
  <p:slideViewPr>
    <p:cSldViewPr snapToGrid="0">
      <p:cViewPr varScale="1">
        <p:scale>
          <a:sx n="78" d="100"/>
          <a:sy n="78" d="100"/>
        </p:scale>
        <p:origin x="878" y="91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8/29/2025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8/29/2025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86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86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44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1" r:id="rId4"/>
    <p:sldLayoutId id="2147483659" r:id="rId5"/>
    <p:sldLayoutId id="2147483668" r:id="rId6"/>
    <p:sldLayoutId id="2147483669" r:id="rId7"/>
    <p:sldLayoutId id="2147483676" r:id="rId8"/>
    <p:sldLayoutId id="2147483661" r:id="rId9"/>
    <p:sldLayoutId id="2147483666" r:id="rId10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4B37A-BA2D-7F88-D9D1-433936B3B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52EF9D-C96E-67BA-7538-9998B6A837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321154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48A7291-B6A5-679E-1FC1-AACA40A74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527" y="676006"/>
            <a:ext cx="6259087" cy="424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071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085"/>
            <a:ext cx="9779183" cy="1600835"/>
          </a:xfrm>
        </p:spPr>
        <p:txBody>
          <a:bodyPr/>
          <a:lstStyle/>
          <a:p>
            <a:r>
              <a:rPr lang="en-IN" dirty="0"/>
              <a:t>Model Building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743C-9A64-6DD7-26EC-7870E2484D2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166813" y="2652713"/>
            <a:ext cx="9780587" cy="3436937"/>
          </a:xfrm>
        </p:spPr>
        <p:txBody>
          <a:bodyPr>
            <a:normAutofit/>
          </a:bodyPr>
          <a:lstStyle/>
          <a:p>
            <a:r>
              <a:rPr lang="en-US" dirty="0"/>
              <a:t>Train/ Test split (80/20).</a:t>
            </a:r>
          </a:p>
          <a:p>
            <a:r>
              <a:rPr lang="en-US" dirty="0"/>
              <a:t>Pipeline:</a:t>
            </a:r>
          </a:p>
          <a:p>
            <a:pPr lvl="2"/>
            <a:r>
              <a:rPr lang="en-US" dirty="0"/>
              <a:t>Numeric: StandardScaler</a:t>
            </a:r>
          </a:p>
          <a:p>
            <a:pPr lvl="2"/>
            <a:r>
              <a:rPr lang="en-US" dirty="0"/>
              <a:t>Categorical: OneHotEncoder</a:t>
            </a:r>
          </a:p>
          <a:p>
            <a:pPr marL="566928" lvl="2" indent="0">
              <a:buNone/>
            </a:pPr>
            <a:endParaRPr lang="en-US" dirty="0"/>
          </a:p>
          <a:p>
            <a:pPr marL="566928" lvl="2" indent="0">
              <a:buNone/>
            </a:pPr>
            <a:r>
              <a:rPr lang="en-US" dirty="0"/>
              <a:t>Models tried: Linear Regression, Decision Trees, SVR, KNN, XGBoost.</a:t>
            </a:r>
          </a:p>
          <a:p>
            <a:pPr marL="566928" lvl="2" indent="0">
              <a:buNone/>
            </a:pPr>
            <a:r>
              <a:rPr lang="en-US" b="1" dirty="0"/>
              <a:t>Final Model Chosen:</a:t>
            </a:r>
            <a:r>
              <a:rPr lang="en-US" dirty="0"/>
              <a:t> XGBoost Regressor.</a:t>
            </a:r>
          </a:p>
          <a:p>
            <a:pPr marL="566928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F9ED7-CA92-E2B9-9436-984DCF235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A5F93-C2B4-DC1B-68AE-C3AE6CFAC92D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/>
              <a:t>Built a </a:t>
            </a:r>
            <a:r>
              <a:rPr lang="en-US" b="1" dirty="0"/>
              <a:t>Streamlit web app</a:t>
            </a:r>
            <a:r>
              <a:rPr lang="en-US" dirty="0"/>
              <a:t>.</a:t>
            </a:r>
          </a:p>
          <a:p>
            <a:r>
              <a:rPr lang="en-US" dirty="0"/>
              <a:t>Inputs: Car details (make, model, year, kms, fuel, etc.)</a:t>
            </a:r>
          </a:p>
          <a:p>
            <a:r>
              <a:rPr lang="en-US" dirty="0"/>
              <a:t>Outputs: Predicted resale price (₹ formatted).</a:t>
            </a:r>
          </a:p>
          <a:p>
            <a:r>
              <a:rPr lang="en-US" dirty="0"/>
              <a:t>Features: Car background UI, clean layout.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0164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458AF722-E5C0-7F34-25A6-1D8C1CC25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992" y="0"/>
            <a:ext cx="5845047" cy="617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39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4CFB73D-B7C9-A177-04F3-E48E841A8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69008"/>
            <a:ext cx="9779183" cy="1706563"/>
          </a:xfrm>
        </p:spPr>
        <p:txBody>
          <a:bodyPr/>
          <a:lstStyle/>
          <a:p>
            <a:r>
              <a:rPr lang="en-IN" dirty="0"/>
              <a:t>Conclusion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34351-9D9C-8C32-5CC0-3F19A1CAC03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1167492" y="2216569"/>
            <a:ext cx="9629524" cy="3332162"/>
          </a:xfrm>
        </p:spPr>
        <p:txBody>
          <a:bodyPr>
            <a:normAutofit/>
          </a:bodyPr>
          <a:lstStyle/>
          <a:p>
            <a:r>
              <a:rPr lang="en-IN" dirty="0"/>
              <a:t>Accurate price prediction helps: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Sellers know fair resale value.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Buyers avoid overpriced cars.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Businesses (Cars24, Spinny, CarWale) improve margins.</a:t>
            </a:r>
            <a:endParaRPr lang="en-IN" dirty="0"/>
          </a:p>
          <a:p>
            <a:r>
              <a:rPr lang="en-IN" dirty="0"/>
              <a:t>Future work: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Add hybrid/electric price trends.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Integrate more city-level demand data.</a:t>
            </a:r>
          </a:p>
        </p:txBody>
      </p:sp>
    </p:spTree>
    <p:extLst>
      <p:ext uri="{BB962C8B-B14F-4D97-AF65-F5344CB8AC3E}">
        <p14:creationId xmlns:p14="http://schemas.microsoft.com/office/powerpoint/2010/main" val="2652102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1122" y="-288225"/>
            <a:ext cx="4261113" cy="364102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r>
              <a:rPr lang="en-IN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4" y="2230756"/>
            <a:ext cx="8865668" cy="25670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• Importance of Data Science &amp; ML in Automobile Industry</a:t>
            </a:r>
          </a:p>
          <a:p>
            <a:r>
              <a:rPr lang="en-US" sz="3200" dirty="0"/>
              <a:t>• Applications: Revenue Forecasting, Customer Loyalty, Machine Survival, Market Share Estimation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24A75-96B6-8E94-C868-D2BB26E7E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085"/>
            <a:ext cx="9779183" cy="1840159"/>
          </a:xfrm>
        </p:spPr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85E6B-0517-713E-350B-97444C525B15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/>
              <a:t>Rapid increase in car sales &amp; purchases during/post-COVID</a:t>
            </a:r>
          </a:p>
          <a:p>
            <a:pPr algn="just"/>
            <a:r>
              <a:rPr lang="en-US" sz="2800" dirty="0"/>
              <a:t>Requirement: Estimate revenue of companies like Cars24, CarWale, Spinny</a:t>
            </a:r>
          </a:p>
          <a:p>
            <a:pPr algn="just"/>
            <a:r>
              <a:rPr lang="en-US" sz="2800" dirty="0"/>
              <a:t>Predict margins &amp; market share to evaluate survival in current market</a:t>
            </a:r>
          </a:p>
          <a:p>
            <a:pPr marL="59436" indent="0" algn="just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981763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E85FD-C37C-BE59-73C3-D8AEBDAA8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722D8-85BF-E402-3675-CB0B3909FCEF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IN" dirty="0"/>
              <a:t>Data scraped from Cars24 website</a:t>
            </a:r>
          </a:p>
          <a:p>
            <a:r>
              <a:rPr lang="en-IN" dirty="0"/>
              <a:t>Dataset includes car details (make, model, fuel, transmission, etc.)</a:t>
            </a:r>
          </a:p>
          <a:p>
            <a:r>
              <a:rPr lang="en-IN" dirty="0"/>
              <a:t>Attributes: Year, City, Fuel Type, Transmission, Kilometers Driven, Ownership, etc.</a:t>
            </a:r>
          </a:p>
          <a:p>
            <a:r>
              <a:rPr lang="en-IN" dirty="0"/>
              <a:t>In the Data, there are </a:t>
            </a:r>
          </a:p>
          <a:p>
            <a:pPr lvl="2"/>
            <a:r>
              <a:rPr lang="en-IN" dirty="0"/>
              <a:t>Missing values: transmission 376, bodytype 375</a:t>
            </a:r>
          </a:p>
          <a:p>
            <a:pPr lvl="2"/>
            <a:r>
              <a:rPr lang="en-IN" dirty="0"/>
              <a:t>Duplicates: 15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7456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B341F-C371-6BB8-12FA-30CBE1AA8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E72BC-D0BF-312E-8CE1-AA15851B506E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IN" dirty="0"/>
              <a:t>Removed duplicates &amp; null values.</a:t>
            </a:r>
          </a:p>
          <a:p>
            <a:r>
              <a:rPr lang="en-IN" dirty="0"/>
              <a:t>Fixed negative discountprice.</a:t>
            </a:r>
          </a:p>
          <a:p>
            <a:r>
              <a:rPr lang="en-IN" dirty="0"/>
              <a:t>Created age feature from year.</a:t>
            </a:r>
          </a:p>
          <a:p>
            <a:r>
              <a:rPr lang="en-IN" dirty="0"/>
              <a:t>Converted categorical values into numerical (OneHotEncoding).</a:t>
            </a:r>
          </a:p>
          <a:p>
            <a:r>
              <a:rPr lang="en-IN" dirty="0"/>
              <a:t>Mapped ownernumber to owner_category.</a:t>
            </a:r>
          </a:p>
        </p:txBody>
      </p:sp>
    </p:spTree>
    <p:extLst>
      <p:ext uri="{BB962C8B-B14F-4D97-AF65-F5344CB8AC3E}">
        <p14:creationId xmlns:p14="http://schemas.microsoft.com/office/powerpoint/2010/main" val="3818898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1471" y="1499937"/>
            <a:ext cx="9612804" cy="3521242"/>
          </a:xfrm>
        </p:spPr>
        <p:txBody>
          <a:bodyPr/>
          <a:lstStyle/>
          <a:p>
            <a:r>
              <a:rPr lang="en-IN" dirty="0"/>
              <a:t>Exploratory Data Analysis 					(EDA)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7B6CEB0-27B1-2AC0-B95E-006678484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0397" y="880742"/>
            <a:ext cx="7170698" cy="430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261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A027AD8-AE1D-5C1D-24C1-D094086C0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307" y="773860"/>
            <a:ext cx="6480861" cy="423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766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4C3FCD0-8775-3ED5-1225-3FA544104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230" y="824389"/>
            <a:ext cx="7015275" cy="427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8698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46</TotalTime>
  <Words>296</Words>
  <Application>Microsoft Office PowerPoint</Application>
  <PresentationFormat>Widescreen</PresentationFormat>
  <Paragraphs>50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Tenorite</vt:lpstr>
      <vt:lpstr>Custom</vt:lpstr>
      <vt:lpstr>PowerPoint Presentation</vt:lpstr>
      <vt:lpstr>Introduction</vt:lpstr>
      <vt:lpstr>Problem Statement</vt:lpstr>
      <vt:lpstr>Data Source</vt:lpstr>
      <vt:lpstr>Data Preprocessing</vt:lpstr>
      <vt:lpstr>Exploratory Data Analysis      (EDA)</vt:lpstr>
      <vt:lpstr>PowerPoint Presentation</vt:lpstr>
      <vt:lpstr>PowerPoint Presentation</vt:lpstr>
      <vt:lpstr>PowerPoint Presentation</vt:lpstr>
      <vt:lpstr>PowerPoint Presentation</vt:lpstr>
      <vt:lpstr>Model Building</vt:lpstr>
      <vt:lpstr>Deployment</vt:lpstr>
      <vt:lpstr>PowerPoint Presentation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Dinesh Narasimhan</dc:creator>
  <cp:lastModifiedBy>Dinesh Narasimhan</cp:lastModifiedBy>
  <cp:revision>1</cp:revision>
  <dcterms:created xsi:type="dcterms:W3CDTF">2025-08-29T09:45:26Z</dcterms:created>
  <dcterms:modified xsi:type="dcterms:W3CDTF">2025-08-29T10:31:40Z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