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FE8718-1847-4A86-A58D-CA800DFCCF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FE8718-1847-4A86-A58D-CA800DFCCFB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
              <a:schemeClr val="tx1"/>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940429-8182-4BC4-8602-B33BD51F0653}" type="datetimeFigureOut">
              <a:rPr lang="en-US" smtClean="0"/>
              <a:pPr/>
              <a:t>10/30/2022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FE8718-1847-4A86-A58D-CA800DFCCFB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Trusted_timestamping" TargetMode="External"/><Relationship Id="rId3" Type="http://schemas.openxmlformats.org/officeDocument/2006/relationships/image" Target="../media/image3.jpeg"/><Relationship Id="rId7" Type="http://schemas.openxmlformats.org/officeDocument/2006/relationships/hyperlink" Target="https://en.wikipedia.org/wiki/Cryptographic_hash_function"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en.wikipedia.org/wiki/Record_(computer_science)" TargetMode="External"/><Relationship Id="rId11" Type="http://schemas.openxmlformats.org/officeDocument/2006/relationships/hyperlink" Target="https://en.wikipedia.org/wiki/Linked_list" TargetMode="External"/><Relationship Id="rId5" Type="http://schemas.openxmlformats.org/officeDocument/2006/relationships/hyperlink" Target="https://en.wikipedia.org/wiki/Distributed_ledger" TargetMode="External"/><Relationship Id="rId10" Type="http://schemas.openxmlformats.org/officeDocument/2006/relationships/hyperlink" Target="https://en.wikipedia.org/wiki/Node_(computer_science)" TargetMode="External"/><Relationship Id="rId4" Type="http://schemas.openxmlformats.org/officeDocument/2006/relationships/image" Target="../media/image7.jpeg"/><Relationship Id="rId9" Type="http://schemas.openxmlformats.org/officeDocument/2006/relationships/hyperlink" Target="https://en.wikipedia.org/wiki/Merkle_tre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hyperlink" Target="https://blog.liquid.com/what-is-the-difference-between-proof-of-work-proof-of-stake-and-delegated-proof-of-stak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invao.org/token-classes-explained-coin-vs-utility-token-vs-security-token/" TargetMode="External"/><Relationship Id="rId5" Type="http://schemas.openxmlformats.org/officeDocument/2006/relationships/hyperlink" Target="https://blog.liquid.com/what-are-erc-20-tokens" TargetMode="External"/><Relationship Id="rId4" Type="http://schemas.openxmlformats.org/officeDocument/2006/relationships/hyperlink" Target="https://blog.liquid.com/what-is-usd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invao.org/token-classes-explained-coin-vs-utility-token-vs-security-toke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itle 1">
            <a:extLst>
              <a:ext uri="{FF2B5EF4-FFF2-40B4-BE49-F238E27FC236}">
                <a16:creationId xmlns="" xmlns:a16="http://schemas.microsoft.com/office/drawing/2014/main" id="{468466AF-48D7-855A-ABEC-284C9E2D29D7}"/>
              </a:ext>
            </a:extLst>
          </p:cNvPr>
          <p:cNvSpPr txBox="1">
            <a:spLocks/>
          </p:cNvSpPr>
          <p:nvPr/>
        </p:nvSpPr>
        <p:spPr>
          <a:xfrm>
            <a:off x="0" y="1500174"/>
            <a:ext cx="8286776" cy="1700226"/>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Democracies Sagacity</a:t>
            </a:r>
            <a:endParaRPr kumimoji="0" lang="en-IN" sz="5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Subtitle 2">
            <a:extLst>
              <a:ext uri="{FF2B5EF4-FFF2-40B4-BE49-F238E27FC236}">
                <a16:creationId xmlns="" xmlns:a16="http://schemas.microsoft.com/office/drawing/2014/main" id="{BE2BE4EF-940E-4B83-8024-83F2076A7AA4}"/>
              </a:ext>
            </a:extLst>
          </p:cNvPr>
          <p:cNvSpPr>
            <a:spLocks noGrp="1"/>
          </p:cNvSpPr>
          <p:nvPr>
            <p:ph type="subTitle" idx="1"/>
          </p:nvPr>
        </p:nvSpPr>
        <p:spPr>
          <a:xfrm>
            <a:off x="-276" y="3351752"/>
            <a:ext cx="8287052" cy="1629383"/>
          </a:xfrm>
        </p:spPr>
        <p:txBody>
          <a:bodyPr/>
          <a:lstStyle/>
          <a:p>
            <a:r>
              <a:rPr lang="en-US" b="1" dirty="0" smtClean="0">
                <a:solidFill>
                  <a:schemeClr val="bg1"/>
                </a:solidFill>
              </a:rPr>
              <a:t>For </a:t>
            </a:r>
            <a:r>
              <a:rPr lang="en-US" b="1" dirty="0">
                <a:solidFill>
                  <a:schemeClr val="bg1"/>
                </a:solidFill>
              </a:rPr>
              <a:t>the people by the people</a:t>
            </a:r>
            <a:endParaRPr lang="en-IN"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9" name="TextBox 8">
            <a:extLst>
              <a:ext uri="{FF2B5EF4-FFF2-40B4-BE49-F238E27FC236}">
                <a16:creationId xmlns="" xmlns:a16="http://schemas.microsoft.com/office/drawing/2014/main" id="{BAC7DAAC-3E3D-50EF-DFAA-3EF3B67BBD82}"/>
              </a:ext>
            </a:extLst>
          </p:cNvPr>
          <p:cNvSpPr txBox="1"/>
          <p:nvPr/>
        </p:nvSpPr>
        <p:spPr>
          <a:xfrm>
            <a:off x="0" y="785794"/>
            <a:ext cx="7010400" cy="2308324"/>
          </a:xfrm>
          <a:prstGeom prst="rect">
            <a:avLst/>
          </a:prstGeom>
          <a:noFill/>
        </p:spPr>
        <p:txBody>
          <a:bodyPr wrap="square" rtlCol="0">
            <a:spAutoFit/>
          </a:bodyPr>
          <a:lstStyle/>
          <a:p>
            <a:r>
              <a:rPr lang="en-US" sz="3200" b="1" dirty="0">
                <a:solidFill>
                  <a:schemeClr val="bg1"/>
                </a:solidFill>
              </a:rPr>
              <a:t>ACTORS OF THE WEBSITE</a:t>
            </a:r>
            <a:endParaRPr lang="en-IN" sz="3200" b="1" dirty="0">
              <a:solidFill>
                <a:schemeClr val="bg1"/>
              </a:solidFill>
            </a:endParaRPr>
          </a:p>
          <a:p>
            <a:pPr marL="514350" indent="-514350">
              <a:buFont typeface="+mj-lt"/>
              <a:buAutoNum type="arabicPeriod"/>
            </a:pPr>
            <a:r>
              <a:rPr lang="en-IN" sz="2800" dirty="0">
                <a:solidFill>
                  <a:schemeClr val="bg1"/>
                </a:solidFill>
              </a:rPr>
              <a:t>Content creators(one who creates NFTs)</a:t>
            </a:r>
          </a:p>
          <a:p>
            <a:pPr marL="514350" indent="-514350">
              <a:buFont typeface="+mj-lt"/>
              <a:buAutoNum type="arabicPeriod"/>
            </a:pPr>
            <a:r>
              <a:rPr lang="en-IN" sz="2800" dirty="0">
                <a:solidFill>
                  <a:schemeClr val="bg1"/>
                </a:solidFill>
              </a:rPr>
              <a:t>Content consumers(one who buys NFTs)</a:t>
            </a:r>
          </a:p>
          <a:p>
            <a:pPr marL="514350" indent="-514350">
              <a:buFont typeface="+mj-lt"/>
              <a:buAutoNum type="arabicPeriod"/>
            </a:pPr>
            <a:r>
              <a:rPr lang="en-IN" sz="2800" dirty="0">
                <a:solidFill>
                  <a:schemeClr val="bg1"/>
                </a:solidFill>
              </a:rPr>
              <a:t>Enablers(one who enable the above two existence)</a:t>
            </a:r>
            <a:endParaRPr lang="en-US" sz="2800" dirty="0">
              <a:solidFill>
                <a:schemeClr val="bg1"/>
              </a:solidFill>
            </a:endParaRPr>
          </a:p>
        </p:txBody>
      </p:sp>
      <p:pic>
        <p:nvPicPr>
          <p:cNvPr id="10" name="Picture 9">
            <a:extLst>
              <a:ext uri="{FF2B5EF4-FFF2-40B4-BE49-F238E27FC236}">
                <a16:creationId xmlns="" xmlns:a16="http://schemas.microsoft.com/office/drawing/2014/main" id="{F8B5C7B4-D352-AB87-B997-49293AE5E2BB}"/>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357554" y="3286124"/>
            <a:ext cx="2928398" cy="2324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F67D4D26-62E4-3828-4240-566E79F75472}"/>
              </a:ext>
            </a:extLst>
          </p:cNvPr>
          <p:cNvSpPr txBox="1"/>
          <p:nvPr/>
        </p:nvSpPr>
        <p:spPr>
          <a:xfrm>
            <a:off x="1" y="785792"/>
            <a:ext cx="9143999" cy="4001095"/>
          </a:xfrm>
          <a:prstGeom prst="rect">
            <a:avLst/>
          </a:prstGeom>
          <a:noFill/>
        </p:spPr>
        <p:txBody>
          <a:bodyPr wrap="square" rtlCol="0">
            <a:spAutoFit/>
          </a:bodyPr>
          <a:lstStyle/>
          <a:p>
            <a:r>
              <a:rPr lang="en-US" sz="2800" b="1" dirty="0">
                <a:solidFill>
                  <a:schemeClr val="bg1"/>
                </a:solidFill>
              </a:rPr>
              <a:t>TOKENS (THE FUNDAMENTAL UNIT)</a:t>
            </a:r>
          </a:p>
          <a:p>
            <a:pPr marL="285750" indent="-285750">
              <a:buFont typeface="Wingdings" panose="05000000000000000000" pitchFamily="2" charset="2"/>
              <a:buChar char="v"/>
            </a:pPr>
            <a:r>
              <a:rPr lang="en-US" dirty="0">
                <a:solidFill>
                  <a:schemeClr val="bg1"/>
                </a:solidFill>
              </a:rPr>
              <a:t>The tokens in the website acts as a fundamental unit in for the minting and buying the content listed in the marketplace</a:t>
            </a:r>
          </a:p>
          <a:p>
            <a:pPr marL="285750" indent="-285750">
              <a:buFont typeface="Wingdings" panose="05000000000000000000" pitchFamily="2" charset="2"/>
              <a:buChar char="v"/>
            </a:pPr>
            <a:r>
              <a:rPr lang="en-US" dirty="0">
                <a:solidFill>
                  <a:schemeClr val="bg1"/>
                </a:solidFill>
              </a:rPr>
              <a:t>However we want the users(content consumers) to access the content free of cost so initially we will be providing them certain amount of DFT for free of cost </a:t>
            </a:r>
          </a:p>
          <a:p>
            <a:pPr marL="285750" indent="-285750">
              <a:buFont typeface="Wingdings" panose="05000000000000000000" pitchFamily="2" charset="2"/>
              <a:buChar char="v"/>
            </a:pPr>
            <a:r>
              <a:rPr lang="en-US" dirty="0">
                <a:solidFill>
                  <a:schemeClr val="bg1"/>
                </a:solidFill>
              </a:rPr>
              <a:t>If the users(content consumers want to earn extra DFTs they can watch certain ads and earn DFTs or can fill out certain survey form or any of that similar tasks to earn extra DFTs</a:t>
            </a:r>
          </a:p>
          <a:p>
            <a:pPr marL="285750" indent="-285750">
              <a:buFont typeface="Wingdings" panose="05000000000000000000" pitchFamily="2" charset="2"/>
              <a:buChar char="v"/>
            </a:pPr>
            <a:r>
              <a:rPr lang="en-US" dirty="0">
                <a:solidFill>
                  <a:schemeClr val="bg1"/>
                </a:solidFill>
              </a:rPr>
              <a:t>On the other hand for each of the NFTs sold the marketplace charges certain percent (say 2-4%) as transaction fee(which helps the marketplace to sustain in long run)</a:t>
            </a:r>
          </a:p>
          <a:p>
            <a:pPr marL="285750" indent="-285750">
              <a:buFont typeface="Wingdings" panose="05000000000000000000" pitchFamily="2" charset="2"/>
              <a:buChar char="v"/>
            </a:pPr>
            <a:r>
              <a:rPr lang="en-US" dirty="0">
                <a:solidFill>
                  <a:schemeClr val="bg1"/>
                </a:solidFill>
              </a:rPr>
              <a:t>Each transaction having in the </a:t>
            </a:r>
            <a:r>
              <a:rPr lang="en-US" dirty="0" err="1">
                <a:solidFill>
                  <a:schemeClr val="bg1"/>
                </a:solidFill>
              </a:rPr>
              <a:t>markerplace</a:t>
            </a:r>
            <a:r>
              <a:rPr lang="en-US" dirty="0">
                <a:solidFill>
                  <a:schemeClr val="bg1"/>
                </a:solidFill>
              </a:rPr>
              <a:t> will only be  DFTs and no other Tokens will be used</a:t>
            </a:r>
          </a:p>
          <a:p>
            <a:endParaRPr lang="en-IN" sz="2800" dirty="0">
              <a:solidFill>
                <a:schemeClr val="bg1"/>
              </a:solidFill>
            </a:endParaRPr>
          </a:p>
        </p:txBody>
      </p:sp>
      <p:pic>
        <p:nvPicPr>
          <p:cNvPr id="8" name="Picture 7">
            <a:extLst>
              <a:ext uri="{FF2B5EF4-FFF2-40B4-BE49-F238E27FC236}">
                <a16:creationId xmlns="" xmlns:a16="http://schemas.microsoft.com/office/drawing/2014/main" id="{ECFAECA7-59EB-2029-CAEA-AFBADA9D33E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14348" y="4440327"/>
            <a:ext cx="7756374" cy="24176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9B2E348A-D64B-4671-62DC-CD9185D32BC1}"/>
              </a:ext>
            </a:extLst>
          </p:cNvPr>
          <p:cNvSpPr txBox="1"/>
          <p:nvPr/>
        </p:nvSpPr>
        <p:spPr>
          <a:xfrm>
            <a:off x="0" y="785794"/>
            <a:ext cx="9144000" cy="6032421"/>
          </a:xfrm>
          <a:prstGeom prst="rect">
            <a:avLst/>
          </a:prstGeom>
          <a:noFill/>
        </p:spPr>
        <p:txBody>
          <a:bodyPr wrap="square" rtlCol="0">
            <a:spAutoFit/>
          </a:bodyPr>
          <a:lstStyle/>
          <a:p>
            <a:pPr marL="457200" indent="-457200"/>
            <a:r>
              <a:rPr lang="en-US" sz="2800" b="1" dirty="0" smtClean="0">
                <a:solidFill>
                  <a:schemeClr val="bg1"/>
                </a:solidFill>
              </a:rPr>
              <a:t>HOW THE WEBSITE WORKS?</a:t>
            </a:r>
          </a:p>
          <a:p>
            <a:pPr marL="285750" indent="-285750">
              <a:buFont typeface="Wingdings" panose="05000000000000000000" pitchFamily="2" charset="2"/>
              <a:buChar char="v"/>
            </a:pPr>
            <a:r>
              <a:rPr lang="en-US" sz="2000" dirty="0" smtClean="0">
                <a:solidFill>
                  <a:schemeClr val="bg1"/>
                </a:solidFill>
              </a:rPr>
              <a:t>The website is just an marketplace where the content creator(seller) comes and creates an unique block representing that course with an unique identifier and in turn the (buyer)content consumer aggress to the ledger which here is the </a:t>
            </a:r>
            <a:r>
              <a:rPr lang="en-US" sz="2000" dirty="0" err="1" smtClean="0">
                <a:solidFill>
                  <a:schemeClr val="bg1"/>
                </a:solidFill>
              </a:rPr>
              <a:t>blockchain</a:t>
            </a:r>
            <a:r>
              <a:rPr lang="en-US" sz="2000" dirty="0" smtClean="0">
                <a:solidFill>
                  <a:schemeClr val="bg1"/>
                </a:solidFill>
              </a:rPr>
              <a:t> and buys the content</a:t>
            </a:r>
          </a:p>
          <a:p>
            <a:pPr marL="285750" indent="-285750">
              <a:buFont typeface="Wingdings" panose="05000000000000000000" pitchFamily="2" charset="2"/>
              <a:buChar char="v"/>
            </a:pPr>
            <a:r>
              <a:rPr lang="en-US" sz="2000" dirty="0" smtClean="0">
                <a:solidFill>
                  <a:schemeClr val="bg1"/>
                </a:solidFill>
              </a:rPr>
              <a:t>After successful purchase of NFT an block will be created in the name(identifier)of the buyer (which here in turn acts as certification)</a:t>
            </a:r>
          </a:p>
          <a:p>
            <a:pPr marL="285750" indent="-285750">
              <a:buFont typeface="Wingdings" panose="05000000000000000000" pitchFamily="2" charset="2"/>
              <a:buChar char="v"/>
            </a:pPr>
            <a:r>
              <a:rPr lang="en-US" sz="2000" dirty="0" smtClean="0">
                <a:solidFill>
                  <a:schemeClr val="bg1"/>
                </a:solidFill>
              </a:rPr>
              <a:t>How ever the entire content is managed by creator which he/she offers to buyer it must first be approved by the website in order to be listed.</a:t>
            </a:r>
          </a:p>
          <a:p>
            <a:pPr marL="285750" indent="-285750">
              <a:buFont typeface="Wingdings" panose="05000000000000000000" pitchFamily="2" charset="2"/>
              <a:buChar char="v"/>
            </a:pPr>
            <a:r>
              <a:rPr lang="en-US" sz="2000" dirty="0" smtClean="0">
                <a:solidFill>
                  <a:schemeClr val="bg1"/>
                </a:solidFill>
              </a:rPr>
              <a:t>However the above case is only applicable for non- monetized content creators</a:t>
            </a:r>
          </a:p>
          <a:p>
            <a:pPr marL="285750" indent="-285750">
              <a:buFont typeface="Wingdings" panose="05000000000000000000" pitchFamily="2" charset="2"/>
              <a:buChar char="v"/>
            </a:pPr>
            <a:r>
              <a:rPr lang="en-US" sz="2000" dirty="0" smtClean="0">
                <a:solidFill>
                  <a:schemeClr val="bg1"/>
                </a:solidFill>
              </a:rPr>
              <a:t>Our Website also offers an separate domain for content creator for management of their participants(consumers)</a:t>
            </a:r>
          </a:p>
          <a:p>
            <a:r>
              <a:rPr lang="en-US" sz="2000" dirty="0" smtClean="0">
                <a:solidFill>
                  <a:schemeClr val="bg1"/>
                </a:solidFill>
              </a:rPr>
              <a:t>Scenario:</a:t>
            </a:r>
          </a:p>
          <a:p>
            <a:pPr marL="285750" indent="-285750">
              <a:buFont typeface="Wingdings" panose="05000000000000000000" pitchFamily="2" charset="2"/>
              <a:buChar char="v"/>
            </a:pPr>
            <a:r>
              <a:rPr lang="en-US" sz="2000" dirty="0" smtClean="0">
                <a:solidFill>
                  <a:schemeClr val="bg1"/>
                </a:solidFill>
              </a:rPr>
              <a:t>Suppose say an content consumer(buyer) wants to buy an course related to fitness then he/she comes to our marketplace and filter out the search result course and gets a perfect course and buys that course after successful payment they may receive an redirect(link) to that content made available by content creator(seller)</a:t>
            </a:r>
          </a:p>
          <a:p>
            <a:pPr marL="285750" indent="-285750">
              <a:buFont typeface="Wingdings" panose="05000000000000000000" pitchFamily="2" charset="2"/>
              <a:buChar char="v"/>
            </a:pPr>
            <a:endParaRPr lang="en-IN" sz="2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16943016-DF29-115F-89D7-DC7517BE5011}"/>
              </a:ext>
            </a:extLst>
          </p:cNvPr>
          <p:cNvSpPr txBox="1"/>
          <p:nvPr/>
        </p:nvSpPr>
        <p:spPr>
          <a:xfrm>
            <a:off x="1" y="785794"/>
            <a:ext cx="9144000" cy="4893647"/>
          </a:xfrm>
          <a:prstGeom prst="rect">
            <a:avLst/>
          </a:prstGeom>
          <a:noFill/>
        </p:spPr>
        <p:txBody>
          <a:bodyPr wrap="square" rtlCol="0">
            <a:spAutoFit/>
          </a:bodyPr>
          <a:lstStyle/>
          <a:p>
            <a:r>
              <a:rPr lang="en-US" sz="4800" dirty="0">
                <a:solidFill>
                  <a:schemeClr val="bg1"/>
                </a:solidFill>
              </a:rPr>
              <a:t>TAGS FOR CONTENT CREATORS:</a:t>
            </a:r>
          </a:p>
          <a:p>
            <a:pPr marL="571500" indent="-571500">
              <a:buFont typeface="Wingdings" panose="05000000000000000000" pitchFamily="2" charset="2"/>
              <a:buChar char="v"/>
            </a:pPr>
            <a:r>
              <a:rPr lang="en-US" sz="4000" dirty="0">
                <a:solidFill>
                  <a:schemeClr val="bg1"/>
                </a:solidFill>
              </a:rPr>
              <a:t>1.MINED</a:t>
            </a:r>
            <a:r>
              <a:rPr lang="en-US" sz="3200" dirty="0">
                <a:solidFill>
                  <a:schemeClr val="bg1"/>
                </a:solidFill>
              </a:rPr>
              <a:t>(creator has participant management subscription)</a:t>
            </a:r>
          </a:p>
          <a:p>
            <a:pPr marL="571500" indent="-571500">
              <a:buFont typeface="Wingdings" panose="05000000000000000000" pitchFamily="2" charset="2"/>
              <a:buChar char="v"/>
            </a:pPr>
            <a:r>
              <a:rPr lang="en-US" sz="4000" dirty="0">
                <a:solidFill>
                  <a:schemeClr val="bg1"/>
                </a:solidFill>
              </a:rPr>
              <a:t>2.MINING</a:t>
            </a:r>
            <a:r>
              <a:rPr lang="en-US" sz="3200" dirty="0">
                <a:solidFill>
                  <a:schemeClr val="bg1"/>
                </a:solidFill>
              </a:rPr>
              <a:t>(creator has trial version of participant management)</a:t>
            </a:r>
          </a:p>
          <a:p>
            <a:pPr marL="571500" indent="-571500">
              <a:buFont typeface="Wingdings" panose="05000000000000000000" pitchFamily="2" charset="2"/>
              <a:buChar char="v"/>
            </a:pPr>
            <a:r>
              <a:rPr lang="en-US" sz="4000" dirty="0">
                <a:solidFill>
                  <a:schemeClr val="bg1"/>
                </a:solidFill>
              </a:rPr>
              <a:t>3. UNDERGROUND</a:t>
            </a:r>
            <a:r>
              <a:rPr lang="en-US" sz="3200" dirty="0">
                <a:solidFill>
                  <a:schemeClr val="bg1"/>
                </a:solidFill>
              </a:rPr>
              <a:t>(creator uses third party participant management tools)</a:t>
            </a:r>
            <a:endParaRPr lang="en-IN" sz="32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9D9D4C20-5E34-2354-6D58-004F9CEAD8F8}"/>
              </a:ext>
            </a:extLst>
          </p:cNvPr>
          <p:cNvSpPr txBox="1"/>
          <p:nvPr/>
        </p:nvSpPr>
        <p:spPr>
          <a:xfrm>
            <a:off x="0" y="785794"/>
            <a:ext cx="9144000" cy="3487757"/>
          </a:xfrm>
          <a:prstGeom prst="rect">
            <a:avLst/>
          </a:prstGeom>
          <a:noFill/>
        </p:spPr>
        <p:txBody>
          <a:bodyPr wrap="square" rtlCol="0">
            <a:spAutoFit/>
          </a:bodyPr>
          <a:lstStyle/>
          <a:p>
            <a:r>
              <a:rPr lang="en-US" sz="3600" b="1" dirty="0">
                <a:solidFill>
                  <a:schemeClr val="bg1"/>
                </a:solidFill>
              </a:rPr>
              <a:t>General questions and problems with respect to project:</a:t>
            </a:r>
          </a:p>
          <a:p>
            <a:endParaRPr lang="en-US" sz="3600" b="1" dirty="0"/>
          </a:p>
          <a:p>
            <a:r>
              <a:rPr lang="en-US" sz="3600" b="1" dirty="0">
                <a:solidFill>
                  <a:srgbClr val="7030A0"/>
                </a:solidFill>
              </a:rPr>
              <a:t>Why choose this platform when there are already free platform available.(YouTube)</a:t>
            </a:r>
            <a:r>
              <a:rPr lang="en-IN" sz="3600" b="1" dirty="0">
                <a:solidFill>
                  <a:srgbClr val="7030A0"/>
                </a:solidFill>
              </a:rPr>
              <a:t>?</a:t>
            </a:r>
            <a:endParaRPr lang="en-US" sz="3600" b="1"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A0F6D6DA-438C-1805-F5D2-D18F67BEF6B5}"/>
              </a:ext>
            </a:extLst>
          </p:cNvPr>
          <p:cNvSpPr txBox="1"/>
          <p:nvPr/>
        </p:nvSpPr>
        <p:spPr>
          <a:xfrm>
            <a:off x="1" y="785794"/>
            <a:ext cx="9144000" cy="3046988"/>
          </a:xfrm>
          <a:prstGeom prst="rect">
            <a:avLst/>
          </a:prstGeom>
          <a:noFill/>
        </p:spPr>
        <p:txBody>
          <a:bodyPr wrap="square" rtlCol="0">
            <a:spAutoFit/>
          </a:bodyPr>
          <a:lstStyle/>
          <a:p>
            <a:r>
              <a:rPr lang="en-US" sz="3200" b="1" dirty="0">
                <a:solidFill>
                  <a:schemeClr val="bg1"/>
                </a:solidFill>
              </a:rPr>
              <a:t>General questions and problems with respect to project:</a:t>
            </a:r>
          </a:p>
          <a:p>
            <a:endParaRPr lang="en-US" sz="3200" b="1" dirty="0">
              <a:solidFill>
                <a:srgbClr val="7030A0"/>
              </a:solidFill>
            </a:endParaRPr>
          </a:p>
          <a:p>
            <a:r>
              <a:rPr lang="en-US" sz="3200" b="1" dirty="0">
                <a:solidFill>
                  <a:srgbClr val="7030A0"/>
                </a:solidFill>
              </a:rPr>
              <a:t>WHY SHOULD CONTENT CONSMER OPT ONLY OUR WEBSITE?</a:t>
            </a:r>
            <a:endParaRPr lang="en-IN" sz="3200" b="1" dirty="0">
              <a:solidFill>
                <a:srgbClr val="7030A0"/>
              </a:solidFill>
            </a:endParaRPr>
          </a:p>
          <a:p>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7567297B-8E54-AA90-CD0F-A50BFDE36E2B}"/>
              </a:ext>
            </a:extLst>
          </p:cNvPr>
          <p:cNvSpPr txBox="1"/>
          <p:nvPr/>
        </p:nvSpPr>
        <p:spPr>
          <a:xfrm>
            <a:off x="0" y="785794"/>
            <a:ext cx="9144000" cy="607308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rPr>
              <a:t>CONTENT is everywhere but the proper structured and accurate one matters </a:t>
            </a:r>
            <a:r>
              <a:rPr lang="en-US" sz="2400" dirty="0" smtClean="0">
                <a:solidFill>
                  <a:schemeClr val="bg1"/>
                </a:solidFill>
              </a:rPr>
              <a:t> a </a:t>
            </a:r>
            <a:r>
              <a:rPr lang="en-US" sz="2400" dirty="0">
                <a:solidFill>
                  <a:schemeClr val="bg1"/>
                </a:solidFill>
              </a:rPr>
              <a:t>lot(UDEMY) and secondarily its Free CONTENT</a:t>
            </a:r>
          </a:p>
          <a:p>
            <a:pPr marL="285750" indent="-285750">
              <a:buFont typeface="Wingdings" panose="05000000000000000000" pitchFamily="2" charset="2"/>
              <a:buChar char="v"/>
            </a:pPr>
            <a:r>
              <a:rPr lang="en-US" sz="2400" dirty="0">
                <a:solidFill>
                  <a:schemeClr val="bg1"/>
                </a:solidFill>
              </a:rPr>
              <a:t>And moreover, YouTube and other free platform has many contents, but our platform only has educational content(finance , healthcare, skills)</a:t>
            </a:r>
          </a:p>
          <a:p>
            <a:pPr marL="285750" indent="-285750">
              <a:buFont typeface="Wingdings" panose="05000000000000000000" pitchFamily="2" charset="2"/>
              <a:buChar char="v"/>
            </a:pPr>
            <a:r>
              <a:rPr lang="en-US" sz="2400" dirty="0">
                <a:solidFill>
                  <a:schemeClr val="bg1"/>
                </a:solidFill>
              </a:rPr>
              <a:t>And also there is no Certification in YouTube</a:t>
            </a:r>
          </a:p>
          <a:p>
            <a:pPr marL="285750" indent="-285750">
              <a:buFont typeface="Wingdings" panose="05000000000000000000" pitchFamily="2" charset="2"/>
              <a:buChar char="v"/>
            </a:pPr>
            <a:r>
              <a:rPr lang="en-US" sz="2400" dirty="0">
                <a:solidFill>
                  <a:schemeClr val="bg1"/>
                </a:solidFill>
              </a:rPr>
              <a:t>Here we also provide certificate which is in turn the block of the NFT.</a:t>
            </a:r>
          </a:p>
          <a:p>
            <a:pPr marL="285750" indent="-285750">
              <a:buFont typeface="Wingdings" panose="05000000000000000000" pitchFamily="2" charset="2"/>
              <a:buChar char="v"/>
            </a:pPr>
            <a:r>
              <a:rPr lang="en-US" sz="2400" dirty="0">
                <a:solidFill>
                  <a:schemeClr val="bg1"/>
                </a:solidFill>
              </a:rPr>
              <a:t> scenario: suppose we want to learn investing then one channel may say to go for cryptocurrencies while the other say for stock market and say we select stock market and search again related video for which may be not available for us in the same channel.</a:t>
            </a:r>
          </a:p>
          <a:p>
            <a:pPr marL="285750" indent="-285750">
              <a:buFont typeface="Wingdings" panose="05000000000000000000" pitchFamily="2" charset="2"/>
              <a:buChar char="v"/>
            </a:pPr>
            <a:r>
              <a:rPr lang="en-US" sz="2400" dirty="0">
                <a:solidFill>
                  <a:schemeClr val="bg1"/>
                </a:solidFill>
              </a:rPr>
              <a:t>So here the content creator creates a complete course say in the course section </a:t>
            </a:r>
          </a:p>
          <a:p>
            <a:pPr marL="285750" indent="-285750">
              <a:buFont typeface="Wingdings" panose="05000000000000000000" pitchFamily="2" charset="2"/>
              <a:buChar char="v"/>
            </a:pPr>
            <a:r>
              <a:rPr lang="en-US" sz="2400" dirty="0">
                <a:solidFill>
                  <a:schemeClr val="bg1"/>
                </a:solidFill>
              </a:rPr>
              <a:t>Our website will have section wise topics to filter and select from</a:t>
            </a:r>
          </a:p>
          <a:p>
            <a:pPr marL="285750" indent="-285750">
              <a:buFont typeface="Wingdings" panose="05000000000000000000" pitchFamily="2" charset="2"/>
              <a:buChar char="v"/>
            </a:pPr>
            <a:r>
              <a:rPr lang="en-US" sz="2400" dirty="0">
                <a:solidFill>
                  <a:schemeClr val="bg1"/>
                </a:solidFill>
              </a:rPr>
              <a:t>And normal users can also experience the world of blockchain</a:t>
            </a:r>
            <a:endParaRPr lang="en-IN"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008D08EC-B97D-6F4E-D66F-D17395B0D9EA}"/>
              </a:ext>
            </a:extLst>
          </p:cNvPr>
          <p:cNvSpPr txBox="1"/>
          <p:nvPr/>
        </p:nvSpPr>
        <p:spPr>
          <a:xfrm>
            <a:off x="0" y="785794"/>
            <a:ext cx="9182316" cy="452431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rPr>
              <a:t>There will also be rating panel for content creators for users to select the required one.</a:t>
            </a:r>
          </a:p>
          <a:p>
            <a:pPr marL="285750" indent="-285750">
              <a:buFont typeface="Wingdings" panose="05000000000000000000" pitchFamily="2" charset="2"/>
              <a:buChar char="v"/>
            </a:pPr>
            <a:r>
              <a:rPr lang="en-US" sz="2400" dirty="0">
                <a:solidFill>
                  <a:schemeClr val="bg1"/>
                </a:solidFill>
              </a:rPr>
              <a:t>There will also be a tag named mined in certain creator which is to specific that the content creator is genuine one </a:t>
            </a:r>
          </a:p>
          <a:p>
            <a:pPr marL="285750" indent="-285750">
              <a:buFont typeface="Wingdings" panose="05000000000000000000" pitchFamily="2" charset="2"/>
              <a:buChar char="v"/>
            </a:pPr>
            <a:r>
              <a:rPr lang="en-US" sz="2400" dirty="0">
                <a:solidFill>
                  <a:schemeClr val="bg1"/>
                </a:solidFill>
              </a:rPr>
              <a:t>They will also be an chatbot support for certain users for direct communication with the creator this feature is completely depended on whether the creator wants it or not</a:t>
            </a:r>
          </a:p>
          <a:p>
            <a:pPr marL="285750" indent="-285750">
              <a:buFont typeface="Wingdings" panose="05000000000000000000" pitchFamily="2" charset="2"/>
              <a:buChar char="v"/>
            </a:pPr>
            <a:r>
              <a:rPr lang="en-US" sz="2400" dirty="0">
                <a:solidFill>
                  <a:schemeClr val="bg1"/>
                </a:solidFill>
              </a:rPr>
              <a:t>Reporting of inappropriate and misleading content is also a feature</a:t>
            </a:r>
          </a:p>
          <a:p>
            <a:pPr marL="285750" indent="-285750">
              <a:buFont typeface="Wingdings" panose="05000000000000000000" pitchFamily="2" charset="2"/>
              <a:buChar char="v"/>
            </a:pPr>
            <a:r>
              <a:rPr lang="en-US" sz="2400" dirty="0">
                <a:solidFill>
                  <a:schemeClr val="bg1"/>
                </a:solidFill>
              </a:rPr>
              <a:t>Since everything is built on blockchain each NFTS will have their own blocks been created</a:t>
            </a:r>
          </a:p>
          <a:p>
            <a:pPr marL="285750" indent="-285750">
              <a:buFont typeface="Wingdings" panose="05000000000000000000" pitchFamily="2" charset="2"/>
              <a:buChar char="v"/>
            </a:pPr>
            <a:endParaRPr lang="en-IN"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A052DFE4-BD34-88E1-1689-0D8956795D72}"/>
              </a:ext>
            </a:extLst>
          </p:cNvPr>
          <p:cNvSpPr txBox="1"/>
          <p:nvPr/>
        </p:nvSpPr>
        <p:spPr>
          <a:xfrm>
            <a:off x="1" y="714354"/>
            <a:ext cx="9144000" cy="2862322"/>
          </a:xfrm>
          <a:prstGeom prst="rect">
            <a:avLst/>
          </a:prstGeom>
          <a:noFill/>
        </p:spPr>
        <p:txBody>
          <a:bodyPr wrap="square" rtlCol="0">
            <a:spAutoFit/>
          </a:bodyPr>
          <a:lstStyle/>
          <a:p>
            <a:r>
              <a:rPr lang="en-US" sz="3600" b="1" dirty="0">
                <a:solidFill>
                  <a:schemeClr val="bg1"/>
                </a:solidFill>
              </a:rPr>
              <a:t>General questions and problems with respect to project:</a:t>
            </a:r>
          </a:p>
          <a:p>
            <a:endParaRPr lang="en-US" sz="3600" b="1" dirty="0"/>
          </a:p>
          <a:p>
            <a:r>
              <a:rPr lang="en-US" sz="3600" b="1" dirty="0">
                <a:solidFill>
                  <a:srgbClr val="7030A0"/>
                </a:solidFill>
              </a:rPr>
              <a:t>WHY WILL CONTENT CREATOR UPLOAD HIS CONTENT?</a:t>
            </a:r>
            <a:endParaRPr lang="en-IN" sz="3600" b="1" dirty="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2DC4432E-5938-94DC-A9A1-C132A92704C5}"/>
              </a:ext>
            </a:extLst>
          </p:cNvPr>
          <p:cNvSpPr txBox="1"/>
          <p:nvPr/>
        </p:nvSpPr>
        <p:spPr>
          <a:xfrm>
            <a:off x="0" y="785794"/>
            <a:ext cx="9144000"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As the great saying goes ”</a:t>
            </a:r>
            <a:r>
              <a:rPr lang="en-IN" sz="2400" dirty="0">
                <a:solidFill>
                  <a:schemeClr val="bg1"/>
                </a:solidFill>
              </a:rPr>
              <a:t>there is no free lunch in this world”</a:t>
            </a:r>
          </a:p>
          <a:p>
            <a:pPr marL="342900" indent="-342900">
              <a:buFont typeface="Wingdings" panose="05000000000000000000" pitchFamily="2" charset="2"/>
              <a:buChar char="v"/>
            </a:pPr>
            <a:r>
              <a:rPr lang="en-IN" sz="2400" dirty="0">
                <a:solidFill>
                  <a:schemeClr val="bg1"/>
                </a:solidFill>
              </a:rPr>
              <a:t>Here Content creator can earn DFTs through sells his\her NFTs </a:t>
            </a:r>
          </a:p>
          <a:p>
            <a:pPr marL="342900" indent="-342900">
              <a:buFont typeface="Wingdings" panose="05000000000000000000" pitchFamily="2" charset="2"/>
              <a:buChar char="v"/>
            </a:pPr>
            <a:r>
              <a:rPr lang="en-IN" sz="2400" dirty="0">
                <a:solidFill>
                  <a:schemeClr val="bg1"/>
                </a:solidFill>
              </a:rPr>
              <a:t>After successfully selling certain NFTs the content creator is enable for  monetization and he/she can start earning DFTs which can be used to exchange Coins(ICP Coins)</a:t>
            </a:r>
          </a:p>
          <a:p>
            <a:pPr marL="342900" indent="-342900">
              <a:buFont typeface="Wingdings" panose="05000000000000000000" pitchFamily="2" charset="2"/>
              <a:buChar char="v"/>
            </a:pPr>
            <a:r>
              <a:rPr lang="en-IN" sz="2400" dirty="0">
                <a:solidFill>
                  <a:schemeClr val="bg1"/>
                </a:solidFill>
              </a:rPr>
              <a:t>As the value of Tokens go up in the real world the reward for content creator also goes up</a:t>
            </a:r>
          </a:p>
          <a:p>
            <a:pPr marL="342900" indent="-342900">
              <a:buFont typeface="Wingdings" panose="05000000000000000000" pitchFamily="2" charset="2"/>
              <a:buChar char="v"/>
            </a:pPr>
            <a:r>
              <a:rPr lang="en-IN" sz="2400" dirty="0">
                <a:solidFill>
                  <a:schemeClr val="bg1"/>
                </a:solidFill>
              </a:rPr>
              <a:t>Since were are implementing Tokens which will be built using ICP(Internet Computer) blockchain we not worry about mining the coins or miners.</a:t>
            </a:r>
          </a:p>
          <a:p>
            <a:pPr marL="342900" indent="-342900">
              <a:buFont typeface="Wingdings" panose="05000000000000000000" pitchFamily="2" charset="2"/>
              <a:buChar char="v"/>
            </a:pPr>
            <a:r>
              <a:rPr lang="en-IN" sz="2400" dirty="0">
                <a:solidFill>
                  <a:schemeClr val="bg1"/>
                </a:solidFill>
              </a:rPr>
              <a:t>They will also be a tags given to content creator so that user can be sure on type of creator there are spending tokens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9" name="TextBox 8">
            <a:extLst>
              <a:ext uri="{FF2B5EF4-FFF2-40B4-BE49-F238E27FC236}">
                <a16:creationId xmlns="" xmlns:a16="http://schemas.microsoft.com/office/drawing/2014/main" id="{BE170537-8203-E697-65D0-F68D74844264}"/>
              </a:ext>
            </a:extLst>
          </p:cNvPr>
          <p:cNvSpPr txBox="1"/>
          <p:nvPr/>
        </p:nvSpPr>
        <p:spPr>
          <a:xfrm>
            <a:off x="0" y="785794"/>
            <a:ext cx="7715272" cy="6771084"/>
          </a:xfrm>
          <a:prstGeom prst="rect">
            <a:avLst/>
          </a:prstGeom>
          <a:noFill/>
          <a:ln>
            <a:solidFill>
              <a:schemeClr val="tx2">
                <a:lumMod val="10000"/>
              </a:schemeClr>
            </a:solidFill>
          </a:ln>
        </p:spPr>
        <p:txBody>
          <a:bodyPr wrap="square" rtlCol="0">
            <a:spAutoFit/>
          </a:bodyPr>
          <a:lstStyle/>
          <a:p>
            <a:r>
              <a:rPr lang="en-US" sz="4000" b="1" dirty="0">
                <a:solidFill>
                  <a:schemeClr val="bg1"/>
                </a:solidFill>
              </a:rPr>
              <a:t>PROBLEM STATAMENT:</a:t>
            </a:r>
          </a:p>
          <a:p>
            <a:pPr marL="285750" indent="-285750">
              <a:buFont typeface="Wingdings" panose="05000000000000000000" pitchFamily="2" charset="2"/>
              <a:buChar char="v"/>
            </a:pPr>
            <a:r>
              <a:rPr lang="en-US" sz="2000" dirty="0">
                <a:solidFill>
                  <a:schemeClr val="bg1"/>
                </a:solidFill>
              </a:rPr>
              <a:t>People in India have least knowledge in terms of assets(investment) , health or finance or other required skills.</a:t>
            </a:r>
          </a:p>
          <a:p>
            <a:pPr marL="285750" indent="-285750">
              <a:buFont typeface="Wingdings" panose="05000000000000000000" pitchFamily="2" charset="2"/>
              <a:buChar char="v"/>
            </a:pPr>
            <a:r>
              <a:rPr lang="en-US" sz="2000" dirty="0">
                <a:solidFill>
                  <a:schemeClr val="bg1"/>
                </a:solidFill>
              </a:rPr>
              <a:t>People in India also lack skills which help them to attend financial independence, or which make them stand odd out of mob.</a:t>
            </a:r>
          </a:p>
          <a:p>
            <a:pPr marL="285750" indent="-285750">
              <a:buFont typeface="Wingdings" panose="05000000000000000000" pitchFamily="2" charset="2"/>
              <a:buChar char="v"/>
            </a:pPr>
            <a:r>
              <a:rPr lang="en-US" sz="2000" dirty="0">
                <a:solidFill>
                  <a:schemeClr val="bg1"/>
                </a:solidFill>
              </a:rPr>
              <a:t>The lack of knowledge may be because this types of knowledge primary costs too much money or schools or colleges lack to provide them.</a:t>
            </a:r>
          </a:p>
          <a:p>
            <a:pPr marL="285750" indent="-285750">
              <a:buFont typeface="Wingdings" panose="05000000000000000000" pitchFamily="2" charset="2"/>
              <a:buChar char="v"/>
            </a:pPr>
            <a:r>
              <a:rPr lang="en-US" sz="2000" dirty="0">
                <a:solidFill>
                  <a:schemeClr val="bg1"/>
                </a:solidFill>
              </a:rPr>
              <a:t>Free resources are already present in the world of web but this type of resources are too complex to fetch or there are heterogeneously organized(like some in form of articles some in form of videos or other in form of audio or roadmaps).</a:t>
            </a:r>
          </a:p>
          <a:p>
            <a:pPr marL="285750" indent="-285750">
              <a:buFont typeface="Wingdings" panose="05000000000000000000" pitchFamily="2" charset="2"/>
              <a:buChar char="v"/>
            </a:pPr>
            <a:r>
              <a:rPr lang="en-US" sz="2000" dirty="0">
                <a:solidFill>
                  <a:schemeClr val="bg1"/>
                </a:solidFill>
              </a:rPr>
              <a:t>This free resources are so unstructured in  the world of big data  that it in the long run becomes to complex to search the required information  even  if the information is gathered its hard that it turns out to be accurate one.</a:t>
            </a:r>
          </a:p>
          <a:p>
            <a:pPr marL="285750" indent="-285750">
              <a:buFont typeface="Wingdings" panose="05000000000000000000" pitchFamily="2" charset="2"/>
              <a:buChar char="v"/>
            </a:pPr>
            <a:r>
              <a:rPr lang="en-US" sz="2000" dirty="0">
                <a:solidFill>
                  <a:schemeClr val="bg1"/>
                </a:solidFill>
              </a:rPr>
              <a:t>“FREE” has nowadays become an scam or alert seeking way of initially offering free resources and charging them after purchase.</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pic>
        <p:nvPicPr>
          <p:cNvPr id="10" name="Picture 9">
            <a:extLst>
              <a:ext uri="{FF2B5EF4-FFF2-40B4-BE49-F238E27FC236}">
                <a16:creationId xmlns="" xmlns:a16="http://schemas.microsoft.com/office/drawing/2014/main" id="{F31453D9-D447-82A4-581D-AD7587DB4B36}"/>
              </a:ext>
            </a:extLst>
          </p:cNvPr>
          <p:cNvPicPr>
            <a:picLocks noChangeAspect="1"/>
          </p:cNvPicPr>
          <p:nvPr/>
        </p:nvPicPr>
        <p:blipFill>
          <a:blip r:embed="rId4" cstate="print">
            <a:alphaModFix/>
            <a:extLst>
              <a:ext uri="{28A0092B-C50C-407E-A947-70E740481C1C}">
                <a14:useLocalDpi xmlns="" xmlns:a14="http://schemas.microsoft.com/office/drawing/2010/main" val="0"/>
              </a:ext>
            </a:extLst>
          </a:blip>
          <a:stretch>
            <a:fillRect/>
          </a:stretch>
        </p:blipFill>
        <p:spPr>
          <a:xfrm>
            <a:off x="7786710" y="1071546"/>
            <a:ext cx="1261673" cy="1819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 xmlns:a16="http://schemas.microsoft.com/office/drawing/2014/main" id="{822FED62-F542-40B0-B183-43A889688026}"/>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715272" y="4570248"/>
            <a:ext cx="1428728" cy="20714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1E8190D5-EBB1-A364-FB3D-AFC397AF57A0}"/>
              </a:ext>
            </a:extLst>
          </p:cNvPr>
          <p:cNvSpPr txBox="1"/>
          <p:nvPr/>
        </p:nvSpPr>
        <p:spPr>
          <a:xfrm>
            <a:off x="1" y="714356"/>
            <a:ext cx="9144000" cy="3539430"/>
          </a:xfrm>
          <a:prstGeom prst="rect">
            <a:avLst/>
          </a:prstGeom>
          <a:noFill/>
        </p:spPr>
        <p:txBody>
          <a:bodyPr wrap="square" rtlCol="0">
            <a:spAutoFit/>
          </a:bodyPr>
          <a:lstStyle/>
          <a:p>
            <a:r>
              <a:rPr lang="en-US" sz="3200" b="1" dirty="0">
                <a:solidFill>
                  <a:schemeClr val="bg1"/>
                </a:solidFill>
              </a:rPr>
              <a:t>General questions and problems with respect to project:</a:t>
            </a:r>
          </a:p>
          <a:p>
            <a:endParaRPr lang="en-US" sz="3200" b="1" dirty="0"/>
          </a:p>
          <a:p>
            <a:r>
              <a:rPr lang="en-US" sz="3200" b="1" dirty="0">
                <a:solidFill>
                  <a:srgbClr val="7030A0"/>
                </a:solidFill>
              </a:rPr>
              <a:t>HOW WILL THE WEBSITE(ENABLERS) SUVIVE IN THE LONG RUN WHEN EVERYTHING IS FREE?</a:t>
            </a:r>
            <a:endParaRPr lang="en-IN" sz="3200" b="1" dirty="0">
              <a:solidFill>
                <a:srgbClr val="7030A0"/>
              </a:solidFill>
            </a:endParaRPr>
          </a:p>
          <a:p>
            <a:endParaRPr lang="en-I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5962F4C5-AA2B-DA36-E4F3-6A4BE222F85A}"/>
              </a:ext>
            </a:extLst>
          </p:cNvPr>
          <p:cNvSpPr txBox="1"/>
          <p:nvPr/>
        </p:nvSpPr>
        <p:spPr>
          <a:xfrm>
            <a:off x="1" y="785794"/>
            <a:ext cx="9143999" cy="470898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bg1"/>
                </a:solidFill>
              </a:rPr>
              <a:t>Common question may arise like how will the website maintain their servers to be up and running?</a:t>
            </a:r>
          </a:p>
          <a:p>
            <a:pPr marL="342900" indent="-342900">
              <a:buFont typeface="Wingdings" panose="05000000000000000000" pitchFamily="2" charset="2"/>
              <a:buChar char="v"/>
            </a:pPr>
            <a:r>
              <a:rPr lang="en-US" sz="2000" dirty="0">
                <a:solidFill>
                  <a:schemeClr val="bg1"/>
                </a:solidFill>
              </a:rPr>
              <a:t>How will the website pay to their developers and cloud providers?</a:t>
            </a:r>
          </a:p>
          <a:p>
            <a:pPr marL="342900" indent="-342900">
              <a:buFont typeface="Wingdings" panose="05000000000000000000" pitchFamily="2" charset="2"/>
              <a:buChar char="v"/>
            </a:pPr>
            <a:r>
              <a:rPr lang="en-US" sz="2000" dirty="0">
                <a:solidFill>
                  <a:schemeClr val="bg1"/>
                </a:solidFill>
              </a:rPr>
              <a:t>The answer is simple the website is just an marketplace where the content creator(seller) comes and creates an unique block representing that course with an unique identifier and in tern the (buyer)content consumer aggress to the ledger which here is the blockchain and buys the content</a:t>
            </a:r>
          </a:p>
          <a:p>
            <a:pPr marL="342900" indent="-342900">
              <a:buFont typeface="Wingdings" panose="05000000000000000000" pitchFamily="2" charset="2"/>
              <a:buChar char="v"/>
            </a:pPr>
            <a:r>
              <a:rPr lang="en-US" sz="2000" dirty="0">
                <a:solidFill>
                  <a:schemeClr val="bg1"/>
                </a:solidFill>
              </a:rPr>
              <a:t>How ever the website also provides a separate platform for the content creator where he/she can manage their participants</a:t>
            </a:r>
          </a:p>
          <a:p>
            <a:pPr marL="342900" indent="-342900">
              <a:buFont typeface="Wingdings" panose="05000000000000000000" pitchFamily="2" charset="2"/>
              <a:buChar char="v"/>
            </a:pPr>
            <a:r>
              <a:rPr lang="en-US" sz="2000" dirty="0">
                <a:solidFill>
                  <a:schemeClr val="bg1"/>
                </a:solidFill>
              </a:rPr>
              <a:t>How ever in order to encourage the content creator will also provide free trials to content creators content management domain but there will be tagged in their profile by the tag name ”mining” which helps the consumers to have an idea of what type of creator are their been spending tokens on.</a:t>
            </a:r>
          </a:p>
          <a:p>
            <a:pPr marL="342900" indent="-342900">
              <a:buFont typeface="Wingdings" panose="05000000000000000000" pitchFamily="2" charset="2"/>
              <a:buChar char="v"/>
            </a:pPr>
            <a:r>
              <a:rPr lang="en-US" sz="2000" dirty="0">
                <a:solidFill>
                  <a:schemeClr val="bg1"/>
                </a:solidFill>
              </a:rPr>
              <a:t>Creator can also manage their participants via third party management tools(MEGA,DROPBOX).</a:t>
            </a:r>
            <a:endParaRPr lang="en-IN" sz="2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7BDEACC9-5808-C4EA-4669-1D4B0170767E}"/>
              </a:ext>
            </a:extLst>
          </p:cNvPr>
          <p:cNvSpPr txBox="1"/>
          <p:nvPr/>
        </p:nvSpPr>
        <p:spPr>
          <a:xfrm>
            <a:off x="1" y="785794"/>
            <a:ext cx="9143999" cy="489364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rPr>
              <a:t>Since the website enablers need not worry about the management of data in terms of underground creators.</a:t>
            </a:r>
          </a:p>
          <a:p>
            <a:pPr marL="285750" indent="-285750">
              <a:buFont typeface="Wingdings" panose="05000000000000000000" pitchFamily="2" charset="2"/>
              <a:buChar char="v"/>
            </a:pPr>
            <a:r>
              <a:rPr lang="en-US" sz="2400" dirty="0">
                <a:solidFill>
                  <a:schemeClr val="bg1"/>
                </a:solidFill>
              </a:rPr>
              <a:t>The website can manage the cloud services and servers with the subscription fee of the creators.</a:t>
            </a:r>
          </a:p>
          <a:p>
            <a:pPr marL="285750" indent="-285750">
              <a:buFont typeface="Wingdings" panose="05000000000000000000" pitchFamily="2" charset="2"/>
              <a:buChar char="v"/>
            </a:pPr>
            <a:r>
              <a:rPr lang="en-US" sz="2400" dirty="0">
                <a:solidFill>
                  <a:schemeClr val="bg1"/>
                </a:solidFill>
              </a:rPr>
              <a:t>The website also earn money by showing advertisements to the content consumers(buyers).</a:t>
            </a:r>
          </a:p>
          <a:p>
            <a:pPr marL="285750" indent="-285750">
              <a:buFont typeface="Wingdings" panose="05000000000000000000" pitchFamily="2" charset="2"/>
              <a:buChar char="v"/>
            </a:pPr>
            <a:r>
              <a:rPr lang="en-US" sz="2400" dirty="0">
                <a:solidFill>
                  <a:schemeClr val="bg1"/>
                </a:solidFill>
              </a:rPr>
              <a:t>The website will also earn income by promoting certain content within the marketplace. </a:t>
            </a:r>
          </a:p>
          <a:p>
            <a:pPr marL="285750" indent="-285750">
              <a:buFont typeface="Wingdings" panose="05000000000000000000" pitchFamily="2" charset="2"/>
              <a:buChar char="v"/>
            </a:pPr>
            <a:r>
              <a:rPr lang="en-US" sz="2400" dirty="0">
                <a:solidFill>
                  <a:schemeClr val="bg1"/>
                </a:solidFill>
              </a:rPr>
              <a:t>Since users(buyers) cannot earn tokens in any other means(not even money)they can only earn as previously discussed and they can also not convert this tokens back to money.(not in case of creator)</a:t>
            </a:r>
          </a:p>
          <a:p>
            <a:pPr marL="285750" indent="-285750">
              <a:buFont typeface="Wingdings" panose="05000000000000000000" pitchFamily="2" charset="2"/>
              <a:buChar char="v"/>
            </a:pPr>
            <a:endParaRPr lang="en-IN" sz="24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CC9856E2-9738-D90C-352D-BD61BC622CC5}"/>
              </a:ext>
            </a:extLst>
          </p:cNvPr>
          <p:cNvSpPr txBox="1"/>
          <p:nvPr/>
        </p:nvSpPr>
        <p:spPr>
          <a:xfrm>
            <a:off x="1" y="785794"/>
            <a:ext cx="9286908" cy="6072206"/>
          </a:xfrm>
          <a:prstGeom prst="rect">
            <a:avLst/>
          </a:prstGeom>
          <a:noFill/>
        </p:spPr>
        <p:txBody>
          <a:bodyPr wrap="square" rtlCol="0">
            <a:spAutoFit/>
          </a:bodyPr>
          <a:lstStyle/>
          <a:p>
            <a:r>
              <a:rPr lang="en-US" sz="2800" dirty="0">
                <a:solidFill>
                  <a:schemeClr val="bg1"/>
                </a:solidFill>
              </a:rPr>
              <a:t>SUMMARY:</a:t>
            </a:r>
          </a:p>
          <a:p>
            <a:pPr marL="285750" indent="-285750">
              <a:buFont typeface="Wingdings" panose="05000000000000000000" pitchFamily="2" charset="2"/>
              <a:buChar char="v"/>
            </a:pPr>
            <a:r>
              <a:rPr lang="en-US" sz="2400" dirty="0">
                <a:solidFill>
                  <a:schemeClr val="bg1"/>
                </a:solidFill>
              </a:rPr>
              <a:t>The website is just an marketplace where the content creator(seller) comes and creates an unique block representing that course with an unique identifier and in turn the (buyer)content consumer aggress to the ledger which here is the blockchain and buys the content</a:t>
            </a:r>
          </a:p>
          <a:p>
            <a:pPr marL="285750" indent="-285750">
              <a:buFont typeface="Wingdings" panose="05000000000000000000" pitchFamily="2" charset="2"/>
              <a:buChar char="v"/>
            </a:pPr>
            <a:r>
              <a:rPr lang="en-US" sz="2400" dirty="0">
                <a:solidFill>
                  <a:schemeClr val="bg1"/>
                </a:solidFill>
              </a:rPr>
              <a:t>They will be three types of content creators(MINED,MINING,UNDERGROUND)for users(consumers)convenience </a:t>
            </a:r>
          </a:p>
          <a:p>
            <a:pPr marL="285750" indent="-285750">
              <a:buFont typeface="Wingdings" panose="05000000000000000000" pitchFamily="2" charset="2"/>
              <a:buChar char="v"/>
            </a:pPr>
            <a:r>
              <a:rPr lang="en-US" sz="2400" dirty="0">
                <a:solidFill>
                  <a:schemeClr val="bg1"/>
                </a:solidFill>
              </a:rPr>
              <a:t>Creators(sellers) can earn tokens after monetization and in turn convert that tokens to coins(ICP coins)</a:t>
            </a:r>
          </a:p>
          <a:p>
            <a:pPr marL="285750" indent="-285750">
              <a:buFont typeface="Wingdings" panose="05000000000000000000" pitchFamily="2" charset="2"/>
              <a:buChar char="v"/>
            </a:pPr>
            <a:r>
              <a:rPr lang="en-US" sz="2400" dirty="0">
                <a:solidFill>
                  <a:schemeClr val="bg1"/>
                </a:solidFill>
              </a:rPr>
              <a:t>Consumers(buyers)will be given initially free tokens and can earn extra tokens in terms of tasks(survey , advertisements)</a:t>
            </a:r>
          </a:p>
          <a:p>
            <a:pPr marL="285750" indent="-285750">
              <a:buFont typeface="Wingdings" panose="05000000000000000000" pitchFamily="2" charset="2"/>
              <a:buChar char="v"/>
            </a:pPr>
            <a:r>
              <a:rPr lang="en-US" sz="2400" dirty="0">
                <a:solidFill>
                  <a:schemeClr val="bg1"/>
                </a:solidFill>
              </a:rPr>
              <a:t>consumers can not convert token back to ICP Coins , here the blockchain for NFT in turn acts as certification</a:t>
            </a:r>
          </a:p>
          <a:p>
            <a:endParaRPr lang="en-I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9B88878F-DCA9-BF0F-702C-DCF3E9861A8E}"/>
              </a:ext>
            </a:extLst>
          </p:cNvPr>
          <p:cNvSpPr txBox="1"/>
          <p:nvPr/>
        </p:nvSpPr>
        <p:spPr>
          <a:xfrm>
            <a:off x="1" y="785792"/>
            <a:ext cx="9143999" cy="4247317"/>
          </a:xfrm>
          <a:prstGeom prst="rect">
            <a:avLst/>
          </a:prstGeom>
          <a:noFill/>
        </p:spPr>
        <p:txBody>
          <a:bodyPr wrap="square" rtlCol="0">
            <a:spAutoFit/>
          </a:bodyPr>
          <a:lstStyle/>
          <a:p>
            <a:r>
              <a:rPr lang="en-US" sz="3600" b="1" dirty="0">
                <a:solidFill>
                  <a:schemeClr val="bg1"/>
                </a:solidFill>
              </a:rPr>
              <a:t>CONCLUSION:</a:t>
            </a:r>
          </a:p>
          <a:p>
            <a:r>
              <a:rPr lang="en-US" sz="2400" dirty="0">
                <a:solidFill>
                  <a:schemeClr val="bg1"/>
                </a:solidFill>
              </a:rPr>
              <a:t>As the content creator and consumers are ultimate users of the website and their have their own freedom to choose content in terms of consumer and select the platform for their participation management in terms of creator it acts as an “Democracies”(multiparty democracy) and everything done is the website is gain skills and knowledge in field of education ,healthcare , finance which synonyms to “Sagacity”(intelligence) hence the name come from “DEMOCRACIES SAGACITY”(by the people for the people)</a:t>
            </a:r>
          </a:p>
          <a:p>
            <a:endParaRPr lang="en-IN" dirty="0">
              <a:solidFill>
                <a:schemeClr val="bg1"/>
              </a:solidFill>
            </a:endParaRPr>
          </a:p>
        </p:txBody>
      </p:sp>
      <p:pic>
        <p:nvPicPr>
          <p:cNvPr id="8" name="Picture 7">
            <a:extLst>
              <a:ext uri="{FF2B5EF4-FFF2-40B4-BE49-F238E27FC236}">
                <a16:creationId xmlns="" xmlns:a16="http://schemas.microsoft.com/office/drawing/2014/main" id="{E52482B9-A71B-24A5-F1C3-E06C28F3C827}"/>
              </a:ext>
            </a:extLst>
          </p:cNvPr>
          <p:cNvPicPr>
            <a:picLocks noChangeAspect="1"/>
          </p:cNvPicPr>
          <p:nvPr/>
        </p:nvPicPr>
        <p:blipFill rotWithShape="1">
          <a:blip r:embed="rId4" cstate="print">
            <a:extLst>
              <a:ext uri="{28A0092B-C50C-407E-A947-70E740481C1C}">
                <a14:useLocalDpi xmlns="" xmlns:a14="http://schemas.microsoft.com/office/drawing/2010/main" val="0"/>
              </a:ext>
            </a:extLst>
          </a:blip>
          <a:srcRect b="8866"/>
          <a:stretch/>
        </p:blipFill>
        <p:spPr>
          <a:xfrm>
            <a:off x="3143240" y="4550827"/>
            <a:ext cx="2745799" cy="23071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D12CB1CE-7902-50E0-5BD6-07AEB0EA913B}"/>
              </a:ext>
            </a:extLst>
          </p:cNvPr>
          <p:cNvSpPr txBox="1"/>
          <p:nvPr/>
        </p:nvSpPr>
        <p:spPr>
          <a:xfrm>
            <a:off x="142844" y="4357694"/>
            <a:ext cx="6913547" cy="2308324"/>
          </a:xfrm>
          <a:prstGeom prst="rect">
            <a:avLst/>
          </a:prstGeom>
          <a:noFill/>
        </p:spPr>
        <p:txBody>
          <a:bodyPr wrap="square" rtlCol="0">
            <a:spAutoFit/>
          </a:bodyPr>
          <a:lstStyle/>
          <a:p>
            <a:r>
              <a:rPr lang="en-US" sz="2400" dirty="0">
                <a:solidFill>
                  <a:schemeClr val="bg1"/>
                </a:solidFill>
              </a:rPr>
              <a:t>TEAM MEMBERS</a:t>
            </a:r>
            <a:r>
              <a:rPr lang="en-US" sz="2400" dirty="0" smtClean="0">
                <a:solidFill>
                  <a:schemeClr val="bg1"/>
                </a:solidFill>
              </a:rPr>
              <a:t>:</a:t>
            </a:r>
          </a:p>
          <a:p>
            <a:r>
              <a:rPr lang="en-US" sz="2400" dirty="0" smtClean="0">
                <a:solidFill>
                  <a:schemeClr val="bg1"/>
                </a:solidFill>
              </a:rPr>
              <a:t>NAME:				USN:</a:t>
            </a:r>
            <a:endParaRPr lang="en-US" sz="2400" dirty="0">
              <a:solidFill>
                <a:schemeClr val="bg1"/>
              </a:solidFill>
            </a:endParaRPr>
          </a:p>
          <a:p>
            <a:r>
              <a:rPr lang="en-US" sz="2400" dirty="0" smtClean="0">
                <a:solidFill>
                  <a:schemeClr val="bg1"/>
                </a:solidFill>
              </a:rPr>
              <a:t>DINESH CHOUDHARY 		(1BH19CS025)</a:t>
            </a:r>
            <a:endParaRPr lang="en-US" sz="2400" dirty="0">
              <a:solidFill>
                <a:schemeClr val="bg1"/>
              </a:solidFill>
            </a:endParaRPr>
          </a:p>
          <a:p>
            <a:r>
              <a:rPr lang="en-US" sz="2400" dirty="0" smtClean="0">
                <a:solidFill>
                  <a:schemeClr val="bg1"/>
                </a:solidFill>
              </a:rPr>
              <a:t>K M CHANDRA BABU YADAV	(1BH19CS036</a:t>
            </a:r>
            <a:r>
              <a:rPr lang="en-US" sz="2400" dirty="0" smtClean="0">
                <a:solidFill>
                  <a:schemeClr val="bg1"/>
                </a:solidFill>
              </a:rPr>
              <a:t>)</a:t>
            </a:r>
          </a:p>
          <a:p>
            <a:r>
              <a:rPr lang="en-US" sz="2400" dirty="0" smtClean="0">
                <a:solidFill>
                  <a:schemeClr val="bg1"/>
                </a:solidFill>
              </a:rPr>
              <a:t>MOHAMMED NAFEEZ N</a:t>
            </a:r>
            <a:r>
              <a:rPr lang="en-US" sz="2400" dirty="0" smtClean="0">
                <a:solidFill>
                  <a:schemeClr val="bg1"/>
                </a:solidFill>
              </a:rPr>
              <a:t>		</a:t>
            </a:r>
            <a:r>
              <a:rPr lang="en-US" sz="2400" smtClean="0">
                <a:solidFill>
                  <a:schemeClr val="bg1"/>
                </a:solidFill>
              </a:rPr>
              <a:t>(</a:t>
            </a:r>
            <a:r>
              <a:rPr lang="en-US" sz="2400" smtClean="0">
                <a:solidFill>
                  <a:schemeClr val="bg1"/>
                </a:solidFill>
              </a:rPr>
              <a:t>1BH19CS057)</a:t>
            </a:r>
            <a:endParaRPr lang="en-US" sz="2400" dirty="0">
              <a:solidFill>
                <a:schemeClr val="bg1"/>
              </a:solidFill>
            </a:endParaRPr>
          </a:p>
          <a:p>
            <a:r>
              <a:rPr lang="en-US" sz="2400" dirty="0" smtClean="0">
                <a:solidFill>
                  <a:schemeClr val="bg1"/>
                </a:solidFill>
              </a:rPr>
              <a:t>MOHAMMED SAIF			(1BH19CS058</a:t>
            </a:r>
            <a:r>
              <a:rPr lang="en-US" sz="2400" dirty="0" smtClean="0">
                <a:solidFill>
                  <a:schemeClr val="bg1"/>
                </a:solidFill>
              </a:rPr>
              <a:t>)</a:t>
            </a:r>
            <a:endParaRPr lang="en-US" sz="2400" dirty="0">
              <a:solidFill>
                <a:schemeClr val="bg1"/>
              </a:solidFill>
            </a:endParaRPr>
          </a:p>
        </p:txBody>
      </p:sp>
      <p:pic>
        <p:nvPicPr>
          <p:cNvPr id="8" name="Picture 7">
            <a:extLst>
              <a:ext uri="{FF2B5EF4-FFF2-40B4-BE49-F238E27FC236}">
                <a16:creationId xmlns="" xmlns:a16="http://schemas.microsoft.com/office/drawing/2014/main" id="{D1D12C43-E283-1F33-E5DB-00B42A831C5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857356" y="1071546"/>
            <a:ext cx="5055251" cy="27362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Rectangle 6"/>
          <p:cNvSpPr/>
          <p:nvPr/>
        </p:nvSpPr>
        <p:spPr>
          <a:xfrm>
            <a:off x="0" y="785794"/>
            <a:ext cx="7786710" cy="7017306"/>
          </a:xfrm>
          <a:prstGeom prst="rect">
            <a:avLst/>
          </a:prstGeom>
        </p:spPr>
        <p:txBody>
          <a:bodyPr wrap="square">
            <a:spAutoFit/>
          </a:bodyPr>
          <a:lstStyle/>
          <a:p>
            <a:r>
              <a:rPr lang="en-US" sz="3600" b="1" dirty="0" smtClean="0">
                <a:solidFill>
                  <a:schemeClr val="bg1"/>
                </a:solidFill>
              </a:rPr>
              <a:t>SOLUTIONS:</a:t>
            </a:r>
          </a:p>
          <a:p>
            <a:pPr marL="285750" indent="-285750">
              <a:buFont typeface="Wingdings" panose="05000000000000000000" pitchFamily="2" charset="2"/>
              <a:buChar char="v"/>
            </a:pPr>
            <a:r>
              <a:rPr lang="en-IN" dirty="0" smtClean="0">
                <a:solidFill>
                  <a:schemeClr val="bg1"/>
                </a:solidFill>
              </a:rPr>
              <a:t>There are various free resources available but there are not completely free hence we have come with an idea of providing structured and free resources in the field of education , finance and healthcare.</a:t>
            </a:r>
          </a:p>
          <a:p>
            <a:pPr marL="285750" indent="-285750">
              <a:buFont typeface="Wingdings" panose="05000000000000000000" pitchFamily="2" charset="2"/>
              <a:buChar char="v"/>
            </a:pPr>
            <a:r>
              <a:rPr lang="en-IN" dirty="0" smtClean="0">
                <a:solidFill>
                  <a:schemeClr val="bg1"/>
                </a:solidFill>
              </a:rPr>
              <a:t>Our website will be powered with </a:t>
            </a:r>
            <a:r>
              <a:rPr lang="en-IN" dirty="0" err="1" smtClean="0">
                <a:solidFill>
                  <a:schemeClr val="bg1"/>
                </a:solidFill>
              </a:rPr>
              <a:t>blockchain</a:t>
            </a:r>
            <a:r>
              <a:rPr lang="en-IN" dirty="0" smtClean="0">
                <a:solidFill>
                  <a:schemeClr val="bg1"/>
                </a:solidFill>
              </a:rPr>
              <a:t> technology so that every user can experience the world of </a:t>
            </a:r>
            <a:r>
              <a:rPr lang="en-IN" dirty="0" err="1" smtClean="0">
                <a:solidFill>
                  <a:schemeClr val="bg1"/>
                </a:solidFill>
              </a:rPr>
              <a:t>blockchain</a:t>
            </a:r>
            <a:r>
              <a:rPr lang="en-IN" dirty="0" smtClean="0">
                <a:solidFill>
                  <a:schemeClr val="bg1"/>
                </a:solidFill>
              </a:rPr>
              <a:t> for free and gain required skills and knowledge hand in hand</a:t>
            </a:r>
          </a:p>
          <a:p>
            <a:pPr marL="285750" indent="-285750">
              <a:buFont typeface="Wingdings" panose="05000000000000000000" pitchFamily="2" charset="2"/>
              <a:buChar char="v"/>
            </a:pPr>
            <a:r>
              <a:rPr lang="en-IN" dirty="0" smtClean="0">
                <a:solidFill>
                  <a:schemeClr val="bg1"/>
                </a:solidFill>
              </a:rPr>
              <a:t>Our website(marketplace) will have content in the form of articles , roadmaps, videos etc</a:t>
            </a:r>
          </a:p>
          <a:p>
            <a:pPr marL="285750" indent="-285750">
              <a:buFont typeface="Wingdings" panose="05000000000000000000" pitchFamily="2" charset="2"/>
              <a:buChar char="v"/>
            </a:pPr>
            <a:r>
              <a:rPr lang="en-IN" dirty="0" smtClean="0">
                <a:solidFill>
                  <a:schemeClr val="bg1"/>
                </a:solidFill>
              </a:rPr>
              <a:t>As the name suggest </a:t>
            </a:r>
            <a:r>
              <a:rPr lang="en-US" dirty="0" smtClean="0">
                <a:solidFill>
                  <a:schemeClr val="bg1"/>
                </a:solidFill>
              </a:rPr>
              <a:t>Democracies(multiparty democracy)the people themselves will create content and earn tokens(content creator)</a:t>
            </a:r>
          </a:p>
          <a:p>
            <a:pPr marL="285750" indent="-285750">
              <a:buFont typeface="Wingdings" panose="05000000000000000000" pitchFamily="2" charset="2"/>
              <a:buChar char="v"/>
            </a:pPr>
            <a:r>
              <a:rPr lang="en-US" dirty="0" smtClean="0">
                <a:solidFill>
                  <a:schemeClr val="bg1"/>
                </a:solidFill>
              </a:rPr>
              <a:t>Also, other people(content consumers)will consume the content by the tokens</a:t>
            </a:r>
          </a:p>
          <a:p>
            <a:pPr marL="285750" indent="-285750">
              <a:buFont typeface="Wingdings" panose="05000000000000000000" pitchFamily="2" charset="2"/>
              <a:buChar char="v"/>
            </a:pPr>
            <a:r>
              <a:rPr lang="en-US" dirty="0" smtClean="0">
                <a:solidFill>
                  <a:schemeClr val="bg1"/>
                </a:solidFill>
              </a:rPr>
              <a:t>Will  talk about tokens and </a:t>
            </a:r>
            <a:r>
              <a:rPr lang="en-US" dirty="0" err="1" smtClean="0">
                <a:solidFill>
                  <a:schemeClr val="bg1"/>
                </a:solidFill>
              </a:rPr>
              <a:t>blockchain</a:t>
            </a:r>
            <a:r>
              <a:rPr lang="en-US" dirty="0" smtClean="0">
                <a:solidFill>
                  <a:schemeClr val="bg1"/>
                </a:solidFill>
              </a:rPr>
              <a:t> shortly and how the </a:t>
            </a:r>
            <a:r>
              <a:rPr lang="en-US" dirty="0" err="1" smtClean="0">
                <a:solidFill>
                  <a:schemeClr val="bg1"/>
                </a:solidFill>
              </a:rPr>
              <a:t>blockchain</a:t>
            </a:r>
            <a:r>
              <a:rPr lang="en-US" dirty="0" smtClean="0">
                <a:solidFill>
                  <a:schemeClr val="bg1"/>
                </a:solidFill>
              </a:rPr>
              <a:t> helps us to achieve this.</a:t>
            </a:r>
          </a:p>
          <a:p>
            <a:pPr marL="285750" indent="-285750">
              <a:buFont typeface="Wingdings" panose="05000000000000000000" pitchFamily="2" charset="2"/>
              <a:buChar char="v"/>
            </a:pPr>
            <a:r>
              <a:rPr lang="en-IN" dirty="0" smtClean="0">
                <a:solidFill>
                  <a:schemeClr val="bg1"/>
                </a:solidFill>
              </a:rPr>
              <a:t>Another interesting thing about tokens is how easy it is to create one. Some networks like </a:t>
            </a:r>
            <a:r>
              <a:rPr lang="en-IN" dirty="0" err="1" smtClean="0">
                <a:solidFill>
                  <a:schemeClr val="bg1"/>
                </a:solidFill>
              </a:rPr>
              <a:t>Ethereum</a:t>
            </a:r>
            <a:r>
              <a:rPr lang="en-IN" dirty="0" smtClean="0">
                <a:solidFill>
                  <a:schemeClr val="bg1"/>
                </a:solidFill>
              </a:rPr>
              <a:t> provide templates where you can brand your tokens and start trading. This makes it so anyone with little to no technical knowledge can become a market maker. You'll find a high density of this type of activity on decentralized exchanges, such as </a:t>
            </a:r>
            <a:r>
              <a:rPr lang="en-IN" dirty="0" err="1" smtClean="0">
                <a:solidFill>
                  <a:schemeClr val="bg1"/>
                </a:solidFill>
              </a:rPr>
              <a:t>Uniswap</a:t>
            </a:r>
            <a:r>
              <a:rPr lang="en-IN" dirty="0" smtClean="0">
                <a:solidFill>
                  <a:schemeClr val="bg1"/>
                </a:solidFill>
              </a:rPr>
              <a:t>.</a:t>
            </a:r>
          </a:p>
          <a:p>
            <a:pPr marL="285750" indent="-285750">
              <a:buFont typeface="Wingdings" panose="05000000000000000000" pitchFamily="2" charset="2"/>
              <a:buChar char="v"/>
            </a:pPr>
            <a:endParaRPr lang="en-US" dirty="0" smtClean="0">
              <a:solidFill>
                <a:schemeClr val="bg1"/>
              </a:solidFill>
            </a:endParaRPr>
          </a:p>
          <a:p>
            <a:pPr marL="285750" indent="-285750">
              <a:buFont typeface="Wingdings" panose="05000000000000000000" pitchFamily="2" charset="2"/>
              <a:buChar char="v"/>
            </a:pPr>
            <a:endParaRPr lang="en-US" dirty="0" smtClean="0">
              <a:solidFill>
                <a:schemeClr val="bg1"/>
              </a:solidFill>
            </a:endParaRPr>
          </a:p>
          <a:p>
            <a:pPr marL="285750" indent="-285750">
              <a:buFont typeface="Wingdings" panose="05000000000000000000" pitchFamily="2" charset="2"/>
              <a:buChar char="v"/>
            </a:pPr>
            <a:endParaRPr lang="en-IN" dirty="0">
              <a:solidFill>
                <a:schemeClr val="bg1"/>
              </a:solidFill>
            </a:endParaRPr>
          </a:p>
        </p:txBody>
      </p:sp>
      <p:pic>
        <p:nvPicPr>
          <p:cNvPr id="8" name="Picture 7">
            <a:extLst>
              <a:ext uri="{FF2B5EF4-FFF2-40B4-BE49-F238E27FC236}">
                <a16:creationId xmlns="" xmlns:a16="http://schemas.microsoft.com/office/drawing/2014/main" id="{C7BC4241-F730-D830-E930-7383EC98542C}"/>
              </a:ext>
            </a:extLst>
          </p:cNvPr>
          <p:cNvPicPr>
            <a:picLocks noChangeAspect="1"/>
          </p:cNvPicPr>
          <p:nvPr/>
        </p:nvPicPr>
        <p:blipFill rotWithShape="1">
          <a:blip r:embed="rId4" cstate="print">
            <a:extLst>
              <a:ext uri="{28A0092B-C50C-407E-A947-70E740481C1C}">
                <a14:useLocalDpi xmlns="" xmlns:a14="http://schemas.microsoft.com/office/drawing/2010/main" val="0"/>
              </a:ext>
            </a:extLst>
          </a:blip>
          <a:srcRect t="-1059" b="6675"/>
          <a:stretch/>
        </p:blipFill>
        <p:spPr>
          <a:xfrm>
            <a:off x="7445086" y="2714620"/>
            <a:ext cx="1698914" cy="17145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16BF1FFB-3DAC-5542-A848-202ED8FD726E}"/>
              </a:ext>
            </a:extLst>
          </p:cNvPr>
          <p:cNvSpPr txBox="1"/>
          <p:nvPr/>
        </p:nvSpPr>
        <p:spPr>
          <a:xfrm>
            <a:off x="0" y="785794"/>
            <a:ext cx="10350630" cy="646331"/>
          </a:xfrm>
          <a:prstGeom prst="rect">
            <a:avLst/>
          </a:prstGeom>
          <a:noFill/>
        </p:spPr>
        <p:txBody>
          <a:bodyPr wrap="square" rtlCol="0">
            <a:spAutoFit/>
          </a:bodyPr>
          <a:lstStyle/>
          <a:p>
            <a:r>
              <a:rPr lang="en-US" sz="3600" b="1" dirty="0">
                <a:solidFill>
                  <a:schemeClr val="bg1"/>
                </a:solidFill>
              </a:rPr>
              <a:t>WHAT IS BLOCKCHAIN?</a:t>
            </a:r>
            <a:endParaRPr lang="en-IN" sz="3600" b="1" dirty="0">
              <a:solidFill>
                <a:schemeClr val="bg1"/>
              </a:solidFill>
            </a:endParaRPr>
          </a:p>
        </p:txBody>
      </p:sp>
      <p:pic>
        <p:nvPicPr>
          <p:cNvPr id="8" name="Picture 7">
            <a:extLst>
              <a:ext uri="{FF2B5EF4-FFF2-40B4-BE49-F238E27FC236}">
                <a16:creationId xmlns="" xmlns:a16="http://schemas.microsoft.com/office/drawing/2014/main" id="{5AB2D2FD-99B2-BF2E-5AD8-A26240E9493D}"/>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215206" y="785794"/>
            <a:ext cx="1928794" cy="6072206"/>
          </a:xfrm>
          <a:prstGeom prst="rect">
            <a:avLst/>
          </a:prstGeom>
        </p:spPr>
      </p:pic>
      <p:sp>
        <p:nvSpPr>
          <p:cNvPr id="9" name="TextBox 8">
            <a:extLst>
              <a:ext uri="{FF2B5EF4-FFF2-40B4-BE49-F238E27FC236}">
                <a16:creationId xmlns="" xmlns:a16="http://schemas.microsoft.com/office/drawing/2014/main" id="{4ADFE0A3-0B42-9A53-CBBC-E0C6D3777557}"/>
              </a:ext>
            </a:extLst>
          </p:cNvPr>
          <p:cNvSpPr txBox="1"/>
          <p:nvPr/>
        </p:nvSpPr>
        <p:spPr>
          <a:xfrm>
            <a:off x="0" y="1857364"/>
            <a:ext cx="7145517" cy="3970318"/>
          </a:xfrm>
          <a:prstGeom prst="rect">
            <a:avLst/>
          </a:prstGeom>
          <a:noFill/>
          <a:ln>
            <a:solidFill>
              <a:schemeClr val="tx2">
                <a:lumMod val="10000"/>
              </a:schemeClr>
            </a:solidFill>
          </a:ln>
        </p:spPr>
        <p:txBody>
          <a:bodyPr wrap="square" rtlCol="0">
            <a:spAutoFit/>
          </a:bodyPr>
          <a:lstStyle/>
          <a:p>
            <a:pPr marL="342900" indent="-342900">
              <a:buFont typeface="Wingdings" panose="05000000000000000000" pitchFamily="2" charset="2"/>
              <a:buChar char="v"/>
            </a:pPr>
            <a:r>
              <a:rPr lang="en-IN" i="0" dirty="0">
                <a:solidFill>
                  <a:schemeClr val="bg1"/>
                </a:solidFill>
                <a:effectLst/>
              </a:rPr>
              <a:t>A blockchain is a type of </a:t>
            </a:r>
            <a:r>
              <a:rPr lang="en-IN" i="0" strike="noStrike" dirty="0">
                <a:solidFill>
                  <a:srgbClr val="C00000"/>
                </a:solidFill>
                <a:effectLst/>
                <a:hlinkClick r:id="rId5" tooltip="Distributed ledger">
                  <a:extLst>
                    <a:ext uri="{A12FA001-AC4F-418D-AE19-62706E023703}">
                      <ahyp:hlinkClr xmlns="" xmlns:ahyp="http://schemas.microsoft.com/office/drawing/2018/hyperlinkcolor" val="tx"/>
                    </a:ext>
                  </a:extLst>
                </a:hlinkClick>
              </a:rPr>
              <a:t>distributed ledger technology (DLT)</a:t>
            </a:r>
            <a:r>
              <a:rPr lang="en-IN" i="0" dirty="0">
                <a:solidFill>
                  <a:schemeClr val="bg1"/>
                </a:solidFill>
                <a:effectLst/>
              </a:rPr>
              <a:t> that consists of growing list of </a:t>
            </a:r>
            <a:r>
              <a:rPr lang="en-IN" i="0" strike="noStrike" dirty="0">
                <a:solidFill>
                  <a:srgbClr val="C00000"/>
                </a:solidFill>
                <a:effectLst/>
                <a:hlinkClick r:id="rId6" tooltip="Record (computer science)">
                  <a:extLst>
                    <a:ext uri="{A12FA001-AC4F-418D-AE19-62706E023703}">
                      <ahyp:hlinkClr xmlns="" xmlns:ahyp="http://schemas.microsoft.com/office/drawing/2018/hyperlinkcolor" val="tx"/>
                    </a:ext>
                  </a:extLst>
                </a:hlinkClick>
              </a:rPr>
              <a:t>records</a:t>
            </a:r>
            <a:r>
              <a:rPr lang="en-IN" i="0" dirty="0">
                <a:solidFill>
                  <a:schemeClr val="bg1"/>
                </a:solidFill>
                <a:effectLst/>
              </a:rPr>
              <a:t>, called </a:t>
            </a:r>
            <a:r>
              <a:rPr lang="en-IN" i="1" dirty="0">
                <a:solidFill>
                  <a:schemeClr val="bg1"/>
                </a:solidFill>
                <a:effectLst/>
              </a:rPr>
              <a:t>blocks</a:t>
            </a:r>
            <a:r>
              <a:rPr lang="en-IN" i="0" dirty="0">
                <a:solidFill>
                  <a:schemeClr val="bg1"/>
                </a:solidFill>
                <a:effectLst/>
              </a:rPr>
              <a:t>, that are securely linked together using </a:t>
            </a:r>
            <a:r>
              <a:rPr lang="en-IN" dirty="0">
                <a:solidFill>
                  <a:schemeClr val="bg1"/>
                </a:solidFill>
              </a:rPr>
              <a:t>cryptography </a:t>
            </a:r>
          </a:p>
          <a:p>
            <a:pPr marL="342900" indent="-342900">
              <a:buFont typeface="Wingdings" panose="05000000000000000000" pitchFamily="2" charset="2"/>
              <a:buChar char="v"/>
            </a:pPr>
            <a:r>
              <a:rPr lang="en-IN" i="0" dirty="0">
                <a:solidFill>
                  <a:schemeClr val="bg1"/>
                </a:solidFill>
                <a:effectLst/>
              </a:rPr>
              <a:t>Each block contains a </a:t>
            </a:r>
            <a:r>
              <a:rPr lang="en-IN" i="0" strike="noStrike" dirty="0">
                <a:solidFill>
                  <a:srgbClr val="C00000"/>
                </a:solidFill>
                <a:effectLst/>
                <a:hlinkClick r:id="rId7" tooltip="Cryptographic hash function">
                  <a:extLst>
                    <a:ext uri="{A12FA001-AC4F-418D-AE19-62706E023703}">
                      <ahyp:hlinkClr xmlns="" xmlns:ahyp="http://schemas.microsoft.com/office/drawing/2018/hyperlinkcolor" val="tx"/>
                    </a:ext>
                  </a:extLst>
                </a:hlinkClick>
              </a:rPr>
              <a:t>cryptographic</a:t>
            </a:r>
            <a:r>
              <a:rPr lang="en-IN" i="0" strike="noStrike" dirty="0">
                <a:solidFill>
                  <a:schemeClr val="bg1"/>
                </a:solidFill>
                <a:effectLst/>
                <a:hlinkClick r:id="rId7" tooltip="Cryptographic hash function">
                  <a:extLst>
                    <a:ext uri="{A12FA001-AC4F-418D-AE19-62706E023703}">
                      <ahyp:hlinkClr xmlns="" xmlns:ahyp="http://schemas.microsoft.com/office/drawing/2018/hyperlinkcolor" val="tx"/>
                    </a:ext>
                  </a:extLst>
                </a:hlinkClick>
              </a:rPr>
              <a:t> </a:t>
            </a:r>
            <a:r>
              <a:rPr lang="en-IN" i="0" strike="noStrike" dirty="0">
                <a:solidFill>
                  <a:srgbClr val="C00000"/>
                </a:solidFill>
                <a:effectLst/>
                <a:hlinkClick r:id="rId7" tooltip="Cryptographic hash function">
                  <a:extLst>
                    <a:ext uri="{A12FA001-AC4F-418D-AE19-62706E023703}">
                      <ahyp:hlinkClr xmlns="" xmlns:ahyp="http://schemas.microsoft.com/office/drawing/2018/hyperlinkcolor" val="tx"/>
                    </a:ext>
                  </a:extLst>
                </a:hlinkClick>
              </a:rPr>
              <a:t>hash</a:t>
            </a:r>
            <a:r>
              <a:rPr lang="en-IN" i="0" dirty="0">
                <a:solidFill>
                  <a:schemeClr val="bg1"/>
                </a:solidFill>
                <a:effectLst/>
              </a:rPr>
              <a:t> of the previous block, a </a:t>
            </a:r>
            <a:r>
              <a:rPr lang="en-IN" i="0" strike="noStrike" dirty="0">
                <a:solidFill>
                  <a:srgbClr val="C00000"/>
                </a:solidFill>
                <a:effectLst/>
                <a:hlinkClick r:id="rId8" tooltip="Trusted timestamping">
                  <a:extLst>
                    <a:ext uri="{A12FA001-AC4F-418D-AE19-62706E023703}">
                      <ahyp:hlinkClr xmlns="" xmlns:ahyp="http://schemas.microsoft.com/office/drawing/2018/hyperlinkcolor" val="tx"/>
                    </a:ext>
                  </a:extLst>
                </a:hlinkClick>
              </a:rPr>
              <a:t>timestamp</a:t>
            </a:r>
            <a:r>
              <a:rPr lang="en-IN" i="0" dirty="0">
                <a:solidFill>
                  <a:schemeClr val="bg1"/>
                </a:solidFill>
                <a:effectLst/>
              </a:rPr>
              <a:t>, and transaction data (generally represented as a </a:t>
            </a:r>
            <a:r>
              <a:rPr lang="en-IN" i="0" strike="noStrike" dirty="0">
                <a:solidFill>
                  <a:srgbClr val="C00000"/>
                </a:solidFill>
                <a:effectLst/>
                <a:hlinkClick r:id="rId9" tooltip="Merkle tree">
                  <a:extLst>
                    <a:ext uri="{A12FA001-AC4F-418D-AE19-62706E023703}">
                      <ahyp:hlinkClr xmlns="" xmlns:ahyp="http://schemas.microsoft.com/office/drawing/2018/hyperlinkcolor" val="tx"/>
                    </a:ext>
                  </a:extLst>
                </a:hlinkClick>
              </a:rPr>
              <a:t>Merkle</a:t>
            </a:r>
            <a:r>
              <a:rPr lang="en-IN" i="0" strike="noStrike" dirty="0">
                <a:solidFill>
                  <a:schemeClr val="bg1"/>
                </a:solidFill>
                <a:effectLst/>
                <a:hlinkClick r:id="rId9" tooltip="Merkle tree">
                  <a:extLst>
                    <a:ext uri="{A12FA001-AC4F-418D-AE19-62706E023703}">
                      <ahyp:hlinkClr xmlns="" xmlns:ahyp="http://schemas.microsoft.com/office/drawing/2018/hyperlinkcolor" val="tx"/>
                    </a:ext>
                  </a:extLst>
                </a:hlinkClick>
              </a:rPr>
              <a:t> </a:t>
            </a:r>
            <a:r>
              <a:rPr lang="en-IN" i="0" strike="noStrike" dirty="0">
                <a:solidFill>
                  <a:srgbClr val="C00000"/>
                </a:solidFill>
                <a:effectLst/>
                <a:hlinkClick r:id="rId9" tooltip="Merkle tree">
                  <a:extLst>
                    <a:ext uri="{A12FA001-AC4F-418D-AE19-62706E023703}">
                      <ahyp:hlinkClr xmlns="" xmlns:ahyp="http://schemas.microsoft.com/office/drawing/2018/hyperlinkcolor" val="tx"/>
                    </a:ext>
                  </a:extLst>
                </a:hlinkClick>
              </a:rPr>
              <a:t>tree</a:t>
            </a:r>
            <a:r>
              <a:rPr lang="en-IN" i="0" dirty="0">
                <a:solidFill>
                  <a:schemeClr val="bg1"/>
                </a:solidFill>
                <a:effectLst/>
              </a:rPr>
              <a:t>, where </a:t>
            </a:r>
            <a:r>
              <a:rPr lang="en-IN" i="0" strike="noStrike" dirty="0">
                <a:solidFill>
                  <a:srgbClr val="C00000"/>
                </a:solidFill>
                <a:effectLst/>
                <a:hlinkClick r:id="rId10" tooltip="Node (computer science)">
                  <a:extLst>
                    <a:ext uri="{A12FA001-AC4F-418D-AE19-62706E023703}">
                      <ahyp:hlinkClr xmlns="" xmlns:ahyp="http://schemas.microsoft.com/office/drawing/2018/hyperlinkcolor" val="tx"/>
                    </a:ext>
                  </a:extLst>
                </a:hlinkClick>
              </a:rPr>
              <a:t>data</a:t>
            </a:r>
            <a:r>
              <a:rPr lang="en-IN" i="0" strike="noStrike" dirty="0">
                <a:solidFill>
                  <a:schemeClr val="bg1"/>
                </a:solidFill>
                <a:effectLst/>
                <a:hlinkClick r:id="rId10" tooltip="Node (computer science)">
                  <a:extLst>
                    <a:ext uri="{A12FA001-AC4F-418D-AE19-62706E023703}">
                      <ahyp:hlinkClr xmlns="" xmlns:ahyp="http://schemas.microsoft.com/office/drawing/2018/hyperlinkcolor" val="tx"/>
                    </a:ext>
                  </a:extLst>
                </a:hlinkClick>
              </a:rPr>
              <a:t> </a:t>
            </a:r>
            <a:r>
              <a:rPr lang="en-IN" i="0" strike="noStrike" dirty="0">
                <a:solidFill>
                  <a:srgbClr val="C00000"/>
                </a:solidFill>
                <a:effectLst/>
                <a:hlinkClick r:id="rId10" tooltip="Node (computer science)">
                  <a:extLst>
                    <a:ext uri="{A12FA001-AC4F-418D-AE19-62706E023703}">
                      <ahyp:hlinkClr xmlns="" xmlns:ahyp="http://schemas.microsoft.com/office/drawing/2018/hyperlinkcolor" val="tx"/>
                    </a:ext>
                  </a:extLst>
                </a:hlinkClick>
              </a:rPr>
              <a:t>nodes</a:t>
            </a:r>
            <a:r>
              <a:rPr lang="en-IN" i="0" dirty="0">
                <a:solidFill>
                  <a:schemeClr val="bg1"/>
                </a:solidFill>
                <a:effectLst/>
              </a:rPr>
              <a:t> are represented by leaves).</a:t>
            </a:r>
          </a:p>
          <a:p>
            <a:pPr marL="342900" indent="-342900">
              <a:buFont typeface="Wingdings" panose="05000000000000000000" pitchFamily="2" charset="2"/>
              <a:buChar char="v"/>
            </a:pPr>
            <a:r>
              <a:rPr lang="en-IN" i="0" dirty="0">
                <a:solidFill>
                  <a:schemeClr val="bg1"/>
                </a:solidFill>
                <a:effectLst/>
              </a:rPr>
              <a:t> The timestamp proves that the transaction data existed when the block was created. Since each block contains information about the previous block, they effectively form a </a:t>
            </a:r>
            <a:r>
              <a:rPr lang="en-IN" i="1" dirty="0">
                <a:solidFill>
                  <a:schemeClr val="bg1"/>
                </a:solidFill>
                <a:effectLst/>
              </a:rPr>
              <a:t>chain</a:t>
            </a:r>
            <a:r>
              <a:rPr lang="en-IN" i="0" dirty="0">
                <a:solidFill>
                  <a:schemeClr val="bg1"/>
                </a:solidFill>
                <a:effectLst/>
              </a:rPr>
              <a:t> (compare </a:t>
            </a:r>
            <a:r>
              <a:rPr lang="en-IN" i="0" strike="noStrike" dirty="0">
                <a:solidFill>
                  <a:srgbClr val="C00000"/>
                </a:solidFill>
                <a:effectLst/>
                <a:hlinkClick r:id="rId11" tooltip="Linked list">
                  <a:extLst>
                    <a:ext uri="{A12FA001-AC4F-418D-AE19-62706E023703}">
                      <ahyp:hlinkClr xmlns="" xmlns:ahyp="http://schemas.microsoft.com/office/drawing/2018/hyperlinkcolor" val="tx"/>
                    </a:ext>
                  </a:extLst>
                </a:hlinkClick>
              </a:rPr>
              <a:t>linked</a:t>
            </a:r>
            <a:r>
              <a:rPr lang="en-IN" i="0" strike="noStrike" dirty="0">
                <a:solidFill>
                  <a:schemeClr val="bg1"/>
                </a:solidFill>
                <a:effectLst/>
                <a:hlinkClick r:id="rId11" tooltip="Linked list">
                  <a:extLst>
                    <a:ext uri="{A12FA001-AC4F-418D-AE19-62706E023703}">
                      <ahyp:hlinkClr xmlns="" xmlns:ahyp="http://schemas.microsoft.com/office/drawing/2018/hyperlinkcolor" val="tx"/>
                    </a:ext>
                  </a:extLst>
                </a:hlinkClick>
              </a:rPr>
              <a:t> </a:t>
            </a:r>
            <a:r>
              <a:rPr lang="en-IN" i="0" strike="noStrike" dirty="0">
                <a:solidFill>
                  <a:srgbClr val="C00000"/>
                </a:solidFill>
                <a:effectLst/>
                <a:hlinkClick r:id="rId11" tooltip="Linked list">
                  <a:extLst>
                    <a:ext uri="{A12FA001-AC4F-418D-AE19-62706E023703}">
                      <ahyp:hlinkClr xmlns="" xmlns:ahyp="http://schemas.microsoft.com/office/drawing/2018/hyperlinkcolor" val="tx"/>
                    </a:ext>
                  </a:extLst>
                </a:hlinkClick>
              </a:rPr>
              <a:t>list</a:t>
            </a:r>
            <a:r>
              <a:rPr lang="en-IN" i="0" dirty="0">
                <a:solidFill>
                  <a:schemeClr val="bg1"/>
                </a:solidFill>
                <a:effectLst/>
              </a:rPr>
              <a:t> data structure), with each additional block linking to the ones before it. </a:t>
            </a:r>
          </a:p>
          <a:p>
            <a:pPr marL="342900" indent="-342900">
              <a:buFont typeface="Wingdings" panose="05000000000000000000" pitchFamily="2" charset="2"/>
              <a:buChar char="v"/>
            </a:pPr>
            <a:r>
              <a:rPr lang="en-IN" i="0" dirty="0">
                <a:solidFill>
                  <a:schemeClr val="bg1"/>
                </a:solidFill>
                <a:effectLst/>
              </a:rPr>
              <a:t>Consequently, blockchain transactions are irreversible in that, once they are recorded, the data in any given block cannot be altered retroactively without altering all subsequent blocks.</a:t>
            </a:r>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59FB678C-575F-10D8-7912-179F98AD828F}"/>
              </a:ext>
            </a:extLst>
          </p:cNvPr>
          <p:cNvSpPr txBox="1"/>
          <p:nvPr/>
        </p:nvSpPr>
        <p:spPr>
          <a:xfrm>
            <a:off x="0" y="785794"/>
            <a:ext cx="9144000" cy="6655668"/>
          </a:xfrm>
          <a:prstGeom prst="rect">
            <a:avLst/>
          </a:prstGeom>
          <a:noFill/>
        </p:spPr>
        <p:txBody>
          <a:bodyPr wrap="square" rtlCol="0">
            <a:spAutoFit/>
          </a:bodyPr>
          <a:lstStyle/>
          <a:p>
            <a:r>
              <a:rPr lang="en-US" sz="2400" dirty="0">
                <a:solidFill>
                  <a:schemeClr val="bg1"/>
                </a:solidFill>
              </a:rPr>
              <a:t>WHAT IS COIN?</a:t>
            </a:r>
          </a:p>
          <a:p>
            <a:pPr algn="l"/>
            <a:r>
              <a:rPr lang="en-IN" sz="1750" b="0" i="0" u="none" strike="noStrike" dirty="0">
                <a:solidFill>
                  <a:schemeClr val="bg1"/>
                </a:solidFill>
                <a:effectLst/>
              </a:rPr>
              <a:t>When Bitcoin first came out, it set the standard for what it means to be a coin. There are clear-cut qualities that distinguish crypto coins from tokens, which are similar,to real-world money.</a:t>
            </a:r>
          </a:p>
          <a:p>
            <a:pPr algn="l"/>
            <a:r>
              <a:rPr lang="en-IN" sz="1750" b="0" i="0" u="none" strike="noStrike" dirty="0">
                <a:solidFill>
                  <a:schemeClr val="bg1"/>
                </a:solidFill>
                <a:effectLst/>
              </a:rPr>
              <a:t>A coin is defined by the following characteristics:</a:t>
            </a:r>
          </a:p>
          <a:p>
            <a:pPr algn="l"/>
            <a:r>
              <a:rPr lang="en-IN" sz="1750" b="1" i="0" u="none" strike="noStrike" dirty="0">
                <a:solidFill>
                  <a:schemeClr val="bg1"/>
                </a:solidFill>
                <a:effectLst/>
              </a:rPr>
              <a:t>1. Operates on its blockchain</a:t>
            </a:r>
            <a:r>
              <a:rPr lang="en-IN" sz="1750" b="0" i="0" u="none" strike="noStrike" dirty="0">
                <a:solidFill>
                  <a:schemeClr val="bg1"/>
                </a:solidFill>
                <a:effectLst/>
              </a:rPr>
              <a:t>. A blockchain keeps track of all transactions that involve its native crypto coin. </a:t>
            </a:r>
          </a:p>
          <a:p>
            <a:pPr algn="l"/>
            <a:r>
              <a:rPr lang="en-IN" sz="1750" b="0" i="0" u="none" strike="noStrike" dirty="0">
                <a:solidFill>
                  <a:schemeClr val="bg1"/>
                </a:solidFill>
                <a:effectLst/>
              </a:rPr>
              <a:t>When you pay someone with Ethereum, the receipt goes to the Ethereum blockchain. If the same person pays you back later with Bitcoin, the receipt goes to the Bitcoin blockchain. Each transaction is protected by encryption and is accessible by any member of the network.</a:t>
            </a:r>
          </a:p>
          <a:p>
            <a:pPr algn="l"/>
            <a:r>
              <a:rPr lang="en-IN" sz="1750" b="1" i="0" u="none" strike="noStrike" dirty="0">
                <a:solidFill>
                  <a:schemeClr val="bg1"/>
                </a:solidFill>
                <a:effectLst/>
              </a:rPr>
              <a:t>2. Acts as money</a:t>
            </a:r>
            <a:r>
              <a:rPr lang="en-IN" sz="1750" b="0" i="0" u="none" strike="noStrike" dirty="0">
                <a:solidFill>
                  <a:schemeClr val="bg1"/>
                </a:solidFill>
                <a:effectLst/>
              </a:rPr>
              <a:t>. Bitcoin was created for the sole purpose of replacing traditional money. The paradoxical appeal of transparency and anonymity inspired the creation of other coins, including ETH, NEO, and Litecoin. </a:t>
            </a:r>
          </a:p>
          <a:p>
            <a:pPr algn="l"/>
            <a:r>
              <a:rPr lang="en-IN" sz="1750" b="0" i="0" u="none" strike="noStrike" dirty="0">
                <a:solidFill>
                  <a:schemeClr val="bg1"/>
                </a:solidFill>
                <a:effectLst/>
              </a:rPr>
              <a:t>You can purchase merchandise and services from many major corporations today, such as Amazon, Microsoft, and Tesla, using crypto coins. Bitcoin has recently become an official currency of El Salvador alongside the US dollar.</a:t>
            </a:r>
          </a:p>
          <a:p>
            <a:pPr algn="l"/>
            <a:r>
              <a:rPr lang="en-IN" sz="1750" b="1" i="0" u="none" strike="noStrike" dirty="0">
                <a:solidFill>
                  <a:schemeClr val="bg1"/>
                </a:solidFill>
                <a:effectLst/>
              </a:rPr>
              <a:t>3. Can be mined</a:t>
            </a:r>
            <a:r>
              <a:rPr lang="en-IN" sz="1750" b="0" i="0" u="none" strike="noStrike" dirty="0">
                <a:solidFill>
                  <a:schemeClr val="bg1"/>
                </a:solidFill>
                <a:effectLst/>
              </a:rPr>
              <a:t>. You can earn crypto coins in two ways. One is through traditional mining on the </a:t>
            </a:r>
            <a:r>
              <a:rPr lang="en-IN" sz="1750" b="0" i="0" u="none" strike="noStrike" dirty="0">
                <a:solidFill>
                  <a:schemeClr val="bg1"/>
                </a:solidFill>
                <a:effectLst/>
                <a:hlinkClick r:id="rId4">
                  <a:extLst>
                    <a:ext uri="{A12FA001-AC4F-418D-AE19-62706E023703}">
                      <ahyp:hlinkClr xmlns="" xmlns:ahyp="http://schemas.microsoft.com/office/drawing/2018/hyperlinkcolor" val="tx"/>
                    </a:ext>
                  </a:extLst>
                </a:hlinkClick>
              </a:rPr>
              <a:t>Proof of Work</a:t>
            </a:r>
            <a:r>
              <a:rPr lang="en-IN" sz="1750" b="0" i="0" u="none" strike="noStrike" dirty="0">
                <a:solidFill>
                  <a:schemeClr val="bg1"/>
                </a:solidFill>
                <a:effectLst/>
              </a:rPr>
              <a:t> system. Bitcoin hunters employ this method to boost their earnings. The problem with this is that there aren't that many Bitcoins left to mine, so the process becomes more arduous every day.</a:t>
            </a:r>
          </a:p>
          <a:p>
            <a:pPr algn="l"/>
            <a:r>
              <a:rPr lang="en-IN" sz="1750" b="0" i="0" u="none" strike="noStrike" dirty="0">
                <a:solidFill>
                  <a:schemeClr val="bg1"/>
                </a:solidFill>
                <a:effectLst/>
              </a:rPr>
              <a:t>The other method is </a:t>
            </a:r>
            <a:r>
              <a:rPr lang="en-IN" sz="1750" b="0" i="0" u="none" strike="noStrike" dirty="0">
                <a:solidFill>
                  <a:schemeClr val="bg1"/>
                </a:solidFill>
                <a:effectLst/>
                <a:hlinkClick r:id="rId4">
                  <a:extLst>
                    <a:ext uri="{A12FA001-AC4F-418D-AE19-62706E023703}">
                      <ahyp:hlinkClr xmlns="" xmlns:ahyp="http://schemas.microsoft.com/office/drawing/2018/hyperlinkcolor" val="tx"/>
                    </a:ext>
                  </a:extLst>
                </a:hlinkClick>
              </a:rPr>
              <a:t>Proof of Stake</a:t>
            </a:r>
            <a:r>
              <a:rPr lang="en-IN" sz="1750" b="0" i="0" u="none" strike="noStrike" dirty="0">
                <a:solidFill>
                  <a:schemeClr val="bg1"/>
                </a:solidFill>
                <a:effectLst/>
              </a:rPr>
              <a:t>, which is a more modern approach to earning coins. It's lighter on energy consumption and easier to do. </a:t>
            </a:r>
            <a:r>
              <a:rPr lang="en-IN" sz="1750" b="0" i="0" u="none" strike="noStrike" dirty="0" err="1">
                <a:solidFill>
                  <a:schemeClr val="bg1"/>
                </a:solidFill>
                <a:effectLst/>
              </a:rPr>
              <a:t>Cardano</a:t>
            </a:r>
            <a:r>
              <a:rPr lang="en-IN" sz="1750" b="0" i="0" u="none" strike="noStrike" dirty="0">
                <a:solidFill>
                  <a:schemeClr val="bg1"/>
                </a:solidFill>
                <a:effectLst/>
              </a:rPr>
              <a:t> is one of the biggest coins that adopt this system.</a:t>
            </a:r>
          </a:p>
          <a:p>
            <a:r>
              <a:rPr lang="en-IN" sz="1750" dirty="0">
                <a:solidFill>
                  <a:schemeClr val="bg1"/>
                </a:solidFill>
              </a:rPr>
              <a:t/>
            </a:r>
            <a:br>
              <a:rPr lang="en-IN" sz="1750" dirty="0">
                <a:solidFill>
                  <a:schemeClr val="bg1"/>
                </a:solidFill>
              </a:rPr>
            </a:br>
            <a:endParaRPr lang="en-IN" sz="1750" dirty="0">
              <a:solidFill>
                <a:schemeClr val="bg1"/>
              </a:solidFill>
            </a:endParaRPr>
          </a:p>
        </p:txBody>
      </p:sp>
      <p:pic>
        <p:nvPicPr>
          <p:cNvPr id="8" name="Picture 7">
            <a:extLst>
              <a:ext uri="{FF2B5EF4-FFF2-40B4-BE49-F238E27FC236}">
                <a16:creationId xmlns="" xmlns:a16="http://schemas.microsoft.com/office/drawing/2014/main" id="{04A1EDFF-A8B0-7B5E-F9AA-7B01F8326CD6}"/>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00298" y="857232"/>
            <a:ext cx="355178" cy="357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628EADB0-5629-9F02-0B04-CE2023F081D8}"/>
              </a:ext>
            </a:extLst>
          </p:cNvPr>
          <p:cNvSpPr txBox="1"/>
          <p:nvPr/>
        </p:nvSpPr>
        <p:spPr>
          <a:xfrm>
            <a:off x="103695" y="751344"/>
            <a:ext cx="9040305" cy="6240170"/>
          </a:xfrm>
          <a:prstGeom prst="rect">
            <a:avLst/>
          </a:prstGeom>
          <a:noFill/>
        </p:spPr>
        <p:txBody>
          <a:bodyPr wrap="square" rtlCol="0">
            <a:spAutoFit/>
          </a:bodyPr>
          <a:lstStyle/>
          <a:p>
            <a:r>
              <a:rPr lang="en-US" sz="3200" b="1" dirty="0">
                <a:solidFill>
                  <a:schemeClr val="bg1"/>
                </a:solidFill>
              </a:rPr>
              <a:t>WHAT IS TOKEN?</a:t>
            </a:r>
          </a:p>
          <a:p>
            <a:pPr marL="285750" indent="-285750" algn="l">
              <a:buFont typeface="Wingdings" panose="05000000000000000000" pitchFamily="2" charset="2"/>
              <a:buChar char="v"/>
            </a:pPr>
            <a:r>
              <a:rPr lang="en-IN" sz="1750" b="0" i="0" u="none" strike="noStrike" dirty="0">
                <a:solidFill>
                  <a:schemeClr val="bg1"/>
                </a:solidFill>
                <a:effectLst/>
              </a:rPr>
              <a:t>Unlike coins, tokens do not have their blockchain. Instead, they operate on other crypto coins' blockchains, such as Ethereum. Some of the most commonly seen tokens on Ethereum include BAT, BNT, Tether, and various </a:t>
            </a:r>
            <a:r>
              <a:rPr lang="en-IN" sz="1750" b="0" i="0" u="none" strike="noStrike" dirty="0" err="1">
                <a:solidFill>
                  <a:schemeClr val="bg1"/>
                </a:solidFill>
                <a:effectLst/>
              </a:rPr>
              <a:t>stablecoins</a:t>
            </a:r>
            <a:r>
              <a:rPr lang="en-IN" sz="1750" b="0" i="0" u="none" strike="noStrike" dirty="0">
                <a:solidFill>
                  <a:schemeClr val="bg1"/>
                </a:solidFill>
                <a:effectLst/>
              </a:rPr>
              <a:t> like the </a:t>
            </a:r>
            <a:r>
              <a:rPr lang="en-IN" sz="1750" b="0" i="0" u="none" strike="noStrike" dirty="0">
                <a:solidFill>
                  <a:schemeClr val="bg1"/>
                </a:solidFill>
                <a:effectLst/>
                <a:hlinkClick r:id="rId4">
                  <a:extLst>
                    <a:ext uri="{A12FA001-AC4F-418D-AE19-62706E023703}">
                      <ahyp:hlinkClr xmlns="" xmlns:ahyp="http://schemas.microsoft.com/office/drawing/2018/hyperlinkcolor" val="tx"/>
                    </a:ext>
                  </a:extLst>
                </a:hlinkClick>
              </a:rPr>
              <a:t>USDC</a:t>
            </a:r>
            <a:r>
              <a:rPr lang="en-IN" sz="1750" b="0" i="0" u="none" strike="noStrike" dirty="0">
                <a:solidFill>
                  <a:schemeClr val="bg1"/>
                </a:solidFill>
                <a:effectLst/>
              </a:rPr>
              <a:t>. </a:t>
            </a:r>
          </a:p>
          <a:p>
            <a:pPr marL="285750" indent="-285750" algn="l">
              <a:buFont typeface="Wingdings" panose="05000000000000000000" pitchFamily="2" charset="2"/>
              <a:buChar char="v"/>
            </a:pPr>
            <a:r>
              <a:rPr lang="en-IN" sz="1750" b="0" i="0" u="none" strike="noStrike" dirty="0">
                <a:solidFill>
                  <a:schemeClr val="bg1"/>
                </a:solidFill>
                <a:effectLst/>
              </a:rPr>
              <a:t>If crypto coin transactions are handled by blockchain, then tokens rely on smart contracts. They're an array of codes that facilitate trades or payments between users. Each blockchain uses its smart contract. For example, Ethereum uses </a:t>
            </a:r>
            <a:r>
              <a:rPr lang="en-IN" sz="1750" b="0" i="0" u="none" strike="noStrike" dirty="0">
                <a:solidFill>
                  <a:schemeClr val="bg1"/>
                </a:solidFill>
                <a:effectLst/>
                <a:hlinkClick r:id="rId5">
                  <a:extLst>
                    <a:ext uri="{A12FA001-AC4F-418D-AE19-62706E023703}">
                      <ahyp:hlinkClr xmlns="" xmlns:ahyp="http://schemas.microsoft.com/office/drawing/2018/hyperlinkcolor" val="tx"/>
                    </a:ext>
                  </a:extLst>
                </a:hlinkClick>
              </a:rPr>
              <a:t>ERC-20</a:t>
            </a:r>
            <a:r>
              <a:rPr lang="en-IN" sz="1750" b="0" i="0" u="none" strike="noStrike" dirty="0">
                <a:solidFill>
                  <a:schemeClr val="bg1"/>
                </a:solidFill>
                <a:effectLst/>
              </a:rPr>
              <a:t>, and NEO uses Nep-5. </a:t>
            </a:r>
          </a:p>
          <a:p>
            <a:pPr marL="285750" indent="-285750" algn="l">
              <a:buFont typeface="Wingdings" panose="05000000000000000000" pitchFamily="2" charset="2"/>
              <a:buChar char="v"/>
            </a:pPr>
            <a:r>
              <a:rPr lang="en-IN" sz="1750" b="0" i="0" u="none" strike="noStrike" dirty="0">
                <a:solidFill>
                  <a:schemeClr val="bg1"/>
                </a:solidFill>
                <a:effectLst/>
              </a:rPr>
              <a:t>When a token is spent, it physically moves from one place to another. </a:t>
            </a:r>
            <a:r>
              <a:rPr lang="en-IN" sz="1750" b="1" i="0" u="none" strike="noStrike" dirty="0">
                <a:solidFill>
                  <a:schemeClr val="bg1"/>
                </a:solidFill>
                <a:effectLst/>
              </a:rPr>
              <a:t>A great example of this is the trading of NFTs (non-fungible tokens.) They are one-of-a-kind items, so a change in ownership must be manually handled. NFTs often carry only sentimental or artistic value, so in a way, they're similar to </a:t>
            </a:r>
            <a:r>
              <a:rPr lang="en-IN" sz="1750" b="1" i="0" u="none" strike="noStrike" dirty="0">
                <a:solidFill>
                  <a:schemeClr val="bg1"/>
                </a:solidFill>
                <a:effectLst/>
                <a:hlinkClick r:id="rId6">
                  <a:extLst>
                    <a:ext uri="{A12FA001-AC4F-418D-AE19-62706E023703}">
                      <ahyp:hlinkClr xmlns="" xmlns:ahyp="http://schemas.microsoft.com/office/drawing/2018/hyperlinkcolor" val="tx"/>
                    </a:ext>
                  </a:extLst>
                </a:hlinkClick>
              </a:rPr>
              <a:t>utility </a:t>
            </a:r>
            <a:r>
              <a:rPr lang="en-IN" sz="1750" b="1" i="0" u="none" strike="noStrike" dirty="0">
                <a:solidFill>
                  <a:schemeClr val="bg1"/>
                </a:solidFill>
                <a:effectLst/>
                <a:latin typeface="+mj-lt"/>
                <a:hlinkClick r:id="rId6">
                  <a:extLst>
                    <a:ext uri="{A12FA001-AC4F-418D-AE19-62706E023703}">
                      <ahyp:hlinkClr xmlns="" xmlns:ahyp="http://schemas.microsoft.com/office/drawing/2018/hyperlinkcolor" val="tx"/>
                    </a:ext>
                  </a:extLst>
                </a:hlinkClick>
              </a:rPr>
              <a:t>tokens</a:t>
            </a:r>
            <a:r>
              <a:rPr lang="en-IN" sz="1750" b="1" i="0" u="none" strike="noStrike" dirty="0">
                <a:solidFill>
                  <a:schemeClr val="bg1"/>
                </a:solidFill>
                <a:effectLst/>
              </a:rPr>
              <a:t>, except you can't oblige any services.</a:t>
            </a:r>
          </a:p>
          <a:p>
            <a:pPr marL="285750" indent="-285750" algn="l">
              <a:buFont typeface="Wingdings" panose="05000000000000000000" pitchFamily="2" charset="2"/>
              <a:buChar char="v"/>
            </a:pPr>
            <a:r>
              <a:rPr lang="en-IN" sz="1750" b="0" i="0" u="none" strike="noStrike" dirty="0">
                <a:solidFill>
                  <a:schemeClr val="bg1"/>
                </a:solidFill>
                <a:effectLst/>
              </a:rPr>
              <a:t>This is different from coins because crypto coins do not move around; only account balances change. When you transfer money from your bank to someone else's, your money doesn't go anywhere. The bank changed the balances of both accounts and kept the fees. The same thing happens with blockchain - the balance in your wallet changes, and the transaction notes that.</a:t>
            </a:r>
          </a:p>
          <a:p>
            <a:pPr marL="285750" indent="-285750" algn="l">
              <a:buFont typeface="Wingdings" panose="05000000000000000000" pitchFamily="2" charset="2"/>
              <a:buChar char="v"/>
            </a:pPr>
            <a:r>
              <a:rPr lang="en-IN" sz="1750" b="0" i="0" u="none" strike="noStrike" dirty="0">
                <a:solidFill>
                  <a:schemeClr val="bg1"/>
                </a:solidFill>
                <a:effectLst/>
              </a:rPr>
              <a:t>Another notable difference between tokens and coins is what they represent. While crypto coins are essentially digital versions of money, tokens can stand for assets or deeds. </a:t>
            </a:r>
          </a:p>
          <a:p>
            <a:pPr marL="285750" indent="-285750" algn="l">
              <a:buFont typeface="Wingdings" panose="05000000000000000000" pitchFamily="2" charset="2"/>
              <a:buChar char="v"/>
            </a:pPr>
            <a:r>
              <a:rPr lang="en-IN" sz="1750" b="0" i="0" u="none" strike="noStrike" dirty="0">
                <a:solidFill>
                  <a:schemeClr val="bg1"/>
                </a:solidFill>
                <a:effectLst/>
              </a:rPr>
              <a:t>You can buy tokens with coins, but some tokens can carry more value than any of them.</a:t>
            </a:r>
          </a:p>
          <a:p>
            <a:endParaRPr lang="en-IN" sz="175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DAACFE00-A45C-61C2-D27F-0674D4A1FA46}"/>
              </a:ext>
            </a:extLst>
          </p:cNvPr>
          <p:cNvSpPr txBox="1"/>
          <p:nvPr/>
        </p:nvSpPr>
        <p:spPr>
          <a:xfrm>
            <a:off x="0" y="785794"/>
            <a:ext cx="9144001" cy="6155531"/>
          </a:xfrm>
          <a:prstGeom prst="rect">
            <a:avLst/>
          </a:prstGeom>
          <a:noFill/>
        </p:spPr>
        <p:txBody>
          <a:bodyPr wrap="square" rtlCol="0">
            <a:spAutoFit/>
          </a:bodyPr>
          <a:lstStyle/>
          <a:p>
            <a:r>
              <a:rPr lang="en-US" sz="2800" dirty="0">
                <a:solidFill>
                  <a:schemeClr val="bg1"/>
                </a:solidFill>
              </a:rPr>
              <a:t>WHY TOKENS?</a:t>
            </a:r>
          </a:p>
          <a:p>
            <a:pPr marL="285750" indent="-285750" algn="l">
              <a:buFont typeface="Wingdings" panose="05000000000000000000" pitchFamily="2" charset="2"/>
              <a:buChar char="v"/>
            </a:pPr>
            <a:r>
              <a:rPr lang="en-IN" dirty="0">
                <a:solidFill>
                  <a:schemeClr val="bg1"/>
                </a:solidFill>
              </a:rPr>
              <a:t>So we have come an idea where content creator creates an thumbnail image representing an NFT of there course with unique identifier</a:t>
            </a:r>
          </a:p>
          <a:p>
            <a:pPr marL="342900" indent="-342900" algn="l">
              <a:buFont typeface="Wingdings" panose="05000000000000000000" pitchFamily="2" charset="2"/>
              <a:buChar char="v"/>
            </a:pPr>
            <a:r>
              <a:rPr lang="en-IN" dirty="0">
                <a:solidFill>
                  <a:schemeClr val="bg1"/>
                </a:solidFill>
              </a:rPr>
              <a:t>Rather then using the blockchain technology to sell just a piece of image for such an huge price the individual can showcase there teaching and leadership skills by helping the needy ones through their content</a:t>
            </a:r>
          </a:p>
          <a:p>
            <a:pPr marL="342900" indent="-342900" algn="l">
              <a:buFont typeface="Wingdings" panose="05000000000000000000" pitchFamily="2" charset="2"/>
              <a:buChar char="v"/>
            </a:pPr>
            <a:r>
              <a:rPr lang="en-IN" b="0" i="0" u="none" strike="noStrike" dirty="0">
                <a:solidFill>
                  <a:schemeClr val="bg1"/>
                </a:solidFill>
                <a:effectLst/>
              </a:rPr>
              <a:t>The individual who upload content as NFT to our website (which is an marketplace for NFT )they get paid in terms of tokens which can be exchanged as real money.</a:t>
            </a:r>
          </a:p>
          <a:p>
            <a:pPr marL="342900" indent="-342900" algn="l">
              <a:buFont typeface="Wingdings" panose="05000000000000000000" pitchFamily="2" charset="2"/>
              <a:buChar char="v"/>
            </a:pPr>
            <a:r>
              <a:rPr lang="en-IN" dirty="0">
                <a:solidFill>
                  <a:schemeClr val="bg1"/>
                </a:solidFill>
              </a:rPr>
              <a:t>The individual who wishes to gain knowledge or buy this content can buy through tokens and then that individual block will be assigned to that individual.</a:t>
            </a:r>
          </a:p>
          <a:p>
            <a:pPr marL="342900" indent="-342900" algn="l">
              <a:buFont typeface="Wingdings" panose="05000000000000000000" pitchFamily="2" charset="2"/>
              <a:buChar char="v"/>
            </a:pPr>
            <a:r>
              <a:rPr lang="en-IN" dirty="0">
                <a:solidFill>
                  <a:schemeClr val="bg1"/>
                </a:solidFill>
              </a:rPr>
              <a:t>The tokens through which individual trade will be called as DFT(Decentralized Fair Tokens).</a:t>
            </a:r>
          </a:p>
          <a:p>
            <a:pPr marL="342900" indent="-342900" algn="l">
              <a:buFont typeface="Wingdings" panose="05000000000000000000" pitchFamily="2" charset="2"/>
              <a:buChar char="v"/>
            </a:pPr>
            <a:r>
              <a:rPr lang="en-IN" sz="2000" b="1" dirty="0">
                <a:solidFill>
                  <a:schemeClr val="bg1"/>
                </a:solidFill>
              </a:rPr>
              <a:t>Building an coin required to have its own blockchain which can also be implemented by forking the available cryptocurrency but mining the coins is the concern of implementation</a:t>
            </a:r>
          </a:p>
          <a:p>
            <a:pPr algn="l"/>
            <a:endParaRPr lang="en-IN" dirty="0">
              <a:solidFill>
                <a:schemeClr val="bg1"/>
              </a:solidFill>
            </a:endParaRPr>
          </a:p>
          <a:p>
            <a:pPr marL="342900" indent="-342900" algn="l">
              <a:buFont typeface="Wingdings" panose="05000000000000000000" pitchFamily="2" charset="2"/>
              <a:buChar char="v"/>
            </a:pPr>
            <a:endParaRPr lang="en-IN" dirty="0">
              <a:solidFill>
                <a:schemeClr val="bg1"/>
              </a:solidFill>
            </a:endParaRPr>
          </a:p>
          <a:p>
            <a:pPr marL="342900" indent="-342900" algn="l">
              <a:buFont typeface="Wingdings" panose="05000000000000000000" pitchFamily="2" charset="2"/>
              <a:buChar char="v"/>
            </a:pPr>
            <a:endParaRPr lang="en-IN" b="0" i="0" u="none" strike="noStrike" dirty="0">
              <a:solidFill>
                <a:schemeClr val="bg1"/>
              </a:solidFill>
              <a:effectLst/>
            </a:endParaRPr>
          </a:p>
          <a:p>
            <a:pPr marL="342900" indent="-342900" algn="l">
              <a:buFont typeface="Wingdings" panose="05000000000000000000" pitchFamily="2" charset="2"/>
              <a:buChar char="v"/>
            </a:pPr>
            <a:endParaRPr lang="en-IN" b="0" i="0" u="none" strike="noStrike" dirty="0">
              <a:solidFill>
                <a:schemeClr val="bg1"/>
              </a:solidFill>
              <a:effectLst/>
            </a:endParaRPr>
          </a:p>
          <a:p>
            <a:pPr marL="342900" indent="-342900" algn="l">
              <a:buFont typeface="Wingdings" panose="05000000000000000000" pitchFamily="2" charset="2"/>
              <a:buChar char="v"/>
            </a:pPr>
            <a:endParaRPr lang="en-IN" b="0" i="0" u="none" strike="noStrike" dirty="0">
              <a:solidFill>
                <a:schemeClr val="bg1"/>
              </a:solidFill>
              <a:effectLst/>
            </a:endParaRPr>
          </a:p>
          <a:p>
            <a:r>
              <a:rPr lang="en-IN" dirty="0">
                <a:solidFill>
                  <a:schemeClr val="bg1"/>
                </a:solidFill>
              </a:rPr>
              <a:t> </a:t>
            </a:r>
          </a:p>
        </p:txBody>
      </p:sp>
      <p:pic>
        <p:nvPicPr>
          <p:cNvPr id="8" name="Picture 7">
            <a:extLst>
              <a:ext uri="{FF2B5EF4-FFF2-40B4-BE49-F238E27FC236}">
                <a16:creationId xmlns="" xmlns:a16="http://schemas.microsoft.com/office/drawing/2014/main" id="{61A9EDA8-11CC-3AEF-05D9-4C1D18761B0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928794" y="5286388"/>
            <a:ext cx="5419519" cy="15716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4E87856E-340F-C679-B672-70283B1A1F3C}"/>
              </a:ext>
            </a:extLst>
          </p:cNvPr>
          <p:cNvSpPr txBox="1"/>
          <p:nvPr/>
        </p:nvSpPr>
        <p:spPr>
          <a:xfrm>
            <a:off x="0" y="785793"/>
            <a:ext cx="7786710" cy="3939539"/>
          </a:xfrm>
          <a:prstGeom prst="rect">
            <a:avLst/>
          </a:prstGeom>
          <a:noFill/>
        </p:spPr>
        <p:txBody>
          <a:bodyPr wrap="square" rtlCol="0">
            <a:spAutoFit/>
          </a:bodyPr>
          <a:lstStyle/>
          <a:p>
            <a:r>
              <a:rPr lang="en-US" sz="4400" b="1" dirty="0">
                <a:solidFill>
                  <a:schemeClr val="bg1"/>
                </a:solidFill>
              </a:rPr>
              <a:t>A TOKEN WITH SERVICE!!</a:t>
            </a:r>
          </a:p>
          <a:p>
            <a:pPr marL="285750" indent="-285750">
              <a:buFont typeface="Wingdings" panose="05000000000000000000" pitchFamily="2" charset="2"/>
              <a:buChar char="v"/>
            </a:pPr>
            <a:r>
              <a:rPr lang="en-IN" dirty="0">
                <a:solidFill>
                  <a:schemeClr val="bg1"/>
                </a:solidFill>
              </a:rPr>
              <a:t>T</a:t>
            </a:r>
            <a:r>
              <a:rPr lang="en-IN" sz="1800" i="0" u="none" strike="noStrike" dirty="0">
                <a:solidFill>
                  <a:schemeClr val="bg1"/>
                </a:solidFill>
                <a:effectLst/>
              </a:rPr>
              <a:t>rading of NFTs (non-fungible tokens.) They are one-of-a-kind items, so a change in ownership must be manually handled. NFTs often carry only sentimental or artistic value, so in a way, they're similar to </a:t>
            </a:r>
            <a:r>
              <a:rPr lang="en-IN" sz="1800" i="0" u="none" strike="noStrike" dirty="0">
                <a:solidFill>
                  <a:schemeClr val="bg1"/>
                </a:solidFill>
                <a:effectLst/>
                <a:hlinkClick r:id="rId4">
                  <a:extLst>
                    <a:ext uri="{A12FA001-AC4F-418D-AE19-62706E023703}">
                      <ahyp:hlinkClr xmlns="" xmlns:ahyp="http://schemas.microsoft.com/office/drawing/2018/hyperlinkcolor" val="tx"/>
                    </a:ext>
                  </a:extLst>
                </a:hlinkClick>
              </a:rPr>
              <a:t>utility tokens</a:t>
            </a:r>
            <a:r>
              <a:rPr lang="en-IN" sz="1800" i="0" u="none" strike="noStrike" dirty="0">
                <a:solidFill>
                  <a:schemeClr val="bg1"/>
                </a:solidFill>
                <a:effectLst/>
              </a:rPr>
              <a:t>, except you can't oblige any services.</a:t>
            </a:r>
          </a:p>
          <a:p>
            <a:pPr marL="285750" indent="-285750">
              <a:buFont typeface="Wingdings" panose="05000000000000000000" pitchFamily="2" charset="2"/>
              <a:buChar char="v"/>
            </a:pPr>
            <a:r>
              <a:rPr lang="en-IN" dirty="0">
                <a:solidFill>
                  <a:schemeClr val="bg1"/>
                </a:solidFill>
              </a:rPr>
              <a:t>But our idea is to make a token with service.</a:t>
            </a:r>
          </a:p>
          <a:p>
            <a:pPr marL="285750" indent="-285750">
              <a:buFont typeface="Wingdings" panose="05000000000000000000" pitchFamily="2" charset="2"/>
              <a:buChar char="v"/>
            </a:pPr>
            <a:r>
              <a:rPr lang="en-IN" sz="1800" i="0" u="none" strike="noStrike" dirty="0">
                <a:solidFill>
                  <a:schemeClr val="bg1"/>
                </a:solidFill>
                <a:effectLst/>
              </a:rPr>
              <a:t>And service </a:t>
            </a:r>
            <a:r>
              <a:rPr lang="en-IN" dirty="0">
                <a:solidFill>
                  <a:schemeClr val="bg1"/>
                </a:solidFill>
              </a:rPr>
              <a:t>can be in terms of articles videos or roadmaps etc</a:t>
            </a:r>
          </a:p>
          <a:p>
            <a:pPr marL="285750" indent="-285750">
              <a:buFont typeface="Wingdings" panose="05000000000000000000" pitchFamily="2" charset="2"/>
              <a:buChar char="v"/>
            </a:pPr>
            <a:endParaRPr lang="en-IN" dirty="0">
              <a:solidFill>
                <a:schemeClr val="bg1"/>
              </a:solidFill>
            </a:endParaRPr>
          </a:p>
          <a:p>
            <a:pPr marL="285750" indent="-285750">
              <a:buFont typeface="Wingdings" panose="05000000000000000000" pitchFamily="2" charset="2"/>
              <a:buChar char="v"/>
            </a:pPr>
            <a:endParaRPr lang="en-IN" sz="1800" i="0" u="none" strike="noStrike" dirty="0">
              <a:solidFill>
                <a:schemeClr val="bg1"/>
              </a:solidFill>
              <a:effectLst/>
            </a:endParaRPr>
          </a:p>
          <a:p>
            <a:endParaRPr lang="en-US" b="1" dirty="0">
              <a:solidFill>
                <a:schemeClr val="bg1"/>
              </a:solidFill>
            </a:endParaRPr>
          </a:p>
          <a:p>
            <a:endParaRPr lang="en-IN" sz="4400" b="1" dirty="0">
              <a:solidFill>
                <a:schemeClr val="bg1"/>
              </a:solidFill>
            </a:endParaRPr>
          </a:p>
        </p:txBody>
      </p:sp>
      <p:pic>
        <p:nvPicPr>
          <p:cNvPr id="8" name="Picture 7">
            <a:extLst>
              <a:ext uri="{FF2B5EF4-FFF2-40B4-BE49-F238E27FC236}">
                <a16:creationId xmlns="" xmlns:a16="http://schemas.microsoft.com/office/drawing/2014/main" id="{74DC43A5-4917-3410-AF70-EB2DC07F458F}"/>
              </a:ext>
            </a:extLst>
          </p:cNvPr>
          <p:cNvPicPr>
            <a:picLocks noChangeAspect="1"/>
          </p:cNvPicPr>
          <p:nvPr/>
        </p:nvPicPr>
        <p:blipFill rotWithShape="1">
          <a:blip r:embed="rId5">
            <a:extLst>
              <a:ext uri="{28A0092B-C50C-407E-A947-70E740481C1C}">
                <a14:useLocalDpi xmlns="" xmlns:a14="http://schemas.microsoft.com/office/drawing/2010/main" val="0"/>
              </a:ext>
            </a:extLst>
          </a:blip>
          <a:srcRect t="-6519" b="6519"/>
          <a:stretch/>
        </p:blipFill>
        <p:spPr>
          <a:xfrm>
            <a:off x="2500298" y="3429000"/>
            <a:ext cx="4429156" cy="29586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r>
              <a:rPr lang="en-US" sz="2800" dirty="0">
                <a:solidFill>
                  <a:schemeClr val="tx1"/>
                </a:solidFill>
              </a:rPr>
              <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7" name="TextBox 6">
            <a:extLst>
              <a:ext uri="{FF2B5EF4-FFF2-40B4-BE49-F238E27FC236}">
                <a16:creationId xmlns="" xmlns:a16="http://schemas.microsoft.com/office/drawing/2014/main" id="{3E961F7B-5762-9733-9D13-06B8541BC715}"/>
              </a:ext>
            </a:extLst>
          </p:cNvPr>
          <p:cNvSpPr txBox="1"/>
          <p:nvPr/>
        </p:nvSpPr>
        <p:spPr>
          <a:xfrm>
            <a:off x="0" y="785794"/>
            <a:ext cx="9144001" cy="2431435"/>
          </a:xfrm>
          <a:prstGeom prst="rect">
            <a:avLst/>
          </a:prstGeom>
          <a:noFill/>
        </p:spPr>
        <p:txBody>
          <a:bodyPr wrap="square" rtlCol="0">
            <a:spAutoFit/>
          </a:bodyPr>
          <a:lstStyle/>
          <a:p>
            <a:r>
              <a:rPr lang="en-US" sz="3200" b="1" dirty="0">
                <a:solidFill>
                  <a:schemeClr val="bg1"/>
                </a:solidFill>
              </a:rPr>
              <a:t>WHAT IS MARKETPLACE?</a:t>
            </a:r>
          </a:p>
          <a:p>
            <a:pPr marL="342900" indent="-342900">
              <a:buFont typeface="Wingdings" panose="05000000000000000000" pitchFamily="2" charset="2"/>
              <a:buChar char="v"/>
            </a:pPr>
            <a:r>
              <a:rPr lang="en-US" sz="2400" b="1" dirty="0">
                <a:solidFill>
                  <a:schemeClr val="bg1"/>
                </a:solidFill>
              </a:rPr>
              <a:t>A place where people can mint and sell the NFTs</a:t>
            </a:r>
          </a:p>
          <a:p>
            <a:pPr marL="342900" indent="-342900">
              <a:buFont typeface="Wingdings" panose="05000000000000000000" pitchFamily="2" charset="2"/>
              <a:buChar char="v"/>
            </a:pPr>
            <a:r>
              <a:rPr lang="en-US" sz="2400" b="1" dirty="0">
                <a:solidFill>
                  <a:schemeClr val="bg1"/>
                </a:solidFill>
              </a:rPr>
              <a:t>We have come with an idea of  creating our own marketplace for users to mint their content</a:t>
            </a:r>
          </a:p>
          <a:p>
            <a:pPr marL="342900" indent="-342900">
              <a:buFont typeface="Wingdings" panose="05000000000000000000" pitchFamily="2" charset="2"/>
              <a:buChar char="v"/>
            </a:pPr>
            <a:r>
              <a:rPr lang="en-US" sz="2400" b="1" dirty="0">
                <a:solidFill>
                  <a:schemeClr val="bg1"/>
                </a:solidFill>
              </a:rPr>
              <a:t>And also same platform will be used for user to buy the listed NFTs</a:t>
            </a:r>
            <a:endParaRPr lang="en-IN" sz="2400" b="1" dirty="0">
              <a:solidFill>
                <a:schemeClr val="bg1"/>
              </a:solidFill>
            </a:endParaRPr>
          </a:p>
        </p:txBody>
      </p:sp>
      <p:pic>
        <p:nvPicPr>
          <p:cNvPr id="8" name="Picture 7">
            <a:extLst>
              <a:ext uri="{FF2B5EF4-FFF2-40B4-BE49-F238E27FC236}">
                <a16:creationId xmlns="" xmlns:a16="http://schemas.microsoft.com/office/drawing/2014/main" id="{E83BBF45-2C3D-A532-FBD0-E9CEBCF169D1}"/>
              </a:ext>
            </a:extLst>
          </p:cNvPr>
          <p:cNvPicPr>
            <a:picLocks noChangeAspect="1"/>
          </p:cNvPicPr>
          <p:nvPr/>
        </p:nvPicPr>
        <p:blipFill rotWithShape="1">
          <a:blip r:embed="rId4">
            <a:extLst>
              <a:ext uri="{28A0092B-C50C-407E-A947-70E740481C1C}">
                <a14:useLocalDpi xmlns="" xmlns:a14="http://schemas.microsoft.com/office/drawing/2010/main" val="0"/>
              </a:ext>
            </a:extLst>
          </a:blip>
          <a:srcRect t="12069" b="12293"/>
          <a:stretch/>
        </p:blipFill>
        <p:spPr>
          <a:xfrm>
            <a:off x="0" y="3738889"/>
            <a:ext cx="9144000" cy="311911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2127</Words>
  <Application>Microsoft Office PowerPoint</Application>
  <PresentationFormat>On-screen Show (4:3)</PresentationFormat>
  <Paragraphs>167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TECHNOLOGICAL INSTITUTE Department of Computer Science  &amp; Engineering</dc:title>
  <dc:creator>admin</dc:creator>
  <cp:lastModifiedBy>mohammed saif</cp:lastModifiedBy>
  <cp:revision>10</cp:revision>
  <dcterms:created xsi:type="dcterms:W3CDTF">2022-10-21T08:29:32Z</dcterms:created>
  <dcterms:modified xsi:type="dcterms:W3CDTF">2022-10-30T14:59:07Z</dcterms:modified>
</cp:coreProperties>
</file>