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drawingml.chartshapes+xml" PartName="/ppt/drawings/drawing2.xml"/>
  <Override ContentType="application/vnd.openxmlformats-officedocument.drawingml.chartshapes+xml" PartName="/ppt/drawings/drawing1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2.xml"/>
  <Override ContentType="application/vnd.openxmlformats-officedocument.drawingml.chart+xml" PartName="/ppt/charts/chart1.xml"/>
  <Override ContentType="application/vnd.openxmlformats-officedocument.presentationml.tags+xml" PartName="/ppt/tags/tag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12192000" cy="6858000"/>
  <p:custDataLst>
    <p:tags r:id="rId22"/>
  </p:custDataLst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tags" Target="tags/tag1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MCOM\Documents\KISHORE%20AASC\Emp_db001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MCOM\Documents\KISHORE%20AASC\Emp_db0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pivotSource>
    <c:name>[Emp_db001.xlsx]Sheet6!PivotTable3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6.2029035613138911E-2"/>
          <c:y val="0.14845810940299151"/>
          <c:w val="0.78014906753560354"/>
          <c:h val="0.75333821367567244"/>
        </c:manualLayout>
      </c:layout>
      <c:barChart>
        <c:barDir val="col"/>
        <c:grouping val="clustered"/>
        <c:ser>
          <c:idx val="0"/>
          <c:order val="0"/>
          <c:tx>
            <c:strRef>
              <c:f>Sheet6!$B$1:$B$2</c:f>
              <c:strCache>
                <c:ptCount val="1"/>
                <c:pt idx="0">
                  <c:v>High</c:v>
                </c:pt>
              </c:strCache>
            </c:strRef>
          </c:tx>
          <c:dLbls>
            <c:txPr>
              <a:bodyPr/>
              <a:lstStyle/>
              <a:p>
                <a:pPr>
                  <a:defRPr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Val val="1"/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Sheet6!$B$3:$B$13</c:f>
              <c:numCache>
                <c:formatCode>General</c:formatCode>
                <c:ptCount val="10"/>
                <c:pt idx="0">
                  <c:v>235</c:v>
                </c:pt>
                <c:pt idx="1">
                  <c:v>233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</c:ser>
        <c:ser>
          <c:idx val="1"/>
          <c:order val="1"/>
          <c:tx>
            <c:strRef>
              <c:f>Sheet6!$C$1:$C$2</c:f>
              <c:strCache>
                <c:ptCount val="1"/>
                <c:pt idx="0">
                  <c:v>Low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Sheet6!$C$3:$C$13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</c:ser>
        <c:ser>
          <c:idx val="2"/>
          <c:order val="2"/>
          <c:tx>
            <c:strRef>
              <c:f>Sheet6!$D$1:$D$2</c:f>
              <c:strCache>
                <c:ptCount val="1"/>
                <c:pt idx="0">
                  <c:v>Medium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Sheet6!$D$3:$D$13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</c:ser>
        <c:ser>
          <c:idx val="3"/>
          <c:order val="3"/>
          <c:tx>
            <c:strRef>
              <c:f>Sheet6!$E$1:$E$2</c:f>
              <c:strCache>
                <c:ptCount val="1"/>
                <c:pt idx="0">
                  <c:v>Very Hiigh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Sheet6!$E$3:$E$13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</c:ser>
        <c:axId val="68769664"/>
        <c:axId val="69707264"/>
      </c:barChart>
      <c:catAx>
        <c:axId val="68769664"/>
        <c:scaling>
          <c:orientation val="minMax"/>
        </c:scaling>
        <c:axPos val="b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69707264"/>
        <c:crosses val="autoZero"/>
        <c:auto val="1"/>
        <c:lblAlgn val="ctr"/>
        <c:lblOffset val="100"/>
      </c:catAx>
      <c:valAx>
        <c:axId val="6970726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8769664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400"/>
          </a:pPr>
          <a:endParaRPr lang="en-US"/>
        </a:p>
      </c:txPr>
    </c:legend>
    <c:plotVisOnly val="1"/>
  </c:chart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pivotSource>
    <c:name>[Emp_db001.xlsx]Sheet6!PivotTable4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13885962096464549"/>
          <c:y val="9.9875169145545728E-2"/>
          <c:w val="0.73072943220227027"/>
          <c:h val="0.8460576308561325"/>
        </c:manualLayout>
      </c:layout>
      <c:barChart>
        <c:barDir val="bar"/>
        <c:grouping val="clustered"/>
        <c:ser>
          <c:idx val="0"/>
          <c:order val="0"/>
          <c:tx>
            <c:strRef>
              <c:f>Sheet6!$B$33:$B$34</c:f>
              <c:strCache>
                <c:ptCount val="1"/>
                <c:pt idx="0">
                  <c:v>Contract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Sheet6!$B$35:$B$60</c:f>
              <c:numCache>
                <c:formatCode>General</c:formatCode>
                <c:ptCount val="20"/>
                <c:pt idx="0">
                  <c:v>214</c:v>
                </c:pt>
                <c:pt idx="1">
                  <c:v>225</c:v>
                </c:pt>
                <c:pt idx="2">
                  <c:v>195</c:v>
                </c:pt>
                <c:pt idx="3">
                  <c:v>194</c:v>
                </c:pt>
                <c:pt idx="4">
                  <c:v>8</c:v>
                </c:pt>
                <c:pt idx="5">
                  <c:v>8</c:v>
                </c:pt>
                <c:pt idx="6">
                  <c:v>12</c:v>
                </c:pt>
                <c:pt idx="7">
                  <c:v>3</c:v>
                </c:pt>
                <c:pt idx="8">
                  <c:v>5</c:v>
                </c:pt>
                <c:pt idx="9">
                  <c:v>7</c:v>
                </c:pt>
                <c:pt idx="10">
                  <c:v>6</c:v>
                </c:pt>
                <c:pt idx="11">
                  <c:v>8</c:v>
                </c:pt>
                <c:pt idx="12">
                  <c:v>4</c:v>
                </c:pt>
                <c:pt idx="13">
                  <c:v>5</c:v>
                </c:pt>
                <c:pt idx="14">
                  <c:v>4</c:v>
                </c:pt>
                <c:pt idx="15">
                  <c:v>4</c:v>
                </c:pt>
                <c:pt idx="16">
                  <c:v>30</c:v>
                </c:pt>
                <c:pt idx="17">
                  <c:v>30</c:v>
                </c:pt>
                <c:pt idx="18">
                  <c:v>24</c:v>
                </c:pt>
                <c:pt idx="19">
                  <c:v>21</c:v>
                </c:pt>
              </c:numCache>
            </c:numRef>
          </c:val>
        </c:ser>
        <c:ser>
          <c:idx val="2"/>
          <c:order val="2"/>
          <c:tx>
            <c:strRef>
              <c:f>Sheet6!$D$33:$D$34</c:f>
              <c:strCache>
                <c:ptCount val="1"/>
                <c:pt idx="0">
                  <c:v>Part-Time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Sheet6!$D$35:$D$60</c:f>
              <c:numCache>
                <c:formatCode>General</c:formatCode>
                <c:ptCount val="20"/>
                <c:pt idx="0">
                  <c:v>184</c:v>
                </c:pt>
                <c:pt idx="1">
                  <c:v>178</c:v>
                </c:pt>
                <c:pt idx="2">
                  <c:v>230</c:v>
                </c:pt>
                <c:pt idx="3">
                  <c:v>187</c:v>
                </c:pt>
                <c:pt idx="4">
                  <c:v>4</c:v>
                </c:pt>
                <c:pt idx="5">
                  <c:v>4</c:v>
                </c:pt>
                <c:pt idx="6">
                  <c:v>6</c:v>
                </c:pt>
                <c:pt idx="7">
                  <c:v>8</c:v>
                </c:pt>
                <c:pt idx="8">
                  <c:v>14</c:v>
                </c:pt>
                <c:pt idx="9">
                  <c:v>7</c:v>
                </c:pt>
                <c:pt idx="10">
                  <c:v>4</c:v>
                </c:pt>
                <c:pt idx="11">
                  <c:v>10</c:v>
                </c:pt>
                <c:pt idx="12">
                  <c:v>2</c:v>
                </c:pt>
                <c:pt idx="13">
                  <c:v>8</c:v>
                </c:pt>
                <c:pt idx="14">
                  <c:v>6</c:v>
                </c:pt>
                <c:pt idx="15">
                  <c:v>6</c:v>
                </c:pt>
                <c:pt idx="16">
                  <c:v>21</c:v>
                </c:pt>
                <c:pt idx="17">
                  <c:v>26</c:v>
                </c:pt>
                <c:pt idx="18">
                  <c:v>25</c:v>
                </c:pt>
                <c:pt idx="19">
                  <c:v>24</c:v>
                </c:pt>
              </c:numCache>
            </c:numRef>
          </c:val>
        </c:ser>
        <c:ser>
          <c:idx val="1"/>
          <c:order val="1"/>
          <c:tx>
            <c:strRef>
              <c:f>Sheet6!$C$33:$C$34</c:f>
              <c:strCache>
                <c:ptCount val="1"/>
                <c:pt idx="0">
                  <c:v>Full-Time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Sheet6!$C$35:$C$60</c:f>
              <c:numCache>
                <c:formatCode>General</c:formatCode>
                <c:ptCount val="20"/>
                <c:pt idx="0">
                  <c:v>210</c:v>
                </c:pt>
                <c:pt idx="1">
                  <c:v>219</c:v>
                </c:pt>
                <c:pt idx="2">
                  <c:v>210</c:v>
                </c:pt>
                <c:pt idx="3">
                  <c:v>211</c:v>
                </c:pt>
                <c:pt idx="4">
                  <c:v>3</c:v>
                </c:pt>
                <c:pt idx="5">
                  <c:v>4</c:v>
                </c:pt>
                <c:pt idx="6">
                  <c:v>3</c:v>
                </c:pt>
                <c:pt idx="7">
                  <c:v>6</c:v>
                </c:pt>
                <c:pt idx="8">
                  <c:v>7</c:v>
                </c:pt>
                <c:pt idx="9">
                  <c:v>4</c:v>
                </c:pt>
                <c:pt idx="10">
                  <c:v>10</c:v>
                </c:pt>
                <c:pt idx="11">
                  <c:v>4</c:v>
                </c:pt>
                <c:pt idx="12">
                  <c:v>5</c:v>
                </c:pt>
                <c:pt idx="13">
                  <c:v>7</c:v>
                </c:pt>
                <c:pt idx="14">
                  <c:v>7</c:v>
                </c:pt>
                <c:pt idx="15">
                  <c:v>8</c:v>
                </c:pt>
                <c:pt idx="16">
                  <c:v>30</c:v>
                </c:pt>
                <c:pt idx="17">
                  <c:v>32</c:v>
                </c:pt>
                <c:pt idx="18">
                  <c:v>29</c:v>
                </c:pt>
                <c:pt idx="19">
                  <c:v>29</c:v>
                </c:pt>
              </c:numCache>
            </c:numRef>
          </c:val>
        </c:ser>
        <c:axId val="75110656"/>
        <c:axId val="75145600"/>
      </c:barChart>
      <c:catAx>
        <c:axId val="75110656"/>
        <c:scaling>
          <c:orientation val="minMax"/>
        </c:scaling>
        <c:axPos val="l"/>
        <c:tickLblPos val="nextTo"/>
        <c:crossAx val="75145600"/>
        <c:crosses val="autoZero"/>
        <c:auto val="1"/>
        <c:lblAlgn val="ctr"/>
        <c:lblOffset val="100"/>
      </c:catAx>
      <c:valAx>
        <c:axId val="75145600"/>
        <c:scaling>
          <c:orientation val="minMax"/>
        </c:scaling>
        <c:axPos val="b"/>
        <c:majorGridlines/>
        <c:numFmt formatCode="General" sourceLinked="1"/>
        <c:tickLblPos val="nextTo"/>
        <c:crossAx val="75110656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0.40932</cdr:x>
      <cdr:y>0.09297</cdr:y>
    </cdr:from>
    <cdr:to>
      <cdr:x>0.53023</cdr:x>
      <cdr:y>0.31066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095625" y="3905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0.23552</cdr:x>
      <cdr:y>0.03175</cdr:y>
    </cdr:from>
    <cdr:to>
      <cdr:x>0.69773</cdr:x>
      <cdr:y>0.13605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781174" y="133350"/>
          <a:ext cx="3495675" cy="4381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0.16877</cdr:x>
      <cdr:y>0.04535</cdr:y>
    </cdr:from>
    <cdr:to>
      <cdr:x>0.73678</cdr:x>
      <cdr:y>0.13379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276349" y="190500"/>
          <a:ext cx="42957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ctr"/>
          <a:r>
            <a:rPr lang="en-IN" sz="1400" b="1" dirty="0">
              <a:latin typeface="Times New Roman" pitchFamily="18" charset="0"/>
              <a:cs typeface="Times New Roman" pitchFamily="18" charset="0"/>
            </a:rPr>
            <a:t>OVERALL  PERFORMANCE OF EMPLOYEES IN BUSINESS UNITS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0.20624</cdr:x>
      <cdr:y>0.04869</cdr:y>
    </cdr:from>
    <cdr:to>
      <cdr:x>0.8705</cdr:x>
      <cdr:y>0.06991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638300" y="371474"/>
          <a:ext cx="5276850" cy="1619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0.04676</cdr:x>
      <cdr:y>0.0387</cdr:y>
    </cdr:from>
    <cdr:to>
      <cdr:x>0.89448</cdr:x>
      <cdr:y>0.08365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71475" y="295274"/>
          <a:ext cx="6734175" cy="3429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ctr"/>
          <a:r>
            <a:rPr lang="en-IN" sz="1200" b="1">
              <a:latin typeface="Times New Roman" pitchFamily="18" charset="0"/>
              <a:cs typeface="Times New Roman" pitchFamily="18" charset="0"/>
            </a:rPr>
            <a:t>EMPLOYEE</a:t>
          </a:r>
          <a:r>
            <a:rPr lang="en-IN" sz="1200" b="1" baseline="0">
              <a:latin typeface="Times New Roman" pitchFamily="18" charset="0"/>
              <a:cs typeface="Times New Roman" pitchFamily="18" charset="0"/>
            </a:rPr>
            <a:t> STATUS, EMPLOYEE TYPE &amp; MARITAL  STATUS OF BUSINESS UNITS  </a:t>
          </a:r>
        </a:p>
        <a:p xmlns:a="http://schemas.openxmlformats.org/drawingml/2006/main">
          <a:pPr algn="ctr"/>
          <a:endParaRPr lang="en-IN" sz="1200" b="1">
            <a:latin typeface="Times New Roman" pitchFamily="18" charset="0"/>
            <a:cs typeface="Times New Roman" pitchFamily="18" charset="0"/>
          </a:endParaRPr>
        </a:p>
        <a:p xmlns:a="http://schemas.openxmlformats.org/drawingml/2006/main">
          <a:endParaRPr lang="en-IN" sz="1200" b="1">
            <a:latin typeface="Times New Roman" pitchFamily="18" charset="0"/>
            <a:cs typeface="Times New Roman" pitchFamily="18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25-09-2024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69" name="Shape 2097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170" name="Google Shape;2097170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097171" name="Google Shape;2097171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172" name="Google Shape;2097172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7173" name="Google Shape;2097173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7174" name="Google Shape;2097174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7175" name="Google Shape;2097175;p1"/>
          <p:cNvSpPr txBox="1"/>
          <p:nvPr>
            <p:ph type="ctrTitle"/>
          </p:nvPr>
        </p:nvSpPr>
        <p:spPr>
          <a:xfrm>
            <a:off x="-828676" y="19665"/>
            <a:ext cx="120681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IN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2097176" name="Google Shape;209717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7177" name="Google Shape;2097177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097178" name="Google Shape;2097178;p1"/>
          <p:cNvSpPr txBox="1"/>
          <p:nvPr/>
        </p:nvSpPr>
        <p:spPr>
          <a:xfrm>
            <a:off x="1475173" y="2987424"/>
            <a:ext cx="86106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 DINESH 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 312211358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 B.COM(GENERAL)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 ALPHA ARTS AND SCIENCE COLLEGE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 err="1"/>
              <a:t>Koggle</a:t>
            </a:r>
            <a:r>
              <a:rPr lang="en-IN" sz="2000" dirty="0"/>
              <a:t> – Using this website to collect the data for the project.</a:t>
            </a:r>
          </a:p>
          <a:p>
            <a:endParaRPr lang="en-IN" sz="2000" dirty="0"/>
          </a:p>
          <a:p>
            <a:r>
              <a:rPr lang="en-IN" sz="2000" b="1" dirty="0"/>
              <a:t>Feature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Excel spread sheet  </a:t>
            </a:r>
            <a:r>
              <a:rPr lang="en-IN" sz="2000" dirty="0"/>
              <a:t>- Excel sheet is used to arrange the relevant data. </a:t>
            </a:r>
          </a:p>
          <a:p>
            <a:endParaRPr lang="en-IN" sz="2000" dirty="0"/>
          </a:p>
          <a:p>
            <a:r>
              <a:rPr lang="en-IN" sz="2000" b="1" dirty="0"/>
              <a:t>Data cleaning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Conditional formatting </a:t>
            </a:r>
            <a:r>
              <a:rPr lang="en-IN" sz="2000" dirty="0"/>
              <a:t>– Used  to identify the blank area.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Filter Option </a:t>
            </a:r>
            <a:r>
              <a:rPr lang="en-IN" sz="2000" dirty="0"/>
              <a:t>– This option is used to remove the blanks.</a:t>
            </a:r>
          </a:p>
          <a:p>
            <a:endParaRPr lang="en-IN" sz="2000" dirty="0"/>
          </a:p>
          <a:p>
            <a:r>
              <a:rPr lang="en-IN" sz="2000" dirty="0"/>
              <a:t>P</a:t>
            </a:r>
            <a:r>
              <a:rPr lang="en-IN" sz="2000" b="1" dirty="0"/>
              <a:t>erformance Level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Grading</a:t>
            </a:r>
            <a:r>
              <a:rPr lang="en-IN" sz="2000" dirty="0"/>
              <a:t>  - We use the “IFS” formula to grading the employee         performance level </a:t>
            </a:r>
          </a:p>
          <a:p>
            <a:pPr lvl="2"/>
            <a:r>
              <a:rPr lang="en-IN" sz="2000" b="1" dirty="0"/>
              <a:t> Formula </a:t>
            </a:r>
            <a:r>
              <a:rPr lang="en-US" sz="2000" b="1" dirty="0"/>
              <a:t>=IFS(Z9&gt;=5,"VERY     HIGH",Z9&gt;=4,"HIGH",Z9&gt;=3,"MED","TRUE", "LOW")</a:t>
            </a:r>
            <a:endParaRPr lang="en-IN" sz="2000" b="1" dirty="0"/>
          </a:p>
          <a:p>
            <a:pPr lvl="1"/>
            <a:endParaRPr lang="en-IN" sz="2000" b="1" dirty="0"/>
          </a:p>
          <a:p>
            <a:r>
              <a:rPr lang="en-IN" sz="2000" dirty="0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15" dirty="0">
                <a:latin typeface="Trebuchet MS"/>
                <a:cs typeface="Trebuchet MS"/>
              </a:rPr>
              <a:t>M</a:t>
            </a:r>
            <a:r>
              <a:rPr lang="en-IN" sz="3600" b="1" dirty="0">
                <a:latin typeface="Trebuchet MS"/>
                <a:cs typeface="Trebuchet MS"/>
              </a:rPr>
              <a:t>O</a:t>
            </a:r>
            <a:r>
              <a:rPr lang="en-IN" sz="3600" b="1" spc="-15" dirty="0">
                <a:latin typeface="Trebuchet MS"/>
                <a:cs typeface="Trebuchet MS"/>
              </a:rPr>
              <a:t>D</a:t>
            </a:r>
            <a:r>
              <a:rPr lang="en-IN" sz="3600" b="1" spc="-35" dirty="0">
                <a:latin typeface="Trebuchet MS"/>
                <a:cs typeface="Trebuchet MS"/>
              </a:rPr>
              <a:t>E</a:t>
            </a:r>
            <a:r>
              <a:rPr lang="en-IN" sz="3600" b="1" spc="-30" dirty="0">
                <a:latin typeface="Trebuchet MS"/>
                <a:cs typeface="Trebuchet MS"/>
              </a:rPr>
              <a:t>LL</a:t>
            </a:r>
            <a:r>
              <a:rPr lang="en-IN" sz="3600" b="1" spc="-5" dirty="0">
                <a:latin typeface="Trebuchet MS"/>
                <a:cs typeface="Trebuchet MS"/>
              </a:rPr>
              <a:t>I</a:t>
            </a:r>
            <a:r>
              <a:rPr lang="en-IN" sz="3600" b="1" spc="30" dirty="0">
                <a:latin typeface="Trebuchet MS"/>
                <a:cs typeface="Trebuchet MS"/>
              </a:rPr>
              <a:t>N</a:t>
            </a:r>
            <a:r>
              <a:rPr lang="en-IN" sz="3600" b="1" spc="5" dirty="0">
                <a:latin typeface="Trebuchet MS"/>
                <a:cs typeface="Trebuchet MS"/>
              </a:rPr>
              <a:t>G</a:t>
            </a:r>
            <a:endParaRPr lang="en-IN" sz="3600" dirty="0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Summary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Pivot table </a:t>
            </a:r>
            <a:r>
              <a:rPr lang="en-IN" sz="2000" dirty="0"/>
              <a:t>– We use the pivot table to get crisp and clear data about the employee performance . For that we used the below details 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Filter – Gender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Column -Performance level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Row – Business Unit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Value – Count of First name </a:t>
            </a:r>
          </a:p>
          <a:p>
            <a:pPr lvl="1"/>
            <a:endParaRPr lang="en-IN" sz="2000" dirty="0"/>
          </a:p>
          <a:p>
            <a:r>
              <a:rPr lang="en-IN" sz="2000" b="1" dirty="0"/>
              <a:t>Visualization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Graph</a:t>
            </a:r>
            <a:r>
              <a:rPr lang="en-IN" sz="2000" dirty="0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52531" y="1357297"/>
          <a:ext cx="8643998" cy="4572036"/>
        </p:xfrm>
        <a:graphic>
          <a:graphicData uri="http://schemas.openxmlformats.org/drawingml/2006/table">
            <a:tbl>
              <a:tblPr/>
              <a:tblGrid>
                <a:gridCol w="2463430"/>
                <a:gridCol w="1671613"/>
                <a:gridCol w="945781"/>
                <a:gridCol w="1011765"/>
                <a:gridCol w="1165730"/>
                <a:gridCol w="1385679"/>
              </a:tblGrid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Very Hiigh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BPC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CCDR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WBL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66910" y="500042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TABLE 1- </a:t>
            </a:r>
            <a:r>
              <a:rPr lang="en-IN" b="1" dirty="0" smtClean="0"/>
              <a:t>OVERALL  PERFORMANCE OF EMPLOYEES IN BUSINESS UNITS</a:t>
            </a:r>
          </a:p>
          <a:p>
            <a:r>
              <a:rPr lang="en-US" dirty="0" smtClean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1238216" y="500042"/>
          <a:ext cx="9644130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/>
              <a:tblGrid>
                <a:gridCol w="1782844"/>
                <a:gridCol w="1118160"/>
                <a:gridCol w="1068465"/>
                <a:gridCol w="1143008"/>
                <a:gridCol w="1316944"/>
              </a:tblGrid>
              <a:tr h="20282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 Status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Martial Status 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 v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Contract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Future Start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Leave of Absence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Terminated for Cause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Voluntarily Terminated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95406" y="214290"/>
            <a:ext cx="9286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 smtClean="0"/>
              <a:t>TABLE 2- EMPLOYEE </a:t>
            </a:r>
            <a:r>
              <a:rPr lang="en-IN" b="1" dirty="0" smtClean="0"/>
              <a:t>STATUS, EMPLOYEE TYPE &amp; MARITAL  STATUS OF BUSINESS UNITS  </a:t>
            </a:r>
            <a:endParaRPr lang="en-IN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55332" y="1295400"/>
            <a:ext cx="76266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employee performance analysis reveals a predominant concentration of employees in the MEDIUM performance category, indicating an average performance level across the organization. With </a:t>
            </a:r>
            <a:r>
              <a:rPr lang="en-US" sz="2400" dirty="0" smtClean="0"/>
              <a:t>177 </a:t>
            </a:r>
            <a:r>
              <a:rPr lang="en-US" sz="2400" dirty="0"/>
              <a:t>employees at this level, targeted interventions are needed to elevate performance.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LOW </a:t>
            </a:r>
            <a:r>
              <a:rPr lang="en-US" sz="2400" smtClean="0"/>
              <a:t>performance 93 </a:t>
            </a:r>
            <a:r>
              <a:rPr lang="en-US" sz="2400" dirty="0"/>
              <a:t>category, with </a:t>
            </a:r>
            <a:r>
              <a:rPr lang="en-US" sz="2400" dirty="0" smtClean="0"/>
              <a:t> </a:t>
            </a:r>
            <a:r>
              <a:rPr lang="en-US" sz="2400" dirty="0"/>
              <a:t>employees, highlights areas for potential improvement and support.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Conversely, the HIGH (</a:t>
            </a:r>
            <a:r>
              <a:rPr lang="en-US" sz="2400" dirty="0" smtClean="0"/>
              <a:t>2360 </a:t>
            </a:r>
            <a:r>
              <a:rPr lang="en-US" sz="2400" dirty="0"/>
              <a:t>employees) and VERY HIGH </a:t>
            </a:r>
            <a:r>
              <a:rPr lang="en-US" sz="2400" dirty="0" smtClean="0"/>
              <a:t>(369 </a:t>
            </a:r>
            <a:r>
              <a:rPr lang="en-US" sz="2400" dirty="0"/>
              <a:t>employees) performance levels show a strong and exceptional workforce that drives significant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0" spc="5" dirty="0">
                <a:latin typeface="Sitka Heading Semibold" pitchFamily="2" charset="0"/>
              </a:rPr>
              <a:t>PROJECT</a:t>
            </a:r>
            <a:r>
              <a:rPr sz="4250" b="0" spc="-85" dirty="0">
                <a:latin typeface="Sitka Heading Semibold" pitchFamily="2" charset="0"/>
              </a:rPr>
              <a:t> </a:t>
            </a:r>
            <a:r>
              <a:rPr sz="4250" b="0" spc="25" dirty="0">
                <a:latin typeface="Sitka Heading Semibold" pitchFamily="2" charset="0"/>
              </a:rPr>
              <a:t>TITLE</a:t>
            </a:r>
            <a:endParaRPr sz="4250" b="0" dirty="0">
              <a:latin typeface="Sitka Heading Semibold" pitchFamily="2" charset="0"/>
            </a:endParaRPr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</a:t>
            </a:r>
            <a:r>
              <a:rPr lang="en-US" sz="4400" b="1" dirty="0" smtClean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Analysis, Employee </a:t>
            </a:r>
            <a:r>
              <a:rPr lang="en-US" sz="4400" b="1" dirty="0" smtClean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400" b="1" dirty="0" smtClean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tatus, Martial </a:t>
            </a:r>
            <a:r>
              <a:rPr lang="en-US" sz="4400" b="1" dirty="0" smtClean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400" b="1" dirty="0" smtClean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tatus and Employee </a:t>
            </a:r>
            <a:r>
              <a:rPr lang="en-US" sz="4400" b="1" dirty="0" smtClean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400" b="1" dirty="0" smtClean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ype </a:t>
            </a:r>
            <a:r>
              <a:rPr lang="en-US" sz="4400" b="1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lang="en-I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435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Conducting employee performance analysis is crucial for enhancing productivity and aligning individual efforts with organizational goals.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It helps identify strengths and areas for improvement, ensuring that employees receive constructive feedback and targeted development opportunities.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65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itka Heading Semibold" pitchFamily="2" charset="0"/>
              </a:rPr>
              <a:t>This analysis evaluates employee performance across ten business units, </a:t>
            </a:r>
            <a:r>
              <a:rPr lang="en-US" sz="2000">
                <a:latin typeface="Sitka Heading Semibold" pitchFamily="2" charset="0"/>
              </a:rPr>
              <a:t>totaling </a:t>
            </a:r>
            <a:r>
              <a:rPr lang="en-US" sz="2000" smtClean="0">
                <a:latin typeface="Sitka Heading Semibold" pitchFamily="2" charset="0"/>
              </a:rPr>
              <a:t>2,999 </a:t>
            </a:r>
            <a:r>
              <a:rPr lang="en-US" sz="2000" dirty="0">
                <a:latin typeface="Sitka Heading Semibold" pitchFamily="2" charset="0"/>
              </a:rPr>
              <a:t>employees. </a:t>
            </a:r>
          </a:p>
          <a:p>
            <a:endParaRPr lang="en-US" sz="2000" dirty="0">
              <a:latin typeface="Sitka Heading Semibold" pitchFamily="2" charset="0"/>
            </a:endParaRPr>
          </a:p>
          <a:p>
            <a:r>
              <a:rPr lang="en-US" b="1" dirty="0"/>
              <a:t>Performance Levels: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MEDIUM:</a:t>
            </a:r>
            <a:r>
              <a:rPr lang="en-US" dirty="0"/>
              <a:t> Dominates with </a:t>
            </a:r>
            <a:r>
              <a:rPr lang="en-US" dirty="0" smtClean="0"/>
              <a:t>177 </a:t>
            </a:r>
            <a:r>
              <a:rPr lang="en-US" dirty="0"/>
              <a:t>employees.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LOW:</a:t>
            </a:r>
            <a:r>
              <a:rPr lang="en-US" dirty="0"/>
              <a:t> Significant at </a:t>
            </a:r>
            <a:r>
              <a:rPr lang="en-US" dirty="0" smtClean="0"/>
              <a:t>93 </a:t>
            </a:r>
            <a:r>
              <a:rPr lang="en-US" dirty="0"/>
              <a:t>employees, indicating potential areas for improvement.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HIGH:</a:t>
            </a:r>
            <a:r>
              <a:rPr lang="en-US" dirty="0"/>
              <a:t> </a:t>
            </a:r>
            <a:r>
              <a:rPr lang="en-US" dirty="0" smtClean="0"/>
              <a:t>2360 </a:t>
            </a:r>
            <a:r>
              <a:rPr lang="en-US" dirty="0"/>
              <a:t>employees show strong performance.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VERY HIGH:</a:t>
            </a:r>
            <a:r>
              <a:rPr lang="en-US" dirty="0"/>
              <a:t> </a:t>
            </a:r>
            <a:r>
              <a:rPr lang="en-US" dirty="0" smtClean="0"/>
              <a:t>369 </a:t>
            </a:r>
            <a:r>
              <a:rPr lang="en-US" dirty="0"/>
              <a:t>employees excel exceptionally.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Business Unit Highlights: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SVG:</a:t>
            </a:r>
            <a:r>
              <a:rPr lang="en-US" dirty="0"/>
              <a:t> Highest total with </a:t>
            </a:r>
            <a:r>
              <a:rPr lang="en-US" dirty="0" smtClean="0"/>
              <a:t>233 </a:t>
            </a:r>
            <a:r>
              <a:rPr lang="en-US" dirty="0"/>
              <a:t>employees and balanced performance levels.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PL:</a:t>
            </a:r>
            <a:r>
              <a:rPr lang="en-US" dirty="0"/>
              <a:t> Lowest total with </a:t>
            </a:r>
            <a:r>
              <a:rPr lang="en-US" dirty="0" smtClean="0"/>
              <a:t>12 </a:t>
            </a:r>
            <a:r>
              <a:rPr lang="en-US" dirty="0"/>
              <a:t>employees, requiring focused development efforts.</a:t>
            </a:r>
          </a:p>
          <a:p>
            <a:endParaRPr lang="en-US" dirty="0"/>
          </a:p>
          <a:p>
            <a:r>
              <a:rPr lang="en-US" sz="2400" dirty="0"/>
              <a:t>The goal is to pinpoint trends, celebrate high achievers, and address performance gaps to boost overall effectiveness.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grpSp>
        <p:nvGrpSpPr>
          <p:cNvPr id="39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>
              <a:avLst/>
            </a:prstGeom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462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Employees: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Feedback and Development:</a:t>
            </a:r>
            <a:r>
              <a:rPr lang="en-US" dirty="0"/>
              <a:t> Offers constructive feedback for personal growth and career development, potentially increasing job satisfaction.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Recognition:</a:t>
            </a:r>
            <a:r>
              <a:rPr lang="en-US" dirty="0"/>
              <a:t> Highlights high performers, boosting morale and motivation.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Management: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Decision-Making:</a:t>
            </a:r>
            <a:r>
              <a:rPr lang="en-US" dirty="0"/>
              <a:t> Provides data-driven insights to make informed decisions about promotions, training, and resource allocation.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Strategy Development:</a:t>
            </a:r>
            <a:r>
              <a:rPr lang="en-US" dirty="0"/>
              <a:t> Helps align employee performance with organizational goals and identify areas for strategic improvement.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Investors/Shareholders: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Performance Impact:</a:t>
            </a:r>
            <a:r>
              <a:rPr lang="en-US" dirty="0"/>
              <a:t> Offers insights into employee performance that can affect overall company productivity and financial performance.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Risk Management:</a:t>
            </a:r>
            <a:r>
              <a:rPr lang="en-US" dirty="0"/>
              <a:t> Helps in identifying potential risks related to workforce performance and strategic execution.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>
            <a:avLst/>
          </a:prstGeom>
        </p:spPr>
      </p:pic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Conditional formatting </a:t>
            </a:r>
            <a:r>
              <a:rPr lang="en-IN" sz="2800" dirty="0"/>
              <a:t>– Find missing area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Filter</a:t>
            </a:r>
            <a:r>
              <a:rPr lang="en-IN" sz="2800" dirty="0"/>
              <a:t> – Remove blanks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Formula </a:t>
            </a:r>
            <a:r>
              <a:rPr lang="en-IN" sz="2800" dirty="0"/>
              <a:t>– Allocate the performance  level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Pivot</a:t>
            </a:r>
            <a:r>
              <a:rPr lang="en-IN" sz="2800" dirty="0"/>
              <a:t> – To get detailed summary 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Graph</a:t>
            </a:r>
            <a:r>
              <a:rPr lang="en-IN" sz="2800" dirty="0"/>
              <a:t> – Prepare the data </a:t>
            </a:r>
            <a:r>
              <a:rPr lang="en-IN" sz="2800" dirty="0" smtClean="0"/>
              <a:t>visualization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Details </a:t>
            </a:r>
            <a:r>
              <a:rPr lang="en-IN" sz="2800" dirty="0"/>
              <a:t>– Kaggle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Total features </a:t>
            </a:r>
            <a:r>
              <a:rPr lang="en-IN" sz="2800" dirty="0"/>
              <a:t>– 29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Relevant features</a:t>
            </a:r>
            <a:r>
              <a:rPr lang="en-IN" sz="2800" dirty="0"/>
              <a:t> – 9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id </a:t>
            </a:r>
            <a:r>
              <a:rPr lang="en-IN" sz="2800" dirty="0"/>
              <a:t>– Numerical value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Name</a:t>
            </a:r>
            <a:r>
              <a:rPr lang="en-IN" sz="2800" dirty="0"/>
              <a:t> – Text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Gender</a:t>
            </a:r>
            <a:r>
              <a:rPr lang="en-IN" sz="2800" dirty="0"/>
              <a:t> – Male , Female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rating </a:t>
            </a:r>
            <a:r>
              <a:rPr lang="en-IN" sz="2800" dirty="0"/>
              <a:t>– Numerical value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Performance level </a:t>
            </a:r>
            <a:r>
              <a:rPr lang="en-IN" sz="2800" dirty="0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>
  <p:tag name="may_ignore_ucw" val="true"/>
  <p:tag name="ppt/slides/slide1.xml" val="3851516590"/>
  <p:tag name="ppt/drawings/drawing1.xml" val="1912125924"/>
  <p:tag name="ppt/drawings/drawing2.xml" val="4284283012"/>
  <p:tag name="ppt/slides/slide10.xml" val="1119923652"/>
  <p:tag name="ppt/slides/slide8.xml" val="3277588116"/>
  <p:tag name="ppt/slides/slide7.xml" val="2321363844"/>
  <p:tag name="ppt/slides/slide6.xml" val="274925533"/>
  <p:tag name="ppt/slides/slide11.xml" val="999547563"/>
  <p:tag name="ppt/slides/slide12.xml" val="1316600021"/>
  <p:tag name="ppt/slides/slide13.xml" val="558901227"/>
  <p:tag name="ppt/slides/slide14.xml" val="1943472866"/>
  <p:tag name="ppt/slides/slide15.xml" val="4040123960"/>
  <p:tag name="ppt/slides/slide16.xml" val="1705593402"/>
  <p:tag name="ppt/slides/slide5.xml" val="1161144303"/>
  <p:tag name="ppt/slides/slide9.xml" val="871407762"/>
  <p:tag name="ppt/slides/slide3.xml" val="3461400041"/>
  <p:tag name="ppt/slides/slide2.xml" val="1666979083"/>
  <p:tag name="ppt/slides/slide4.xml" val="3392481242"/>
  <p:tag name="ppt/slideMasters/slideMaster1.xml" val="3319720742"/>
  <p:tag name="ppt/slideLayouts/slideLayout1.xml" val="1805400382"/>
  <p:tag name="ppt/slideLayouts/slideLayout2.xml" val="2582455413"/>
  <p:tag name="ppt/slideLayouts/slideLayout3.xml" val="1891813496"/>
  <p:tag name="ppt/notesSlides/notesSlide1.xml" val="1509347648"/>
  <p:tag name="ppt/slideLayouts/slideLayout4.xml" val="2956256663"/>
  <p:tag name="ppt/slideLayouts/slideLayout5.xml" val="4262395718"/>
  <p:tag name="ppt/notesMasters/notesMaster1.xml" val="2928676152"/>
  <p:tag name="ppt/media/image4.jpeg" val="991355150"/>
  <p:tag name="ppt/media/image9.jpeg" val="3400441829"/>
  <p:tag name="ppt/media/image8.jpeg" val="3228451531"/>
  <p:tag name="ppt/media/image7.png" val="1600968154"/>
  <p:tag name="ppt/media/image6.png" val="412489920"/>
  <p:tag name="ppt/media/image5.png" val="531676360"/>
  <p:tag name="ppt/media/image3.png" val="867789393"/>
  <p:tag name="ppt/media/image10.png" val="939215690"/>
  <p:tag name="ppt/theme/theme1.xml" val="956944377"/>
  <p:tag name="ppt/theme/theme2.xml" val="820729694"/>
  <p:tag name="ppt/charts/chart1.xml" val="780665563"/>
  <p:tag name="ppt/media/image1.png" val="2178370268"/>
  <p:tag name="ppt/charts/chart2.xml" val="2435330101"/>
  <p:tag name="ppt/media/image2.png" val="145629902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