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3" roundtripDataSignature="AMtx7mgCvhCPkXfG/cmzzMnGXD7VyCY9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dc4d2cfb6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7dc4d2cfb6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dc4d2cfb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7dc4d2cfb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dc4d2cfb6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7dc4d2cfb6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1708726" y="254294"/>
            <a:ext cx="9645073" cy="98338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body"/>
          </p:nvPr>
        </p:nvSpPr>
        <p:spPr>
          <a:xfrm>
            <a:off x="277091" y="1496291"/>
            <a:ext cx="11076709" cy="46806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4" name="Google Shape;24;p24"/>
          <p:cNvPicPr preferRelativeResize="0"/>
          <p:nvPr/>
        </p:nvPicPr>
        <p:blipFill rotWithShape="1">
          <a:blip r:embed="rId2">
            <a:alphaModFix/>
          </a:blip>
          <a:srcRect b="0" l="0" r="0" t="0"/>
          <a:stretch/>
        </p:blipFill>
        <p:spPr>
          <a:xfrm>
            <a:off x="0" y="0"/>
            <a:ext cx="1638300" cy="1419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1"/>
          <p:cNvSpPr/>
          <p:nvPr>
            <p:ph idx="2" type="pic"/>
          </p:nvPr>
        </p:nvSpPr>
        <p:spPr>
          <a:xfrm>
            <a:off x="5183188" y="987425"/>
            <a:ext cx="6172200" cy="4873625"/>
          </a:xfrm>
          <a:prstGeom prst="rect">
            <a:avLst/>
          </a:prstGeom>
          <a:noFill/>
          <a:ln>
            <a:noFill/>
          </a:ln>
        </p:spPr>
      </p:sp>
      <p:sp>
        <p:nvSpPr>
          <p:cNvPr id="66" name="Google Shape;66;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i.org/10.2196/medinform.590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687072" y="2153921"/>
            <a:ext cx="10666728" cy="1551972"/>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500"/>
              <a:buFont typeface="Times New Roman"/>
              <a:buNone/>
            </a:pPr>
            <a:br>
              <a:rPr b="1" lang="en-US" sz="3500">
                <a:latin typeface="Times New Roman"/>
                <a:ea typeface="Times New Roman"/>
                <a:cs typeface="Times New Roman"/>
                <a:sym typeface="Times New Roman"/>
              </a:rPr>
            </a:br>
            <a:r>
              <a:rPr b="1" lang="en-US" sz="3500">
                <a:latin typeface="Times New Roman"/>
                <a:ea typeface="Times New Roman"/>
                <a:cs typeface="Times New Roman"/>
                <a:sym typeface="Times New Roman"/>
              </a:rPr>
              <a:t>Early detection of Sepsis using </a:t>
            </a:r>
            <a:endParaRPr b="1" sz="35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3500"/>
              <a:buFont typeface="Times New Roman"/>
              <a:buNone/>
            </a:pPr>
            <a:r>
              <a:rPr b="1" lang="en-US" sz="3500">
                <a:latin typeface="Times New Roman"/>
                <a:ea typeface="Times New Roman"/>
                <a:cs typeface="Times New Roman"/>
                <a:sym typeface="Times New Roman"/>
              </a:rPr>
              <a:t>Machine Learning</a:t>
            </a:r>
            <a:endParaRPr b="1" sz="3500">
              <a:latin typeface="Times New Roman"/>
              <a:ea typeface="Times New Roman"/>
              <a:cs typeface="Times New Roman"/>
              <a:sym typeface="Times New Roman"/>
            </a:endParaRPr>
          </a:p>
        </p:txBody>
      </p:sp>
      <p:sp>
        <p:nvSpPr>
          <p:cNvPr id="87" name="Google Shape;87;p1"/>
          <p:cNvSpPr txBox="1"/>
          <p:nvPr/>
        </p:nvSpPr>
        <p:spPr>
          <a:xfrm>
            <a:off x="386080" y="4290695"/>
            <a:ext cx="4335251" cy="191007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Under the guidance of</a:t>
            </a:r>
            <a:endParaRPr/>
          </a:p>
          <a:p>
            <a:pPr indent="0" lvl="0" marL="0" marR="0" rtl="0" algn="l">
              <a:lnSpc>
                <a:spcPct val="90000"/>
              </a:lnSpc>
              <a:spcBef>
                <a:spcPts val="0"/>
              </a:spcBef>
              <a:spcAft>
                <a:spcPts val="0"/>
              </a:spcAft>
              <a:buClr>
                <a:srgbClr val="408E93"/>
              </a:buClr>
              <a:buSzPts val="1800"/>
              <a:buFont typeface="Teko"/>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Times New Roman"/>
              <a:buNone/>
            </a:pPr>
            <a:r>
              <a:rPr lang="en-US" sz="2000">
                <a:latin typeface="Times New Roman"/>
                <a:ea typeface="Times New Roman"/>
                <a:cs typeface="Times New Roman"/>
                <a:sym typeface="Times New Roman"/>
              </a:rPr>
              <a:t>Dr Sanjeev Kumar A N</a:t>
            </a:r>
            <a:endParaRPr sz="2000">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Times New Roman"/>
              <a:buNone/>
            </a:pPr>
            <a:r>
              <a:rPr lang="en-US" sz="2000">
                <a:latin typeface="Times New Roman"/>
                <a:ea typeface="Times New Roman"/>
                <a:cs typeface="Times New Roman"/>
                <a:sym typeface="Times New Roman"/>
              </a:rPr>
              <a:t>Assistant professor</a:t>
            </a:r>
            <a:endParaRPr sz="2000">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408E93"/>
              </a:buClr>
              <a:buSzPts val="2000"/>
              <a:buFont typeface="Teko"/>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p:txBody>
      </p:sp>
      <p:sp>
        <p:nvSpPr>
          <p:cNvPr id="88" name="Google Shape;88;p1"/>
          <p:cNvSpPr txBox="1"/>
          <p:nvPr/>
        </p:nvSpPr>
        <p:spPr>
          <a:xfrm>
            <a:off x="6441441" y="4240581"/>
            <a:ext cx="5364480" cy="248089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Presented by</a:t>
            </a:r>
            <a:endParaRPr/>
          </a:p>
          <a:p>
            <a:pPr indent="0" lvl="0" marL="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D. Dinesh  322010301049</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M. Charan  322010301047</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G. Rushikesh  322010301018</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P. Ganesh Chowdary  322010301029</a:t>
            </a:r>
            <a:endParaRPr sz="2600">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0"/>
              </a:spcBef>
              <a:spcAft>
                <a:spcPts val="0"/>
              </a:spcAft>
              <a:buClr>
                <a:schemeClr val="dk1"/>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a:t>
            </a:r>
            <a:endParaRPr/>
          </a:p>
        </p:txBody>
      </p:sp>
      <p:sp>
        <p:nvSpPr>
          <p:cNvPr id="89" name="Google Shape;89;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 name="Google Shape;90;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7/18/2023</a:t>
            </a:r>
            <a:endParaRPr/>
          </a:p>
        </p:txBody>
      </p:sp>
      <p:sp>
        <p:nvSpPr>
          <p:cNvPr id="91" name="Google Shape;91;p1"/>
          <p:cNvSpPr txBox="1"/>
          <p:nvPr/>
        </p:nvSpPr>
        <p:spPr>
          <a:xfrm>
            <a:off x="4110914" y="3841029"/>
            <a:ext cx="3538148"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200" u="none" cap="none" strike="noStrike">
                <a:solidFill>
                  <a:schemeClr val="dk1"/>
                </a:solidFill>
                <a:latin typeface="Times New Roman"/>
                <a:ea typeface="Times New Roman"/>
                <a:cs typeface="Times New Roman"/>
                <a:sym typeface="Times New Roman"/>
              </a:rPr>
              <a:t>Project Phase-I Presentation</a:t>
            </a:r>
            <a:endParaRPr/>
          </a:p>
        </p:txBody>
      </p:sp>
      <p:sp>
        <p:nvSpPr>
          <p:cNvPr id="92" name="Google Shape;92;p1"/>
          <p:cNvSpPr txBox="1"/>
          <p:nvPr/>
        </p:nvSpPr>
        <p:spPr>
          <a:xfrm>
            <a:off x="3581400" y="1614077"/>
            <a:ext cx="624586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sng" cap="none" strike="noStrike">
                <a:solidFill>
                  <a:schemeClr val="dk1"/>
                </a:solidFill>
                <a:latin typeface="Times New Roman"/>
                <a:ea typeface="Times New Roman"/>
                <a:cs typeface="Times New Roman"/>
                <a:sym typeface="Times New Roman"/>
              </a:rPr>
              <a:t>Department of Computer Science and Engineering</a:t>
            </a:r>
            <a:endParaRPr sz="2000">
              <a:solidFill>
                <a:schemeClr val="dk1"/>
              </a:solidFill>
              <a:latin typeface="Calibri"/>
              <a:ea typeface="Calibri"/>
              <a:cs typeface="Calibri"/>
              <a:sym typeface="Calibri"/>
            </a:endParaRPr>
          </a:p>
        </p:txBody>
      </p:sp>
      <p:sp>
        <p:nvSpPr>
          <p:cNvPr id="93" name="Google Shape;93;p1"/>
          <p:cNvSpPr txBox="1"/>
          <p:nvPr/>
        </p:nvSpPr>
        <p:spPr>
          <a:xfrm>
            <a:off x="4721331" y="1256665"/>
            <a:ext cx="32624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GST - Bengaluru Campus</a:t>
            </a:r>
            <a:endParaRPr sz="2000">
              <a:solidFill>
                <a:schemeClr val="dk1"/>
              </a:solidFill>
              <a:latin typeface="Calibri"/>
              <a:ea typeface="Calibri"/>
              <a:cs typeface="Calibri"/>
              <a:sym typeface="Calibri"/>
            </a:endParaRPr>
          </a:p>
        </p:txBody>
      </p:sp>
      <p:pic>
        <p:nvPicPr>
          <p:cNvPr id="94" name="Google Shape;94;p1"/>
          <p:cNvPicPr preferRelativeResize="0"/>
          <p:nvPr/>
        </p:nvPicPr>
        <p:blipFill rotWithShape="1">
          <a:blip r:embed="rId3">
            <a:alphaModFix/>
          </a:blip>
          <a:srcRect b="0" l="0" r="0" t="0"/>
          <a:stretch/>
        </p:blipFill>
        <p:spPr>
          <a:xfrm>
            <a:off x="3540760" y="59501"/>
            <a:ext cx="5623560" cy="1209776"/>
          </a:xfrm>
          <a:prstGeom prst="rect">
            <a:avLst/>
          </a:prstGeom>
          <a:noFill/>
          <a:ln>
            <a:noFill/>
          </a:ln>
        </p:spPr>
      </p:pic>
      <p:pic>
        <p:nvPicPr>
          <p:cNvPr id="95" name="Google Shape;95;p1"/>
          <p:cNvPicPr preferRelativeResize="0"/>
          <p:nvPr/>
        </p:nvPicPr>
        <p:blipFill rotWithShape="1">
          <a:blip r:embed="rId4">
            <a:alphaModFix/>
          </a:blip>
          <a:srcRect b="0" l="0" r="0" t="0"/>
          <a:stretch/>
        </p:blipFill>
        <p:spPr>
          <a:xfrm>
            <a:off x="-1270" y="0"/>
            <a:ext cx="1638300" cy="1419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7dc4d2cfb6_0_22"/>
          <p:cNvSpPr txBox="1"/>
          <p:nvPr>
            <p:ph type="title"/>
          </p:nvPr>
        </p:nvSpPr>
        <p:spPr>
          <a:xfrm>
            <a:off x="1708726" y="254294"/>
            <a:ext cx="9645000" cy="983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2800">
                <a:latin typeface="Times New Roman"/>
                <a:ea typeface="Times New Roman"/>
                <a:cs typeface="Times New Roman"/>
                <a:sym typeface="Times New Roman"/>
              </a:rPr>
              <a:t>Literature Work</a:t>
            </a:r>
            <a:endParaRPr b="1" sz="2800">
              <a:latin typeface="Times New Roman"/>
              <a:ea typeface="Times New Roman"/>
              <a:cs typeface="Times New Roman"/>
              <a:sym typeface="Times New Roman"/>
            </a:endParaRPr>
          </a:p>
        </p:txBody>
      </p:sp>
      <p:sp>
        <p:nvSpPr>
          <p:cNvPr id="152" name="Google Shape;152;g27dc4d2cfb6_0_22"/>
          <p:cNvSpPr txBox="1"/>
          <p:nvPr>
            <p:ph idx="1" type="body"/>
          </p:nvPr>
        </p:nvSpPr>
        <p:spPr>
          <a:xfrm>
            <a:off x="277091" y="1496291"/>
            <a:ext cx="11076600" cy="46806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00000"/>
              </a:lnSpc>
              <a:spcBef>
                <a:spcPts val="0"/>
              </a:spcBef>
              <a:spcAft>
                <a:spcPts val="0"/>
              </a:spcAft>
              <a:buClr>
                <a:schemeClr val="dk1"/>
              </a:buClr>
              <a:buSzPts val="1100"/>
              <a:buNone/>
            </a:pPr>
            <a:r>
              <a:rPr lang="en-US" sz="2400">
                <a:latin typeface="Times New Roman"/>
                <a:ea typeface="Times New Roman"/>
                <a:cs typeface="Times New Roman"/>
                <a:sym typeface="Times New Roman"/>
              </a:rPr>
              <a:t>Paper-4</a:t>
            </a:r>
            <a:endParaRPr sz="24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None/>
            </a:pPr>
            <a:r>
              <a:t/>
            </a:r>
            <a:endParaRPr sz="2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None/>
            </a:pPr>
            <a:r>
              <a:rPr b="1" lang="en-US" sz="2400">
                <a:latin typeface="Times New Roman"/>
                <a:ea typeface="Times New Roman"/>
                <a:cs typeface="Times New Roman"/>
                <a:sym typeface="Times New Roman"/>
              </a:rPr>
              <a:t>Title:</a:t>
            </a:r>
            <a:r>
              <a:rPr lang="en-US" sz="2400">
                <a:latin typeface="Times New Roman"/>
                <a:ea typeface="Times New Roman"/>
                <a:cs typeface="Times New Roman"/>
                <a:sym typeface="Times New Roman"/>
              </a:rPr>
              <a:t> “Early Prediction of Sepsis for ICU Patients using Gradient Boosted Tree”</a:t>
            </a:r>
            <a:endParaRPr sz="2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None/>
            </a:pPr>
            <a:r>
              <a:rPr b="1" lang="en-US" sz="2400">
                <a:latin typeface="Times New Roman"/>
                <a:ea typeface="Times New Roman"/>
                <a:cs typeface="Times New Roman"/>
                <a:sym typeface="Times New Roman"/>
              </a:rPr>
              <a:t>Research gap:</a:t>
            </a:r>
            <a:endParaRPr b="1" sz="2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2400">
                <a:latin typeface="Times New Roman"/>
                <a:ea typeface="Times New Roman"/>
                <a:cs typeface="Times New Roman"/>
                <a:sym typeface="Times New Roman"/>
              </a:rPr>
              <a:t>A research gap could be in exploring the integration of additional clinical features or patient-specific data, such as laboratory results, comorbidities, or medication history, to enhance the prediction accuracy.</a:t>
            </a:r>
            <a:endParaRPr sz="24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1708726" y="254294"/>
            <a:ext cx="9645073" cy="9833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2800">
                <a:latin typeface="Times New Roman"/>
                <a:ea typeface="Times New Roman"/>
                <a:cs typeface="Times New Roman"/>
                <a:sym typeface="Times New Roman"/>
              </a:rPr>
              <a:t>Proposed Models</a:t>
            </a:r>
            <a:endParaRPr b="1" sz="2800">
              <a:latin typeface="Times New Roman"/>
              <a:ea typeface="Times New Roman"/>
              <a:cs typeface="Times New Roman"/>
              <a:sym typeface="Times New Roman"/>
            </a:endParaRPr>
          </a:p>
        </p:txBody>
      </p:sp>
      <p:sp>
        <p:nvSpPr>
          <p:cNvPr id="158" name="Google Shape;158;p10"/>
          <p:cNvSpPr txBox="1"/>
          <p:nvPr>
            <p:ph idx="1" type="body"/>
          </p:nvPr>
        </p:nvSpPr>
        <p:spPr>
          <a:xfrm>
            <a:off x="277100" y="1496301"/>
            <a:ext cx="11076600" cy="4975500"/>
          </a:xfrm>
          <a:prstGeom prst="rect">
            <a:avLst/>
          </a:prstGeom>
          <a:noFill/>
          <a:ln>
            <a:noFill/>
          </a:ln>
        </p:spPr>
        <p:txBody>
          <a:bodyPr anchorCtr="0" anchor="t" bIns="45700" lIns="91425" spcFirstLastPara="1" rIns="91425" wrap="square" tIns="45700">
            <a:noAutofit/>
          </a:bodyPr>
          <a:lstStyle/>
          <a:p>
            <a:pPr indent="-374650" lvl="0" marL="457200" rtl="0" algn="just">
              <a:lnSpc>
                <a:spcPct val="130000"/>
              </a:lnSpc>
              <a:spcBef>
                <a:spcPts val="0"/>
              </a:spcBef>
              <a:spcAft>
                <a:spcPts val="0"/>
              </a:spcAft>
              <a:buSzPts val="2300"/>
              <a:buFont typeface="Times New Roman"/>
              <a:buAutoNum type="arabicPeriod"/>
            </a:pPr>
            <a:r>
              <a:rPr lang="en-US" sz="2300">
                <a:latin typeface="Times New Roman"/>
                <a:ea typeface="Times New Roman"/>
                <a:cs typeface="Times New Roman"/>
                <a:sym typeface="Times New Roman"/>
              </a:rPr>
              <a:t>Xgboost Algorithm. </a:t>
            </a:r>
            <a:endParaRPr sz="2300">
              <a:latin typeface="Times New Roman"/>
              <a:ea typeface="Times New Roman"/>
              <a:cs typeface="Times New Roman"/>
              <a:sym typeface="Times New Roman"/>
            </a:endParaRPr>
          </a:p>
          <a:p>
            <a:pPr indent="0" lvl="0" marL="457200" rtl="0" algn="just">
              <a:lnSpc>
                <a:spcPct val="130000"/>
              </a:lnSpc>
              <a:spcBef>
                <a:spcPts val="0"/>
              </a:spcBef>
              <a:spcAft>
                <a:spcPts val="0"/>
              </a:spcAft>
              <a:buNone/>
            </a:pPr>
            <a:r>
              <a:rPr lang="en-US" sz="2300">
                <a:latin typeface="Times New Roman"/>
                <a:ea typeface="Times New Roman"/>
                <a:cs typeface="Times New Roman"/>
                <a:sym typeface="Times New Roman"/>
              </a:rPr>
              <a:t>Xgboost's (Extreme Gradient Boosting) versatility, efficiency, and ability to handle a variety of data types and tasks have made it a popular choice for both structured and unstructured data problems, including classification, regression, ranking, and recommendation systems. It has a strong track record of achieving state-of-the-art results in various machine learning competitions and real-world applications.</a:t>
            </a:r>
            <a:endParaRPr sz="2300">
              <a:latin typeface="Times New Roman"/>
              <a:ea typeface="Times New Roman"/>
              <a:cs typeface="Times New Roman"/>
              <a:sym typeface="Times New Roman"/>
            </a:endParaRPr>
          </a:p>
          <a:p>
            <a:pPr indent="-374650" lvl="0" marL="457200" rtl="0" algn="just">
              <a:lnSpc>
                <a:spcPct val="130000"/>
              </a:lnSpc>
              <a:spcBef>
                <a:spcPts val="0"/>
              </a:spcBef>
              <a:spcAft>
                <a:spcPts val="0"/>
              </a:spcAft>
              <a:buSzPts val="2300"/>
              <a:buFont typeface="Times New Roman"/>
              <a:buAutoNum type="arabicPeriod"/>
            </a:pPr>
            <a:r>
              <a:rPr lang="en-US" sz="2300">
                <a:latin typeface="Times New Roman"/>
                <a:ea typeface="Times New Roman"/>
                <a:cs typeface="Times New Roman"/>
                <a:sym typeface="Times New Roman"/>
              </a:rPr>
              <a:t>MLP Algorithm.</a:t>
            </a:r>
            <a:endParaRPr sz="2300">
              <a:latin typeface="Times New Roman"/>
              <a:ea typeface="Times New Roman"/>
              <a:cs typeface="Times New Roman"/>
              <a:sym typeface="Times New Roman"/>
            </a:endParaRPr>
          </a:p>
          <a:p>
            <a:pPr indent="0" lvl="0" marL="457200" rtl="0" algn="just">
              <a:lnSpc>
                <a:spcPct val="130000"/>
              </a:lnSpc>
              <a:spcBef>
                <a:spcPts val="0"/>
              </a:spcBef>
              <a:spcAft>
                <a:spcPts val="0"/>
              </a:spcAft>
              <a:buNone/>
            </a:pPr>
            <a:r>
              <a:rPr lang="en-US" sz="2300">
                <a:latin typeface="Times New Roman"/>
                <a:ea typeface="Times New Roman"/>
                <a:cs typeface="Times New Roman"/>
                <a:sym typeface="Times New Roman"/>
              </a:rPr>
              <a:t>The MLP algorithm stands for "Multilayer Perceptron," which is a type of artificial neural network used in machine learning. It is a feedforward neural network model, meaning that the data flows in one direction, from input to output, through multiple layers of interconnected nodes (neurons).</a:t>
            </a:r>
            <a:endParaRPr sz="2300">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1708726" y="254294"/>
            <a:ext cx="9645073" cy="9833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2800">
                <a:latin typeface="Times New Roman"/>
                <a:ea typeface="Times New Roman"/>
                <a:cs typeface="Times New Roman"/>
                <a:sym typeface="Times New Roman"/>
              </a:rPr>
              <a:t>Architecture Design</a:t>
            </a:r>
            <a:endParaRPr b="1" sz="2800">
              <a:latin typeface="Times New Roman"/>
              <a:ea typeface="Times New Roman"/>
              <a:cs typeface="Times New Roman"/>
              <a:sym typeface="Times New Roman"/>
            </a:endParaRPr>
          </a:p>
        </p:txBody>
      </p:sp>
      <p:pic>
        <p:nvPicPr>
          <p:cNvPr id="164" name="Google Shape;164;p11"/>
          <p:cNvPicPr preferRelativeResize="0"/>
          <p:nvPr/>
        </p:nvPicPr>
        <p:blipFill>
          <a:blip r:embed="rId3">
            <a:alphaModFix/>
          </a:blip>
          <a:stretch>
            <a:fillRect/>
          </a:stretch>
        </p:blipFill>
        <p:spPr>
          <a:xfrm>
            <a:off x="2641500" y="1130803"/>
            <a:ext cx="7251420" cy="53155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1708726" y="254294"/>
            <a:ext cx="9645073" cy="9833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2800">
                <a:latin typeface="Times New Roman"/>
                <a:ea typeface="Times New Roman"/>
                <a:cs typeface="Times New Roman"/>
                <a:sym typeface="Times New Roman"/>
              </a:rPr>
              <a:t>List of Modules</a:t>
            </a:r>
            <a:endParaRPr b="1" sz="2800">
              <a:latin typeface="Times New Roman"/>
              <a:ea typeface="Times New Roman"/>
              <a:cs typeface="Times New Roman"/>
              <a:sym typeface="Times New Roman"/>
            </a:endParaRPr>
          </a:p>
        </p:txBody>
      </p:sp>
      <p:sp>
        <p:nvSpPr>
          <p:cNvPr id="170" name="Google Shape;170;p12"/>
          <p:cNvSpPr txBox="1"/>
          <p:nvPr>
            <p:ph idx="1" type="body"/>
          </p:nvPr>
        </p:nvSpPr>
        <p:spPr>
          <a:xfrm>
            <a:off x="277091" y="1496291"/>
            <a:ext cx="11076709" cy="4680672"/>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Designing</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Testing</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Experimental results</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1708726" y="254294"/>
            <a:ext cx="9645073" cy="9833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2800">
                <a:latin typeface="Times New Roman"/>
                <a:ea typeface="Times New Roman"/>
                <a:cs typeface="Times New Roman"/>
                <a:sym typeface="Times New Roman"/>
              </a:rPr>
              <a:t>Conclusion</a:t>
            </a:r>
            <a:endParaRPr b="1" sz="2800">
              <a:latin typeface="Times New Roman"/>
              <a:ea typeface="Times New Roman"/>
              <a:cs typeface="Times New Roman"/>
              <a:sym typeface="Times New Roman"/>
            </a:endParaRPr>
          </a:p>
        </p:txBody>
      </p:sp>
      <p:sp>
        <p:nvSpPr>
          <p:cNvPr id="176" name="Google Shape;176;p13"/>
          <p:cNvSpPr txBox="1"/>
          <p:nvPr>
            <p:ph idx="1" type="body"/>
          </p:nvPr>
        </p:nvSpPr>
        <p:spPr>
          <a:xfrm>
            <a:off x="277091" y="1496291"/>
            <a:ext cx="11076709" cy="4680672"/>
          </a:xfrm>
          <a:prstGeom prst="rect">
            <a:avLst/>
          </a:prstGeom>
          <a:noFill/>
          <a:ln>
            <a:noFill/>
          </a:ln>
        </p:spPr>
        <p:txBody>
          <a:bodyPr anchorCtr="0" anchor="t" bIns="45700" lIns="91425" spcFirstLastPara="1" rIns="91425" wrap="square" tIns="45700">
            <a:normAutofit/>
          </a:bodyPr>
          <a:lstStyle/>
          <a:p>
            <a:pPr indent="-50800" lvl="0" marL="228600" rtl="0" algn="just">
              <a:lnSpc>
                <a:spcPct val="150000"/>
              </a:lnSpc>
              <a:spcBef>
                <a:spcPts val="0"/>
              </a:spcBef>
              <a:spcAft>
                <a:spcPts val="0"/>
              </a:spcAft>
              <a:buClr>
                <a:schemeClr val="dk1"/>
              </a:buClr>
              <a:buSzPts val="2800"/>
              <a:buNone/>
            </a:pPr>
            <a:r>
              <a:rPr lang="en-US" sz="2400">
                <a:latin typeface="Times New Roman"/>
                <a:ea typeface="Times New Roman"/>
                <a:cs typeface="Times New Roman"/>
                <a:sym typeface="Times New Roman"/>
              </a:rPr>
              <a:t>Sepsis is a hazardous condition brought about by an infection of the body. To prevent fungi, virus or bacteria, the body generally discharges the chemicals into the circulatory system. Sepsis happens as the body responds to these chemicals out of control, which induces changes that can affect the structures of many organs. The symptoms of the disease, signs, complications, and treatment for the disease are presented. This project also presents the detection of this disease at early stages with higher accuracy using various classifiers mainly on using MLP classifiers in order to develop good prediction models which helps in avoiding long time-taking lab results.</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1708726" y="254294"/>
            <a:ext cx="9645073" cy="9833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2800">
                <a:latin typeface="Times New Roman"/>
                <a:ea typeface="Times New Roman"/>
                <a:cs typeface="Times New Roman"/>
                <a:sym typeface="Times New Roman"/>
              </a:rPr>
              <a:t>References</a:t>
            </a:r>
            <a:endParaRPr b="1" sz="2800">
              <a:latin typeface="Times New Roman"/>
              <a:ea typeface="Times New Roman"/>
              <a:cs typeface="Times New Roman"/>
              <a:sym typeface="Times New Roman"/>
            </a:endParaRPr>
          </a:p>
        </p:txBody>
      </p:sp>
      <p:sp>
        <p:nvSpPr>
          <p:cNvPr id="182" name="Google Shape;182;p14"/>
          <p:cNvSpPr txBox="1"/>
          <p:nvPr>
            <p:ph idx="1" type="body"/>
          </p:nvPr>
        </p:nvSpPr>
        <p:spPr>
          <a:xfrm>
            <a:off x="277100" y="1496301"/>
            <a:ext cx="11076600" cy="4952100"/>
          </a:xfrm>
          <a:prstGeom prst="rect">
            <a:avLst/>
          </a:prstGeom>
          <a:noFill/>
          <a:ln>
            <a:noFill/>
          </a:ln>
        </p:spPr>
        <p:txBody>
          <a:bodyPr anchorCtr="0" anchor="t" bIns="45700" lIns="91425" spcFirstLastPara="1" rIns="91425" wrap="square" tIns="45700">
            <a:noAutofit/>
          </a:bodyPr>
          <a:lstStyle/>
          <a:p>
            <a:pPr indent="-374650" lvl="0" marL="457200" rtl="0" algn="just">
              <a:lnSpc>
                <a:spcPct val="100000"/>
              </a:lnSpc>
              <a:spcBef>
                <a:spcPts val="0"/>
              </a:spcBef>
              <a:spcAft>
                <a:spcPts val="0"/>
              </a:spcAft>
              <a:buSzPts val="2300"/>
              <a:buFont typeface="Times New Roman"/>
              <a:buAutoNum type="arabicPeriod"/>
            </a:pPr>
            <a:r>
              <a:rPr lang="en-US" sz="2300">
                <a:latin typeface="Times New Roman"/>
                <a:ea typeface="Times New Roman"/>
                <a:cs typeface="Times New Roman"/>
                <a:sym typeface="Times New Roman"/>
              </a:rPr>
              <a:t>Singer M, Deutschman CS, Seymour CW, Shankar-Hari M, Annane D, Bauer M, Bellomo R, Bernard GR, Chiche JD, Coopersmith CM, et al. The third international consensus definitions for sepsis and septic shock (sepsis-3). Jama 2016;315(8):801–810.</a:t>
            </a:r>
            <a:endParaRPr sz="2300">
              <a:latin typeface="Times New Roman"/>
              <a:ea typeface="Times New Roman"/>
              <a:cs typeface="Times New Roman"/>
              <a:sym typeface="Times New Roman"/>
            </a:endParaRPr>
          </a:p>
          <a:p>
            <a:pPr indent="-374650" lvl="0" marL="457200" rtl="0" algn="just">
              <a:lnSpc>
                <a:spcPct val="100000"/>
              </a:lnSpc>
              <a:spcBef>
                <a:spcPts val="0"/>
              </a:spcBef>
              <a:spcAft>
                <a:spcPts val="0"/>
              </a:spcAft>
              <a:buSzPts val="2300"/>
              <a:buFont typeface="Times New Roman"/>
              <a:buAutoNum type="arabicPeriod"/>
            </a:pPr>
            <a:r>
              <a:rPr lang="en-US" sz="2300">
                <a:latin typeface="Times New Roman"/>
                <a:ea typeface="Times New Roman"/>
                <a:cs typeface="Times New Roman"/>
                <a:sym typeface="Times New Roman"/>
              </a:rPr>
              <a:t>L. Tran, M. Nguyen and C. Shahabi. Representation Learning for Early Sepsis Prediction 2019 Computing in Cardiology (CinC), 2019, pp. 1-4, doi: 10.23919/CinC49843.2019.9005565. </a:t>
            </a:r>
            <a:endParaRPr sz="2300">
              <a:latin typeface="Times New Roman"/>
              <a:ea typeface="Times New Roman"/>
              <a:cs typeface="Times New Roman"/>
              <a:sym typeface="Times New Roman"/>
            </a:endParaRPr>
          </a:p>
          <a:p>
            <a:pPr indent="-374650" lvl="0" marL="457200" rtl="0" algn="just">
              <a:lnSpc>
                <a:spcPct val="100000"/>
              </a:lnSpc>
              <a:spcBef>
                <a:spcPts val="0"/>
              </a:spcBef>
              <a:spcAft>
                <a:spcPts val="0"/>
              </a:spcAft>
              <a:buSzPts val="2300"/>
              <a:buFont typeface="Times New Roman"/>
              <a:buAutoNum type="arabicPeriod"/>
            </a:pPr>
            <a:r>
              <a:rPr lang="en-US" sz="2300">
                <a:latin typeface="Times New Roman"/>
                <a:ea typeface="Times New Roman"/>
                <a:cs typeface="Times New Roman"/>
                <a:sym typeface="Times New Roman"/>
              </a:rPr>
              <a:t>L. Pruinelli et al., “Delay within the 3-hour surviving sepsis campaign guideline on mortality for patients with severe sepsis and septic shock,” Critical care medicine, vol. 46, no. 4, p. 500, 2018.</a:t>
            </a:r>
            <a:endParaRPr sz="2300">
              <a:latin typeface="Times New Roman"/>
              <a:ea typeface="Times New Roman"/>
              <a:cs typeface="Times New Roman"/>
              <a:sym typeface="Times New Roman"/>
            </a:endParaRPr>
          </a:p>
          <a:p>
            <a:pPr indent="-368300" lvl="0" marL="457200" rtl="0" algn="just">
              <a:lnSpc>
                <a:spcPct val="10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Desautels, T., Calvert, J., Hoffman, J., Jay, M., Kerem, Y., Shieh, L., Shimabukuro, D., Chettipally, U., Feldman, M. D., Barton, C., Wales, D. J., Das, R. (2016). Prediction of Sepsis in the Intensive Care Unit With Minimal Electronic Health Record Data: A Machine Learning Approach. JMIR medical informatics, 4(3), e28.</a:t>
            </a:r>
            <a:r>
              <a:rPr lang="en-US" sz="2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https://doi.org/10.2196/medinform.5909</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3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1708726" y="254294"/>
            <a:ext cx="9645073" cy="9833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2800">
                <a:latin typeface="Times New Roman"/>
                <a:ea typeface="Times New Roman"/>
                <a:cs typeface="Times New Roman"/>
                <a:sym typeface="Times New Roman"/>
              </a:rPr>
              <a:t>References</a:t>
            </a:r>
            <a:endParaRPr b="1" sz="2800">
              <a:latin typeface="Times New Roman"/>
              <a:ea typeface="Times New Roman"/>
              <a:cs typeface="Times New Roman"/>
              <a:sym typeface="Times New Roman"/>
            </a:endParaRPr>
          </a:p>
        </p:txBody>
      </p:sp>
      <p:sp>
        <p:nvSpPr>
          <p:cNvPr id="188" name="Google Shape;188;p15"/>
          <p:cNvSpPr txBox="1"/>
          <p:nvPr>
            <p:ph idx="1" type="body"/>
          </p:nvPr>
        </p:nvSpPr>
        <p:spPr>
          <a:xfrm>
            <a:off x="277091" y="1496291"/>
            <a:ext cx="11076709" cy="4680672"/>
          </a:xfrm>
          <a:prstGeom prst="rect">
            <a:avLst/>
          </a:prstGeom>
          <a:noFill/>
          <a:ln>
            <a:noFill/>
          </a:ln>
        </p:spPr>
        <p:txBody>
          <a:bodyPr anchorCtr="0" anchor="t" bIns="45700" lIns="91425" spcFirstLastPara="1" rIns="91425" wrap="square" tIns="45700">
            <a:normAutofit/>
          </a:bodyPr>
          <a:lstStyle/>
          <a:p>
            <a:pPr indent="-381000" lvl="0" marL="457200" rtl="0" algn="just">
              <a:lnSpc>
                <a:spcPct val="100000"/>
              </a:lnSpc>
              <a:spcBef>
                <a:spcPts val="0"/>
              </a:spcBef>
              <a:spcAft>
                <a:spcPts val="0"/>
              </a:spcAft>
              <a:buSzPts val="2400"/>
              <a:buFont typeface="Times New Roman"/>
              <a:buAutoNum type="arabicPeriod" startAt="5"/>
            </a:pPr>
            <a:r>
              <a:rPr lang="en-US" sz="2400">
                <a:latin typeface="Times New Roman"/>
                <a:ea typeface="Times New Roman"/>
                <a:cs typeface="Times New Roman"/>
                <a:sym typeface="Times New Roman"/>
              </a:rPr>
              <a:t>Scherpf, M., Graber, F., Malberg, H., &amp; Zaunseder, S. (2019). Predicting sepsis with a recurrent neural network using the MIMIC III database. Computers in Biology and Medicine, 113, 103395</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AutoNum type="arabicPeriod" startAt="5"/>
            </a:pPr>
            <a:r>
              <a:rPr lang="en-US" sz="2400">
                <a:latin typeface="Times New Roman"/>
                <a:ea typeface="Times New Roman"/>
                <a:cs typeface="Times New Roman"/>
                <a:sym typeface="Times New Roman"/>
              </a:rPr>
              <a:t>J. S. Calvert, D. A. Price, U. K. Chettipally, C. W. Barton, M. D. Feldman, J. L. Hoffman, M. Jay, and R. Das, “A computational approach to early sepsis detection,” Computers in biology and medicine,vol. 74, pp. 69–73, 2016.</a:t>
            </a:r>
            <a:endParaRPr sz="24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4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idx="1" type="body"/>
          </p:nvPr>
        </p:nvSpPr>
        <p:spPr>
          <a:xfrm>
            <a:off x="277091" y="1496291"/>
            <a:ext cx="11076709" cy="4680672"/>
          </a:xfrm>
          <a:prstGeom prst="rect">
            <a:avLst/>
          </a:prstGeom>
          <a:noFill/>
          <a:ln>
            <a:noFill/>
          </a:ln>
        </p:spPr>
        <p:txBody>
          <a:bodyPr anchorCtr="0" anchor="ctr" bIns="45700" lIns="91425" spcFirstLastPara="1" rIns="91425" wrap="square" tIns="45700">
            <a:normAutofit/>
          </a:bodyPr>
          <a:lstStyle/>
          <a:p>
            <a:pPr indent="-50800" lvl="0" marL="228600" rtl="0" algn="ctr">
              <a:lnSpc>
                <a:spcPct val="90000"/>
              </a:lnSpc>
              <a:spcBef>
                <a:spcPts val="0"/>
              </a:spcBef>
              <a:spcAft>
                <a:spcPts val="0"/>
              </a:spcAft>
              <a:buClr>
                <a:schemeClr val="dk1"/>
              </a:buClr>
              <a:buSzPts val="2800"/>
              <a:buNone/>
            </a:pPr>
            <a:r>
              <a:rPr lang="en-US" sz="9600">
                <a:latin typeface="Times New Roman"/>
                <a:ea typeface="Times New Roman"/>
                <a:cs typeface="Times New Roman"/>
                <a:sym typeface="Times New Roman"/>
              </a:rPr>
              <a:t>Thank you</a:t>
            </a: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1849754" y="209809"/>
            <a:ext cx="9999345" cy="76358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Outlines</a:t>
            </a:r>
            <a:endParaRPr b="1" sz="3000">
              <a:latin typeface="Times New Roman"/>
              <a:ea typeface="Times New Roman"/>
              <a:cs typeface="Times New Roman"/>
              <a:sym typeface="Times New Roman"/>
            </a:endParaRPr>
          </a:p>
        </p:txBody>
      </p:sp>
      <p:sp>
        <p:nvSpPr>
          <p:cNvPr id="101" name="Google Shape;101;p2"/>
          <p:cNvSpPr txBox="1"/>
          <p:nvPr>
            <p:ph idx="1" type="body"/>
          </p:nvPr>
        </p:nvSpPr>
        <p:spPr>
          <a:xfrm>
            <a:off x="1639966" y="1168400"/>
            <a:ext cx="10209134" cy="4848126"/>
          </a:xfrm>
          <a:prstGeom prst="rect">
            <a:avLst/>
          </a:prstGeom>
          <a:noFill/>
          <a:ln>
            <a:noFill/>
          </a:ln>
        </p:spPr>
        <p:txBody>
          <a:bodyPr anchorCtr="0" anchor="t" bIns="45700" lIns="91425" spcFirstLastPara="1" rIns="91425" wrap="square" tIns="45700">
            <a:noAutofit/>
          </a:bodyPr>
          <a:lstStyle/>
          <a:p>
            <a:pPr indent="-514350" lvl="0" marL="1186180" rtl="0" algn="just">
              <a:lnSpc>
                <a:spcPct val="90000"/>
              </a:lnSpc>
              <a:spcBef>
                <a:spcPts val="0"/>
              </a:spcBef>
              <a:spcAft>
                <a:spcPts val="0"/>
              </a:spcAft>
              <a:buClr>
                <a:schemeClr val="dk1"/>
              </a:buClr>
              <a:buSzPts val="2553"/>
              <a:buChar char="•"/>
            </a:pPr>
            <a:r>
              <a:rPr b="1" lang="en-US" sz="2300">
                <a:latin typeface="Times New Roman"/>
                <a:ea typeface="Times New Roman"/>
                <a:cs typeface="Times New Roman"/>
                <a:sym typeface="Times New Roman"/>
              </a:rPr>
              <a:t>Research Objectives</a:t>
            </a:r>
            <a:endParaRPr/>
          </a:p>
          <a:p>
            <a:pPr indent="-514350" lvl="0" marL="1186180" rtl="0" algn="just">
              <a:lnSpc>
                <a:spcPct val="90000"/>
              </a:lnSpc>
              <a:spcBef>
                <a:spcPts val="1000"/>
              </a:spcBef>
              <a:spcAft>
                <a:spcPts val="0"/>
              </a:spcAft>
              <a:buClr>
                <a:schemeClr val="dk1"/>
              </a:buClr>
              <a:buSzPts val="2553"/>
              <a:buChar char="•"/>
            </a:pPr>
            <a:r>
              <a:rPr b="1" lang="en-US" sz="2300">
                <a:latin typeface="Times New Roman"/>
                <a:ea typeface="Times New Roman"/>
                <a:cs typeface="Times New Roman"/>
                <a:sym typeface="Times New Roman"/>
              </a:rPr>
              <a:t>Abstract</a:t>
            </a:r>
            <a:endParaRPr/>
          </a:p>
          <a:p>
            <a:pPr indent="-514350" lvl="0" marL="1186180" rtl="0" algn="just">
              <a:lnSpc>
                <a:spcPct val="90000"/>
              </a:lnSpc>
              <a:spcBef>
                <a:spcPts val="1000"/>
              </a:spcBef>
              <a:spcAft>
                <a:spcPts val="0"/>
              </a:spcAft>
              <a:buClr>
                <a:schemeClr val="dk1"/>
              </a:buClr>
              <a:buSzPts val="2553"/>
              <a:buChar char="•"/>
            </a:pPr>
            <a:r>
              <a:rPr b="1" lang="en-US" sz="2300">
                <a:latin typeface="Times New Roman"/>
                <a:ea typeface="Times New Roman"/>
                <a:cs typeface="Times New Roman"/>
                <a:sym typeface="Times New Roman"/>
              </a:rPr>
              <a:t>Problem Statement</a:t>
            </a:r>
            <a:endParaRPr/>
          </a:p>
          <a:p>
            <a:pPr indent="-514350" lvl="0" marL="1186180" rtl="0" algn="just">
              <a:lnSpc>
                <a:spcPct val="90000"/>
              </a:lnSpc>
              <a:spcBef>
                <a:spcPts val="1000"/>
              </a:spcBef>
              <a:spcAft>
                <a:spcPts val="0"/>
              </a:spcAft>
              <a:buClr>
                <a:schemeClr val="dk1"/>
              </a:buClr>
              <a:buSzPts val="2553"/>
              <a:buChar char="•"/>
            </a:pPr>
            <a:r>
              <a:rPr b="1" lang="en-US" sz="2300">
                <a:latin typeface="Times New Roman"/>
                <a:ea typeface="Times New Roman"/>
                <a:cs typeface="Times New Roman"/>
                <a:sym typeface="Times New Roman"/>
              </a:rPr>
              <a:t>Introduction</a:t>
            </a:r>
            <a:endParaRPr/>
          </a:p>
          <a:p>
            <a:pPr indent="-514350" lvl="0" marL="1186180" rtl="0" algn="just">
              <a:lnSpc>
                <a:spcPct val="90000"/>
              </a:lnSpc>
              <a:spcBef>
                <a:spcPts val="1000"/>
              </a:spcBef>
              <a:spcAft>
                <a:spcPts val="0"/>
              </a:spcAft>
              <a:buClr>
                <a:schemeClr val="dk1"/>
              </a:buClr>
              <a:buSzPts val="2553"/>
              <a:buChar char="•"/>
            </a:pPr>
            <a:r>
              <a:rPr b="1" lang="en-US" sz="2300">
                <a:latin typeface="Times New Roman"/>
                <a:ea typeface="Times New Roman"/>
                <a:cs typeface="Times New Roman"/>
                <a:sym typeface="Times New Roman"/>
              </a:rPr>
              <a:t>Literature Work </a:t>
            </a:r>
            <a:endParaRPr/>
          </a:p>
          <a:p>
            <a:pPr indent="-514350" lvl="0" marL="1186180" rtl="0" algn="just">
              <a:lnSpc>
                <a:spcPct val="90000"/>
              </a:lnSpc>
              <a:spcBef>
                <a:spcPts val="1000"/>
              </a:spcBef>
              <a:spcAft>
                <a:spcPts val="0"/>
              </a:spcAft>
              <a:buClr>
                <a:schemeClr val="dk1"/>
              </a:buClr>
              <a:buSzPts val="2553"/>
              <a:buChar char="•"/>
            </a:pPr>
            <a:r>
              <a:rPr b="1" lang="en-US" sz="2300">
                <a:latin typeface="Times New Roman"/>
                <a:ea typeface="Times New Roman"/>
                <a:cs typeface="Times New Roman"/>
                <a:sym typeface="Times New Roman"/>
              </a:rPr>
              <a:t>Proposed Models</a:t>
            </a:r>
            <a:endParaRPr/>
          </a:p>
          <a:p>
            <a:pPr indent="-514350" lvl="0" marL="1186180" rtl="0" algn="just">
              <a:lnSpc>
                <a:spcPct val="90000"/>
              </a:lnSpc>
              <a:spcBef>
                <a:spcPts val="1000"/>
              </a:spcBef>
              <a:spcAft>
                <a:spcPts val="0"/>
              </a:spcAft>
              <a:buClr>
                <a:schemeClr val="dk1"/>
              </a:buClr>
              <a:buSzPts val="2553"/>
              <a:buChar char="•"/>
            </a:pPr>
            <a:r>
              <a:rPr b="1" lang="en-US" sz="2300">
                <a:latin typeface="Times New Roman"/>
                <a:ea typeface="Times New Roman"/>
                <a:cs typeface="Times New Roman"/>
                <a:sym typeface="Times New Roman"/>
              </a:rPr>
              <a:t>Architecture Diagram</a:t>
            </a:r>
            <a:endParaRPr/>
          </a:p>
          <a:p>
            <a:pPr indent="-514350" lvl="0" marL="1186180" rtl="0" algn="just">
              <a:lnSpc>
                <a:spcPct val="90000"/>
              </a:lnSpc>
              <a:spcBef>
                <a:spcPts val="1000"/>
              </a:spcBef>
              <a:spcAft>
                <a:spcPts val="0"/>
              </a:spcAft>
              <a:buClr>
                <a:schemeClr val="dk1"/>
              </a:buClr>
              <a:buSzPts val="2553"/>
              <a:buChar char="•"/>
            </a:pPr>
            <a:r>
              <a:rPr b="1" lang="en-US" sz="2300">
                <a:latin typeface="Times New Roman"/>
                <a:ea typeface="Times New Roman"/>
                <a:cs typeface="Times New Roman"/>
                <a:sym typeface="Times New Roman"/>
              </a:rPr>
              <a:t>List of Modules</a:t>
            </a:r>
            <a:endParaRPr/>
          </a:p>
          <a:p>
            <a:pPr indent="-514350" lvl="0" marL="1186180" rtl="0" algn="just">
              <a:lnSpc>
                <a:spcPct val="90000"/>
              </a:lnSpc>
              <a:spcBef>
                <a:spcPts val="1000"/>
              </a:spcBef>
              <a:spcAft>
                <a:spcPts val="0"/>
              </a:spcAft>
              <a:buClr>
                <a:schemeClr val="dk1"/>
              </a:buClr>
              <a:buSzPts val="2553"/>
              <a:buChar char="•"/>
            </a:pPr>
            <a:r>
              <a:rPr b="1" lang="en-US" sz="2300">
                <a:latin typeface="Times New Roman"/>
                <a:ea typeface="Times New Roman"/>
                <a:cs typeface="Times New Roman"/>
                <a:sym typeface="Times New Roman"/>
              </a:rPr>
              <a:t>Conclusion</a:t>
            </a:r>
            <a:endParaRPr/>
          </a:p>
          <a:p>
            <a:pPr indent="-514350" lvl="0" marL="1186180" rtl="0" algn="just">
              <a:lnSpc>
                <a:spcPct val="90000"/>
              </a:lnSpc>
              <a:spcBef>
                <a:spcPts val="1000"/>
              </a:spcBef>
              <a:spcAft>
                <a:spcPts val="0"/>
              </a:spcAft>
              <a:buClr>
                <a:schemeClr val="dk1"/>
              </a:buClr>
              <a:buSzPts val="2553"/>
              <a:buChar char="•"/>
            </a:pPr>
            <a:r>
              <a:rPr b="1" lang="en-US" sz="2300">
                <a:latin typeface="Times New Roman"/>
                <a:ea typeface="Times New Roman"/>
                <a:cs typeface="Times New Roman"/>
                <a:sym typeface="Times New Roman"/>
              </a:rPr>
              <a:t>References</a:t>
            </a:r>
            <a:endParaRPr/>
          </a:p>
          <a:p>
            <a:pPr indent="-82550" lvl="0" marL="228600" rtl="0" algn="l">
              <a:lnSpc>
                <a:spcPct val="90000"/>
              </a:lnSpc>
              <a:spcBef>
                <a:spcPts val="1000"/>
              </a:spcBef>
              <a:spcAft>
                <a:spcPts val="0"/>
              </a:spcAft>
              <a:buClr>
                <a:schemeClr val="dk1"/>
              </a:buClr>
              <a:buSzPts val="2300"/>
              <a:buNone/>
            </a:pPr>
            <a:r>
              <a:t/>
            </a:r>
            <a:endParaRPr sz="2300"/>
          </a:p>
        </p:txBody>
      </p:sp>
      <p:sp>
        <p:nvSpPr>
          <p:cNvPr id="102" name="Google Shape;102;p2"/>
          <p:cNvSpPr txBox="1"/>
          <p:nvPr>
            <p:ph idx="4294967295"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3" name="Google Shape;103;p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09/12/2023</a:t>
            </a:r>
            <a:endParaRPr/>
          </a:p>
        </p:txBody>
      </p:sp>
      <p:pic>
        <p:nvPicPr>
          <p:cNvPr id="104" name="Google Shape;104;p2"/>
          <p:cNvPicPr preferRelativeResize="0"/>
          <p:nvPr/>
        </p:nvPicPr>
        <p:blipFill rotWithShape="1">
          <a:blip r:embed="rId3">
            <a:alphaModFix/>
          </a:blip>
          <a:srcRect b="0" l="0" r="0" t="0"/>
          <a:stretch/>
        </p:blipFill>
        <p:spPr>
          <a:xfrm>
            <a:off x="0" y="0"/>
            <a:ext cx="1639966" cy="14204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1708726" y="254294"/>
            <a:ext cx="9645073" cy="983384"/>
          </a:xfrm>
          <a:prstGeom prst="rect">
            <a:avLst/>
          </a:prstGeom>
          <a:noFill/>
          <a:ln>
            <a:noFill/>
          </a:ln>
        </p:spPr>
        <p:txBody>
          <a:bodyPr anchorCtr="0" anchor="ctr" bIns="45700" lIns="91425" spcFirstLastPara="1" rIns="91425" wrap="square" tIns="45700">
            <a:normAutofit/>
          </a:bodyPr>
          <a:lstStyle/>
          <a:p>
            <a:pPr indent="0" lvl="0" marL="228600" rtl="0" algn="ctr">
              <a:spcBef>
                <a:spcPts val="0"/>
              </a:spcBef>
              <a:spcAft>
                <a:spcPts val="0"/>
              </a:spcAft>
              <a:buNone/>
            </a:pPr>
            <a:r>
              <a:rPr b="1" lang="en-US" sz="2800">
                <a:latin typeface="Times New Roman"/>
                <a:ea typeface="Times New Roman"/>
                <a:cs typeface="Times New Roman"/>
                <a:sym typeface="Times New Roman"/>
              </a:rPr>
              <a:t>Research Objectives</a:t>
            </a:r>
            <a:endParaRPr sz="2800"/>
          </a:p>
        </p:txBody>
      </p:sp>
      <p:sp>
        <p:nvSpPr>
          <p:cNvPr id="110" name="Google Shape;110;p4"/>
          <p:cNvSpPr txBox="1"/>
          <p:nvPr>
            <p:ph idx="1" type="body"/>
          </p:nvPr>
        </p:nvSpPr>
        <p:spPr>
          <a:xfrm>
            <a:off x="277091" y="1496291"/>
            <a:ext cx="11076709" cy="4680672"/>
          </a:xfrm>
          <a:prstGeom prst="rect">
            <a:avLst/>
          </a:prstGeom>
          <a:noFill/>
          <a:ln>
            <a:noFill/>
          </a:ln>
        </p:spPr>
        <p:txBody>
          <a:bodyPr anchorCtr="0" anchor="t" bIns="45700" lIns="91425" spcFirstLastPara="1" rIns="91425" wrap="square" tIns="45700">
            <a:noAutofit/>
          </a:bodyPr>
          <a:lstStyle/>
          <a:p>
            <a:pPr indent="-374650" lvl="0" marL="457200" rtl="0" algn="just">
              <a:lnSpc>
                <a:spcPct val="15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Develop machine learning algorithms that can reliably detect the early signs of sepsis in patients, allowing for prompt intervention and treatment.</a:t>
            </a:r>
            <a:endParaRPr sz="2300">
              <a:latin typeface="Times New Roman"/>
              <a:ea typeface="Times New Roman"/>
              <a:cs typeface="Times New Roman"/>
              <a:sym typeface="Times New Roman"/>
            </a:endParaRPr>
          </a:p>
          <a:p>
            <a:pPr indent="-374650" lvl="0" marL="457200" rtl="0" algn="just">
              <a:lnSpc>
                <a:spcPct val="15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Enhance patient outcomes by reducing sepsis-related illness and mortality rates through early detection and timely intervention.</a:t>
            </a:r>
            <a:endParaRPr sz="2300">
              <a:latin typeface="Times New Roman"/>
              <a:ea typeface="Times New Roman"/>
              <a:cs typeface="Times New Roman"/>
              <a:sym typeface="Times New Roman"/>
            </a:endParaRPr>
          </a:p>
          <a:p>
            <a:pPr indent="-374650" lvl="0" marL="457200" rtl="0" algn="just">
              <a:lnSpc>
                <a:spcPct val="15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Decrease healthcare costs associated with sepsis by minimizing prolonged hospital stays, intensive care unit (ICU) admissions, and expensive treatments through early detection.</a:t>
            </a:r>
            <a:endParaRPr sz="2300">
              <a:latin typeface="Times New Roman"/>
              <a:ea typeface="Times New Roman"/>
              <a:cs typeface="Times New Roman"/>
              <a:sym typeface="Times New Roman"/>
            </a:endParaRPr>
          </a:p>
          <a:p>
            <a:pPr indent="-374650" lvl="0" marL="457200" rtl="0" algn="just">
              <a:lnSpc>
                <a:spcPct val="15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Seamlessly integrate the sepsis detection system with existing healthcare systems, such as electronic health records (EHRs), and ensure its usability and acceptance by healthcare providers for effective clinical decision support.</a:t>
            </a:r>
            <a:endParaRPr sz="2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1708726" y="254294"/>
            <a:ext cx="9645073" cy="9833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2800">
                <a:latin typeface="Times New Roman"/>
                <a:ea typeface="Times New Roman"/>
                <a:cs typeface="Times New Roman"/>
                <a:sym typeface="Times New Roman"/>
              </a:rPr>
              <a:t>Abstract</a:t>
            </a:r>
            <a:endParaRPr b="1" sz="2800">
              <a:latin typeface="Times New Roman"/>
              <a:ea typeface="Times New Roman"/>
              <a:cs typeface="Times New Roman"/>
              <a:sym typeface="Times New Roman"/>
            </a:endParaRPr>
          </a:p>
        </p:txBody>
      </p:sp>
      <p:sp>
        <p:nvSpPr>
          <p:cNvPr id="116" name="Google Shape;116;p5"/>
          <p:cNvSpPr txBox="1"/>
          <p:nvPr>
            <p:ph idx="1" type="body"/>
          </p:nvPr>
        </p:nvSpPr>
        <p:spPr>
          <a:xfrm>
            <a:off x="277091" y="1496291"/>
            <a:ext cx="11076709" cy="4680672"/>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Sepsis is an organ failure disease caused by an infection resulting in extremely high mortality. Sepsis is activated by the immune system present in your body that works all the time in order to prevent infections from entering. During this stage, the enormous number of synthetic substances discharged into the blood causes broad irritation. For the patient the practicality of detecting the occurrence of sepsis in development is an important factor in the result. The primary goal of this project is to build a model that detect the occurrence of the disease sepsis in a person, so the treatment for the same begins at an early stage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1708726" y="254294"/>
            <a:ext cx="9645000" cy="983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2800">
                <a:latin typeface="Times New Roman"/>
                <a:ea typeface="Times New Roman"/>
                <a:cs typeface="Times New Roman"/>
                <a:sym typeface="Times New Roman"/>
              </a:rPr>
              <a:t>Problem </a:t>
            </a:r>
            <a:r>
              <a:rPr b="1" lang="en-US" sz="2800">
                <a:latin typeface="Times New Roman"/>
                <a:ea typeface="Times New Roman"/>
                <a:cs typeface="Times New Roman"/>
                <a:sym typeface="Times New Roman"/>
              </a:rPr>
              <a:t>statement</a:t>
            </a:r>
            <a:endParaRPr b="1" sz="2800">
              <a:latin typeface="Times New Roman"/>
              <a:ea typeface="Times New Roman"/>
              <a:cs typeface="Times New Roman"/>
              <a:sym typeface="Times New Roman"/>
            </a:endParaRPr>
          </a:p>
        </p:txBody>
      </p:sp>
      <p:sp>
        <p:nvSpPr>
          <p:cNvPr id="122" name="Google Shape;122;p7"/>
          <p:cNvSpPr txBox="1"/>
          <p:nvPr>
            <p:ph idx="1" type="body"/>
          </p:nvPr>
        </p:nvSpPr>
        <p:spPr>
          <a:xfrm>
            <a:off x="277091" y="1496291"/>
            <a:ext cx="11076709" cy="4680672"/>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The following are the problem statements for this project on Early Detection of Sepsis using Machine Learning. </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To determine the presence of Sepsis in a patient using clinical data.</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To perform exploratory data analysis on patients’ clinical data. </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1708726" y="254294"/>
            <a:ext cx="9645073" cy="9833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2800">
                <a:latin typeface="Times New Roman"/>
                <a:ea typeface="Times New Roman"/>
                <a:cs typeface="Times New Roman"/>
                <a:sym typeface="Times New Roman"/>
              </a:rPr>
              <a:t>Introduction</a:t>
            </a:r>
            <a:endParaRPr b="1" sz="2800">
              <a:latin typeface="Times New Roman"/>
              <a:ea typeface="Times New Roman"/>
              <a:cs typeface="Times New Roman"/>
              <a:sym typeface="Times New Roman"/>
            </a:endParaRPr>
          </a:p>
        </p:txBody>
      </p:sp>
      <p:sp>
        <p:nvSpPr>
          <p:cNvPr id="128" name="Google Shape;128;p8"/>
          <p:cNvSpPr txBox="1"/>
          <p:nvPr>
            <p:ph idx="1" type="body"/>
          </p:nvPr>
        </p:nvSpPr>
        <p:spPr>
          <a:xfrm>
            <a:off x="277091" y="1496291"/>
            <a:ext cx="11076709" cy="4680672"/>
          </a:xfrm>
          <a:prstGeom prst="rect">
            <a:avLst/>
          </a:prstGeom>
          <a:noFill/>
          <a:ln>
            <a:noFill/>
          </a:ln>
        </p:spPr>
        <p:txBody>
          <a:bodyPr anchorCtr="0" anchor="t" bIns="45700" lIns="91425" spcFirstLastPara="1" rIns="91425" wrap="square" tIns="45700">
            <a:normAutofit lnSpcReduction="10000"/>
          </a:bodyPr>
          <a:lstStyle/>
          <a:p>
            <a:pPr indent="-50800" lvl="0" marL="228600" rtl="0" algn="just">
              <a:lnSpc>
                <a:spcPct val="150000"/>
              </a:lnSpc>
              <a:spcBef>
                <a:spcPts val="0"/>
              </a:spcBef>
              <a:spcAft>
                <a:spcPts val="0"/>
              </a:spcAft>
              <a:buClr>
                <a:schemeClr val="dk1"/>
              </a:buClr>
              <a:buSzPts val="2800"/>
              <a:buNone/>
            </a:pPr>
            <a:r>
              <a:rPr lang="en-US" sz="2400">
                <a:latin typeface="Times New Roman"/>
                <a:ea typeface="Times New Roman"/>
                <a:cs typeface="Times New Roman"/>
                <a:sym typeface="Times New Roman"/>
              </a:rPr>
              <a:t>The project on Early Detection of Sepsis using Machine Learning aims to address critical healthcare challenges by leveraging clinical data to determine the presence of sepsis in patients. Sepsis is a life-threatening condition that requires swift intervention, and early detection is crucial for improving patient outcomes. Additionally, the project includes an important component of exploratory data analysis, which involves delving into the wealth of clinical data to uncover patterns, insights, and potential risk factors associated with sepsis. By combining machine learning for early sepsis detection with comprehensive data exploration, this initiative seeks to enhance our understanding of sepsis in healthcare.</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1708726" y="254294"/>
            <a:ext cx="9645073" cy="9833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2800">
                <a:latin typeface="Times New Roman"/>
                <a:ea typeface="Times New Roman"/>
                <a:cs typeface="Times New Roman"/>
                <a:sym typeface="Times New Roman"/>
              </a:rPr>
              <a:t>Literature Work</a:t>
            </a:r>
            <a:endParaRPr b="1" sz="2800">
              <a:latin typeface="Times New Roman"/>
              <a:ea typeface="Times New Roman"/>
              <a:cs typeface="Times New Roman"/>
              <a:sym typeface="Times New Roman"/>
            </a:endParaRPr>
          </a:p>
        </p:txBody>
      </p:sp>
      <p:sp>
        <p:nvSpPr>
          <p:cNvPr id="134" name="Google Shape;134;p9"/>
          <p:cNvSpPr txBox="1"/>
          <p:nvPr>
            <p:ph idx="1" type="body"/>
          </p:nvPr>
        </p:nvSpPr>
        <p:spPr>
          <a:xfrm>
            <a:off x="277091" y="1496291"/>
            <a:ext cx="11076709" cy="4680672"/>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Paper-1 </a:t>
            </a:r>
            <a:endParaRPr sz="2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US" sz="2400">
                <a:latin typeface="Times New Roman"/>
                <a:ea typeface="Times New Roman"/>
                <a:cs typeface="Times New Roman"/>
                <a:sym typeface="Times New Roman"/>
              </a:rPr>
              <a:t>Title:</a:t>
            </a:r>
            <a:r>
              <a:rPr lang="en-US" sz="2400">
                <a:latin typeface="Times New Roman"/>
                <a:ea typeface="Times New Roman"/>
                <a:cs typeface="Times New Roman"/>
                <a:sym typeface="Times New Roman"/>
              </a:rPr>
              <a:t> "Examining Deep Learning Methods For The Detection Of Sepsis" </a:t>
            </a:r>
            <a:endParaRPr sz="2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US" sz="2400">
                <a:latin typeface="Times New Roman"/>
                <a:ea typeface="Times New Roman"/>
                <a:cs typeface="Times New Roman"/>
                <a:sym typeface="Times New Roman"/>
              </a:rPr>
              <a:t>Research gap:</a:t>
            </a:r>
            <a:endParaRPr b="1" sz="2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2400">
                <a:solidFill>
                  <a:srgbClr val="374151"/>
                </a:solidFill>
                <a:latin typeface="Times New Roman"/>
                <a:ea typeface="Times New Roman"/>
                <a:cs typeface="Times New Roman"/>
                <a:sym typeface="Times New Roman"/>
              </a:rPr>
              <a:t>The paper discusses the application of deep learning models on the PhysioNet Challenge 2019 dataset. While the results are promising, there is a need for further clinical validation to assess the real-world effectiveness of these models in sepsis detection.</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7dc4d2cfb6_0_0"/>
          <p:cNvSpPr txBox="1"/>
          <p:nvPr>
            <p:ph type="title"/>
          </p:nvPr>
        </p:nvSpPr>
        <p:spPr>
          <a:xfrm>
            <a:off x="1708726" y="254294"/>
            <a:ext cx="9645000" cy="983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2800">
                <a:latin typeface="Times New Roman"/>
                <a:ea typeface="Times New Roman"/>
                <a:cs typeface="Times New Roman"/>
                <a:sym typeface="Times New Roman"/>
              </a:rPr>
              <a:t>Literature Work</a:t>
            </a:r>
            <a:endParaRPr b="1" sz="2800">
              <a:latin typeface="Times New Roman"/>
              <a:ea typeface="Times New Roman"/>
              <a:cs typeface="Times New Roman"/>
              <a:sym typeface="Times New Roman"/>
            </a:endParaRPr>
          </a:p>
        </p:txBody>
      </p:sp>
      <p:sp>
        <p:nvSpPr>
          <p:cNvPr id="140" name="Google Shape;140;g27dc4d2cfb6_0_0"/>
          <p:cNvSpPr txBox="1"/>
          <p:nvPr>
            <p:ph idx="1" type="body"/>
          </p:nvPr>
        </p:nvSpPr>
        <p:spPr>
          <a:xfrm>
            <a:off x="277091" y="1496291"/>
            <a:ext cx="11076600" cy="4680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None/>
            </a:pPr>
            <a:r>
              <a:rPr lang="en-US" sz="2400">
                <a:latin typeface="Times New Roman"/>
                <a:ea typeface="Times New Roman"/>
                <a:cs typeface="Times New Roman"/>
                <a:sym typeface="Times New Roman"/>
              </a:rPr>
              <a:t>Paper-2 </a:t>
            </a:r>
            <a:endParaRPr sz="2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US" sz="2400">
                <a:latin typeface="Times New Roman"/>
                <a:ea typeface="Times New Roman"/>
                <a:cs typeface="Times New Roman"/>
                <a:sym typeface="Times New Roman"/>
              </a:rPr>
              <a:t>Title: </a:t>
            </a:r>
            <a:r>
              <a:rPr lang="en-US" sz="2400">
                <a:latin typeface="Times New Roman"/>
                <a:ea typeface="Times New Roman"/>
                <a:cs typeface="Times New Roman"/>
                <a:sym typeface="Times New Roman"/>
              </a:rPr>
              <a:t>“</a:t>
            </a:r>
            <a:r>
              <a:rPr lang="en-US" sz="2400">
                <a:solidFill>
                  <a:srgbClr val="343541"/>
                </a:solidFill>
                <a:latin typeface="Times New Roman"/>
                <a:ea typeface="Times New Roman"/>
                <a:cs typeface="Times New Roman"/>
                <a:sym typeface="Times New Roman"/>
              </a:rPr>
              <a:t>Bi-Directional Gated Recurrent Unit Based Ensemble Model for the Early Detection  of Sepsis”</a:t>
            </a:r>
            <a:endParaRPr sz="2400">
              <a:solidFill>
                <a:srgbClr val="34354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US" sz="2400">
                <a:latin typeface="Times New Roman"/>
                <a:ea typeface="Times New Roman"/>
                <a:cs typeface="Times New Roman"/>
                <a:sym typeface="Times New Roman"/>
              </a:rPr>
              <a:t>Research gap:</a:t>
            </a:r>
            <a:endParaRPr b="1" sz="2400">
              <a:latin typeface="Times New Roman"/>
              <a:ea typeface="Times New Roman"/>
              <a:cs typeface="Times New Roman"/>
              <a:sym typeface="Times New Roman"/>
            </a:endParaRPr>
          </a:p>
          <a:p>
            <a:pPr indent="18135" lvl="0" marL="0" marR="93929" rtl="0" algn="just">
              <a:lnSpc>
                <a:spcPct val="150000"/>
              </a:lnSpc>
              <a:spcBef>
                <a:spcPts val="918"/>
              </a:spcBef>
              <a:spcAft>
                <a:spcPts val="0"/>
              </a:spcAft>
              <a:buClr>
                <a:schemeClr val="dk1"/>
              </a:buClr>
              <a:buSzPts val="1100"/>
              <a:buFont typeface="Arial"/>
              <a:buNone/>
            </a:pPr>
            <a:r>
              <a:rPr lang="en-US" sz="2400">
                <a:latin typeface="Times New Roman"/>
                <a:ea typeface="Times New Roman"/>
                <a:cs typeface="Times New Roman"/>
                <a:sym typeface="Times New Roman"/>
              </a:rPr>
              <a:t>Further research is needed to enhance the explainability of the model and provide insights  into why specific predictions are made, which is essential for gaining trust from medical  professionals and facilitating clinical decision-making. </a:t>
            </a:r>
            <a:endParaRPr sz="2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7dc4d2cfb6_0_17"/>
          <p:cNvSpPr txBox="1"/>
          <p:nvPr>
            <p:ph type="title"/>
          </p:nvPr>
        </p:nvSpPr>
        <p:spPr>
          <a:xfrm>
            <a:off x="1708726" y="254294"/>
            <a:ext cx="9645000" cy="983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2800">
                <a:latin typeface="Times New Roman"/>
                <a:ea typeface="Times New Roman"/>
                <a:cs typeface="Times New Roman"/>
                <a:sym typeface="Times New Roman"/>
              </a:rPr>
              <a:t>Literature Work</a:t>
            </a:r>
            <a:endParaRPr b="1" sz="2800">
              <a:latin typeface="Times New Roman"/>
              <a:ea typeface="Times New Roman"/>
              <a:cs typeface="Times New Roman"/>
              <a:sym typeface="Times New Roman"/>
            </a:endParaRPr>
          </a:p>
        </p:txBody>
      </p:sp>
      <p:sp>
        <p:nvSpPr>
          <p:cNvPr id="146" name="Google Shape;146;g27dc4d2cfb6_0_17"/>
          <p:cNvSpPr txBox="1"/>
          <p:nvPr>
            <p:ph idx="1" type="body"/>
          </p:nvPr>
        </p:nvSpPr>
        <p:spPr>
          <a:xfrm>
            <a:off x="277091" y="1496291"/>
            <a:ext cx="11076600" cy="46806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50000"/>
              </a:lnSpc>
              <a:spcBef>
                <a:spcPts val="0"/>
              </a:spcBef>
              <a:spcAft>
                <a:spcPts val="0"/>
              </a:spcAft>
              <a:buClr>
                <a:schemeClr val="dk1"/>
              </a:buClr>
              <a:buSzPts val="1100"/>
              <a:buNone/>
            </a:pPr>
            <a:r>
              <a:rPr lang="en-US" sz="2400">
                <a:latin typeface="Times New Roman"/>
                <a:ea typeface="Times New Roman"/>
                <a:cs typeface="Times New Roman"/>
                <a:sym typeface="Times New Roman"/>
              </a:rPr>
              <a:t>Paper-3</a:t>
            </a:r>
            <a:endParaRPr sz="2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None/>
            </a:pPr>
            <a:r>
              <a:t/>
            </a:r>
            <a:endParaRPr sz="2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None/>
            </a:pPr>
            <a:r>
              <a:rPr b="1" lang="en-US" sz="2400">
                <a:latin typeface="Times New Roman"/>
                <a:ea typeface="Times New Roman"/>
                <a:cs typeface="Times New Roman"/>
                <a:sym typeface="Times New Roman"/>
              </a:rPr>
              <a:t>Title:</a:t>
            </a:r>
            <a:r>
              <a:rPr lang="en-US" sz="2400">
                <a:latin typeface="Times New Roman"/>
                <a:ea typeface="Times New Roman"/>
                <a:cs typeface="Times New Roman"/>
                <a:sym typeface="Times New Roman"/>
              </a:rPr>
              <a:t> “An Ensemble Machine Learning Model For the Early Detection of Sepsis From Clinical Data”</a:t>
            </a:r>
            <a:endParaRPr sz="2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None/>
            </a:pPr>
            <a:r>
              <a:rPr b="1" lang="en-US" sz="2400">
                <a:latin typeface="Times New Roman"/>
                <a:ea typeface="Times New Roman"/>
                <a:cs typeface="Times New Roman"/>
                <a:sym typeface="Times New Roman"/>
              </a:rPr>
              <a:t>Research gap:</a:t>
            </a:r>
            <a:endParaRPr sz="2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None/>
            </a:pPr>
            <a:r>
              <a:rPr lang="en-US" sz="2400">
                <a:latin typeface="Times New Roman"/>
                <a:ea typeface="Times New Roman"/>
                <a:cs typeface="Times New Roman"/>
                <a:sym typeface="Times New Roman"/>
              </a:rPr>
              <a:t>The paper acknowledges that the model performed well in offline tests but had a worse performance on the online full test sets, suggesting possible overfitting. Investigating techniques to improve model generalization, especially when applying the model to data from different hospitals or healthcare systems, would be valuable.</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2020-05-07T04:21:47Z</dcterms:created>
  <dc:creator>GITAM_CSE</dc:creator>
</cp:coreProperties>
</file>