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4"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43450" y="4058588"/>
            <a:ext cx="7980183"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Student Name : </a:t>
            </a:r>
            <a:r>
              <a:rPr lang="en-US" sz="2400" b="1" dirty="0">
                <a:solidFill>
                  <a:schemeClr val="accent5">
                    <a:lumMod val="60000"/>
                    <a:lumOff val="40000"/>
                  </a:schemeClr>
                </a:solidFill>
                <a:latin typeface="Arial"/>
                <a:cs typeface="Arial"/>
              </a:rPr>
              <a:t>Dinesh Baghel</a:t>
            </a:r>
          </a:p>
          <a:p>
            <a:r>
              <a:rPr lang="en-US" sz="2400" b="1" dirty="0">
                <a:solidFill>
                  <a:schemeClr val="accent1">
                    <a:lumMod val="75000"/>
                  </a:schemeClr>
                </a:solidFill>
                <a:latin typeface="Arial"/>
                <a:cs typeface="Arial"/>
              </a:rPr>
              <a:t>College Name : </a:t>
            </a:r>
            <a:r>
              <a:rPr lang="en-US" sz="2400" b="1" dirty="0" err="1">
                <a:solidFill>
                  <a:schemeClr val="accent5">
                    <a:lumMod val="60000"/>
                    <a:lumOff val="40000"/>
                  </a:schemeClr>
                </a:solidFill>
                <a:latin typeface="Arial"/>
                <a:cs typeface="Arial"/>
              </a:rPr>
              <a:t>Inderprastha</a:t>
            </a:r>
            <a:r>
              <a:rPr lang="en-US" sz="2400" b="1" dirty="0">
                <a:solidFill>
                  <a:schemeClr val="accent5">
                    <a:lumMod val="60000"/>
                    <a:lumOff val="40000"/>
                  </a:schemeClr>
                </a:solidFill>
                <a:latin typeface="Arial"/>
                <a:cs typeface="Arial"/>
              </a:rPr>
              <a:t> Engineering College</a:t>
            </a:r>
          </a:p>
          <a:p>
            <a:r>
              <a:rPr lang="en-US" sz="2400" b="1" dirty="0">
                <a:solidFill>
                  <a:schemeClr val="accent1">
                    <a:lumMod val="75000"/>
                  </a:schemeClr>
                </a:solidFill>
                <a:latin typeface="Arial"/>
                <a:cs typeface="Arial"/>
              </a:rPr>
              <a:t>Department : </a:t>
            </a:r>
            <a:r>
              <a:rPr lang="en-US" sz="2400" b="1" dirty="0">
                <a:solidFill>
                  <a:schemeClr val="accent5">
                    <a:lumMod val="60000"/>
                    <a:lumOff val="40000"/>
                  </a:schemeClr>
                </a:solidFill>
                <a:latin typeface="Arial"/>
                <a:cs typeface="Arial"/>
              </a:rPr>
              <a:t>Computer Science &amp;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dirty="0"/>
          </a:p>
          <a:p>
            <a:pPr marL="305435" indent="-305435"/>
            <a:r>
              <a:rPr lang="en-US" sz="2000" b="1" dirty="0"/>
              <a:t>Enhanced Encryption</a:t>
            </a:r>
            <a:r>
              <a:rPr lang="en-US" sz="2000" dirty="0"/>
              <a:t>: Integrate stronger encryption algorithms along with steganography for added security</a:t>
            </a:r>
          </a:p>
          <a:p>
            <a:pPr marL="305435" indent="-305435"/>
            <a:r>
              <a:rPr lang="en-US" sz="2000" b="1" dirty="0"/>
              <a:t>Multiple File Formats</a:t>
            </a:r>
            <a:r>
              <a:rPr lang="en-US" sz="2000" dirty="0"/>
              <a:t>: Expand support to hide messages in audio, video, and document files.</a:t>
            </a:r>
          </a:p>
          <a:p>
            <a:pPr marL="305435" indent="-305435"/>
            <a:r>
              <a:rPr lang="en-US" sz="2000" b="1" dirty="0"/>
              <a:t>A1-Based Detection Prevention</a:t>
            </a:r>
            <a:r>
              <a:rPr lang="en-US" sz="2000" dirty="0"/>
              <a:t>: Implement A1 techniques to make hidden messages even more undetectable.</a:t>
            </a:r>
          </a:p>
          <a:p>
            <a:pPr marL="305435" indent="-305435"/>
            <a:r>
              <a:rPr lang="en-US" sz="2000" b="1" dirty="0"/>
              <a:t>Cloud &amp; Mobile Integration</a:t>
            </a:r>
            <a:r>
              <a:rPr lang="en-US" sz="2000" dirty="0"/>
              <a:t>: Develop a web or mobile app for easy and secure message hiding and retrieval.</a:t>
            </a:r>
          </a:p>
          <a:p>
            <a:pPr marL="305435" indent="-305435"/>
            <a:r>
              <a:rPr lang="en-US" sz="2000" b="1" dirty="0"/>
              <a:t>Increased Storage Capacity:</a:t>
            </a:r>
            <a:r>
              <a:rPr lang="en-US" sz="2000" dirty="0"/>
              <a:t> Optimize algorithms to store larger messages without affecting image quality.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Develop a Python program to securely embed a secret message into an image file (encryption) and later retrieve the hidden message (decryption). The program should utilize the OpenCV library for image manipulation and ensure the integrity and confidentiality of the message through the use of a passcode. The solution must be cross-platform compatible, allowing for efficient encryption and decryption processes.</a:t>
            </a:r>
            <a:r>
              <a:rPr lang="en-IN" sz="3200" dirty="0">
                <a:solidFill>
                  <a:srgbClr val="0F0F0F"/>
                </a:solidFill>
                <a:ea typeface="+mn-lt"/>
                <a:cs typeface="+mn-lt"/>
              </a:rPr>
              <a:t>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400" dirty="0"/>
              <a:t>Programming Language :  </a:t>
            </a:r>
            <a:r>
              <a:rPr lang="en-IN" sz="2400" dirty="0">
                <a:solidFill>
                  <a:schemeClr val="tx1">
                    <a:lumMod val="50000"/>
                    <a:lumOff val="50000"/>
                  </a:schemeClr>
                </a:solidFill>
              </a:rPr>
              <a:t>Python</a:t>
            </a:r>
          </a:p>
          <a:p>
            <a:pPr marL="0" indent="0">
              <a:buNone/>
            </a:pPr>
            <a:r>
              <a:rPr lang="en-IN" sz="2400" dirty="0"/>
              <a:t>Libraries : </a:t>
            </a:r>
            <a:r>
              <a:rPr lang="en-IN" sz="2400" dirty="0">
                <a:solidFill>
                  <a:schemeClr val="tx1">
                    <a:lumMod val="50000"/>
                    <a:lumOff val="50000"/>
                  </a:schemeClr>
                </a:solidFill>
              </a:rPr>
              <a:t>OpenCV (cv2) for image processing, OS for file Handling</a:t>
            </a:r>
          </a:p>
          <a:p>
            <a:pPr marL="0" indent="0">
              <a:buNone/>
            </a:pPr>
            <a:r>
              <a:rPr lang="en-IN" sz="2400" dirty="0"/>
              <a:t>Algorithm : </a:t>
            </a:r>
            <a:r>
              <a:rPr lang="en-IN" sz="2400" dirty="0">
                <a:solidFill>
                  <a:schemeClr val="tx1">
                    <a:lumMod val="50000"/>
                    <a:lumOff val="50000"/>
                  </a:schemeClr>
                </a:solidFill>
              </a:rPr>
              <a:t>Custom Encryption Algorithm, Custom Decryption Algorithm</a:t>
            </a:r>
          </a:p>
          <a:p>
            <a:pPr marL="0" indent="0">
              <a:buNone/>
            </a:pPr>
            <a:r>
              <a:rPr lang="en-IN" sz="2400" dirty="0"/>
              <a:t>Platform : </a:t>
            </a:r>
            <a:r>
              <a:rPr lang="en-IN" sz="2400" dirty="0">
                <a:solidFill>
                  <a:schemeClr val="tx1">
                    <a:lumMod val="50000"/>
                    <a:lumOff val="50000"/>
                  </a:schemeClr>
                </a:solidFill>
              </a:rPr>
              <a:t>Cross – Platform Compatibility</a:t>
            </a:r>
          </a:p>
          <a:p>
            <a:pPr marL="0" indent="0">
              <a:buNone/>
            </a:pPr>
            <a:r>
              <a:rPr lang="en-IN" sz="2400" dirty="0"/>
              <a:t>Output Format : </a:t>
            </a:r>
            <a:r>
              <a:rPr lang="en-IN" sz="2400" dirty="0">
                <a:solidFill>
                  <a:schemeClr val="tx1">
                    <a:lumMod val="50000"/>
                    <a:lumOff val="50000"/>
                  </a:schemeClr>
                </a:solidFill>
              </a:rPr>
              <a:t>Encrypted image (JPG) with hidden message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lnSpc>
                <a:spcPct val="200000"/>
              </a:lnSpc>
              <a:buNone/>
            </a:pPr>
            <a:r>
              <a:rPr lang="en-US" sz="2000" b="1" dirty="0">
                <a:solidFill>
                  <a:srgbClr val="0F0F0F"/>
                </a:solidFill>
              </a:rPr>
              <a:t>Invisible Encryption</a:t>
            </a:r>
            <a:r>
              <a:rPr lang="en-US" sz="2000" dirty="0">
                <a:solidFill>
                  <a:srgbClr val="0F0F0F"/>
                </a:solidFill>
              </a:rPr>
              <a:t>: Hides messages within images without altering their visible appearance.</a:t>
            </a:r>
          </a:p>
          <a:p>
            <a:pPr marL="0" indent="0">
              <a:lnSpc>
                <a:spcPct val="200000"/>
              </a:lnSpc>
              <a:buNone/>
            </a:pPr>
            <a:r>
              <a:rPr lang="en-US" sz="2000" b="1" dirty="0">
                <a:solidFill>
                  <a:srgbClr val="0F0F0F"/>
                </a:solidFill>
              </a:rPr>
              <a:t>Dual Security</a:t>
            </a:r>
            <a:r>
              <a:rPr lang="en-US" sz="2000" dirty="0">
                <a:solidFill>
                  <a:srgbClr val="0F0F0F"/>
                </a:solidFill>
              </a:rPr>
              <a:t>: Uses both steganography and password protection for enhanced security.</a:t>
            </a:r>
          </a:p>
          <a:p>
            <a:pPr marL="0" indent="0">
              <a:lnSpc>
                <a:spcPct val="200000"/>
              </a:lnSpc>
              <a:buNone/>
            </a:pPr>
            <a:r>
              <a:rPr lang="en-US" sz="2000" b="1" dirty="0">
                <a:solidFill>
                  <a:srgbClr val="0F0F0F"/>
                </a:solidFill>
              </a:rPr>
              <a:t>Lightweight &amp; Fast</a:t>
            </a:r>
            <a:r>
              <a:rPr lang="en-US" sz="2000" dirty="0">
                <a:solidFill>
                  <a:srgbClr val="0F0F0F"/>
                </a:solidFill>
              </a:rPr>
              <a:t>: Minimal processing time with no need for large encryption keys</a:t>
            </a:r>
          </a:p>
          <a:p>
            <a:pPr marL="0" indent="0">
              <a:lnSpc>
                <a:spcPct val="200000"/>
              </a:lnSpc>
              <a:buNone/>
            </a:pPr>
            <a:r>
              <a:rPr lang="en-US" sz="2000" b="1" dirty="0">
                <a:solidFill>
                  <a:srgbClr val="0F0F0F"/>
                </a:solidFill>
              </a:rPr>
              <a:t>Easy &amp; Accessible</a:t>
            </a:r>
            <a:r>
              <a:rPr lang="en-US" sz="2000" dirty="0">
                <a:solidFill>
                  <a:srgbClr val="0F0F0F"/>
                </a:solidFill>
              </a:rPr>
              <a:t>: Works on any standard image, making secret communication effortless.</a:t>
            </a:r>
          </a:p>
          <a:p>
            <a:pPr marL="0" indent="0">
              <a:lnSpc>
                <a:spcPct val="200000"/>
              </a:lnSpc>
              <a:buNone/>
            </a:pPr>
            <a:r>
              <a:rPr lang="en-US" sz="2000" b="1" dirty="0">
                <a:solidFill>
                  <a:srgbClr val="0F0F0F"/>
                </a:solidFill>
              </a:rPr>
              <a:t>No Suspicion</a:t>
            </a:r>
            <a:r>
              <a:rPr lang="en-US" sz="2000" dirty="0">
                <a:solidFill>
                  <a:srgbClr val="0F0F0F"/>
                </a:solidFill>
              </a:rPr>
              <a:t>: Unlike traditional encryption, it doesn't attract attention or look suspicious.</a:t>
            </a:r>
            <a:endParaRPr lang="en-IN" sz="20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lnSpc>
                <a:spcPct val="200000"/>
              </a:lnSpc>
            </a:pPr>
            <a:r>
              <a:rPr lang="en-US" sz="2000" b="1" dirty="0"/>
              <a:t>Cybersecurity Professionals</a:t>
            </a:r>
            <a:r>
              <a:rPr lang="en-US" sz="2000" dirty="0"/>
              <a:t> - For secure and discreet communication.</a:t>
            </a:r>
          </a:p>
          <a:p>
            <a:pPr>
              <a:lnSpc>
                <a:spcPct val="200000"/>
              </a:lnSpc>
            </a:pPr>
            <a:r>
              <a:rPr lang="en-US" sz="2000" b="1" dirty="0"/>
              <a:t>Journalists &amp; Activists </a:t>
            </a:r>
            <a:r>
              <a:rPr lang="en-US" sz="2000" dirty="0"/>
              <a:t>- To share sensitive information without detection.</a:t>
            </a:r>
          </a:p>
          <a:p>
            <a:pPr>
              <a:lnSpc>
                <a:spcPct val="200000"/>
              </a:lnSpc>
            </a:pPr>
            <a:r>
              <a:rPr lang="en-US" sz="2000" b="1" dirty="0"/>
              <a:t>Government &amp; Military </a:t>
            </a:r>
            <a:r>
              <a:rPr lang="en-US" sz="2000" dirty="0"/>
              <a:t>- For communication and intelligence sharing.</a:t>
            </a:r>
          </a:p>
          <a:p>
            <a:pPr>
              <a:lnSpc>
                <a:spcPct val="200000"/>
              </a:lnSpc>
            </a:pPr>
            <a:r>
              <a:rPr lang="en-US" sz="2000" b="1" dirty="0"/>
              <a:t>Businesses &amp; Corporations </a:t>
            </a:r>
            <a:r>
              <a:rPr lang="en-US" sz="2000" dirty="0"/>
              <a:t>- To protect confidential data from competitors.</a:t>
            </a:r>
          </a:p>
          <a:p>
            <a:pPr>
              <a:lnSpc>
                <a:spcPct val="200000"/>
              </a:lnSpc>
            </a:pPr>
            <a:r>
              <a:rPr lang="en-US" sz="2000" b="1" dirty="0"/>
              <a:t>General Users </a:t>
            </a:r>
            <a:r>
              <a:rPr lang="en-US" sz="2000" dirty="0"/>
              <a:t>- Anyone needing a private and secure way to exchange messages.</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FC9F948A-0929-6FA8-3EF8-0F33AF14360B}"/>
              </a:ext>
            </a:extLst>
          </p:cNvPr>
          <p:cNvPicPr>
            <a:picLocks noGrp="1" noChangeAspect="1"/>
          </p:cNvPicPr>
          <p:nvPr>
            <p:ph idx="1"/>
          </p:nvPr>
        </p:nvPicPr>
        <p:blipFill>
          <a:blip r:embed="rId2"/>
          <a:stretch>
            <a:fillRect/>
          </a:stretch>
        </p:blipFill>
        <p:spPr>
          <a:xfrm>
            <a:off x="6096000" y="1301750"/>
            <a:ext cx="5514808" cy="4853818"/>
          </a:xfrm>
        </p:spPr>
      </p:pic>
      <p:pic>
        <p:nvPicPr>
          <p:cNvPr id="5" name="Picture 4">
            <a:extLst>
              <a:ext uri="{FF2B5EF4-FFF2-40B4-BE49-F238E27FC236}">
                <a16:creationId xmlns:a16="http://schemas.microsoft.com/office/drawing/2014/main" id="{F7B36E13-A576-3BE2-D947-991927872CC2}"/>
              </a:ext>
            </a:extLst>
          </p:cNvPr>
          <p:cNvPicPr>
            <a:picLocks noChangeAspect="1"/>
          </p:cNvPicPr>
          <p:nvPr/>
        </p:nvPicPr>
        <p:blipFill>
          <a:blip r:embed="rId3"/>
          <a:stretch>
            <a:fillRect/>
          </a:stretch>
        </p:blipFill>
        <p:spPr>
          <a:xfrm>
            <a:off x="581192" y="1302026"/>
            <a:ext cx="5514808" cy="485381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lnSpc>
                <a:spcPct val="150000"/>
              </a:lnSpc>
              <a:buNone/>
            </a:pPr>
            <a:r>
              <a:rPr lang="en-US" sz="2000" dirty="0"/>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appearance_ Unlike traditional encryption methods, this approach ensures that sensitive information remains unnoticed, reducing the risk of interception.</a:t>
            </a:r>
          </a:p>
          <a:p>
            <a:pPr marL="0" indent="0">
              <a:lnSpc>
                <a:spcPct val="150000"/>
              </a:lnSpc>
              <a:buNone/>
            </a:pPr>
            <a:r>
              <a:rPr lang="en-US" sz="2000" dirty="0"/>
              <a:t>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https://github.com/Dinesh01234/Steganography-project.git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80</TotalTime>
  <Words>507</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Baghel</cp:lastModifiedBy>
  <cp:revision>26</cp:revision>
  <dcterms:created xsi:type="dcterms:W3CDTF">2021-05-26T16:50:10Z</dcterms:created>
  <dcterms:modified xsi:type="dcterms:W3CDTF">2025-02-23T18:31:58Z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