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282" r:id="rId7"/>
    <p:sldId id="314" r:id="rId8"/>
    <p:sldId id="315" r:id="rId9"/>
    <p:sldId id="319" r:id="rId10"/>
    <p:sldId id="323" r:id="rId11"/>
    <p:sldId id="324" r:id="rId12"/>
    <p:sldId id="327" r:id="rId13"/>
    <p:sldId id="325" r:id="rId14"/>
    <p:sldId id="328" r:id="rId15"/>
    <p:sldId id="326" r:id="rId16"/>
    <p:sldId id="321"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916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05033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3761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44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35150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2950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Extracting Student Survey Data using </a:t>
            </a:r>
            <a:r>
              <a:rPr lang="en-IN" dirty="0">
                <a:solidFill>
                  <a:schemeClr val="accent1">
                    <a:lumMod val="50000"/>
                  </a:schemeClr>
                </a:solidFill>
              </a:rPr>
              <a:t>OpenAI's</a:t>
            </a:r>
            <a:r>
              <a:rPr lang="en-IN" dirty="0"/>
              <a:t> LLM</a:t>
            </a:r>
            <a:endParaRPr lang="en-US" dirty="0"/>
          </a:p>
        </p:txBody>
      </p:sp>
      <p:sp>
        <p:nvSpPr>
          <p:cNvPr id="3" name="TextBox 2">
            <a:extLst>
              <a:ext uri="{FF2B5EF4-FFF2-40B4-BE49-F238E27FC236}">
                <a16:creationId xmlns:a16="http://schemas.microsoft.com/office/drawing/2014/main" id="{54072BE3-B56A-3744-F260-736B5057B496}"/>
              </a:ext>
            </a:extLst>
          </p:cNvPr>
          <p:cNvSpPr txBox="1"/>
          <p:nvPr/>
        </p:nvSpPr>
        <p:spPr>
          <a:xfrm>
            <a:off x="5673213" y="5692877"/>
            <a:ext cx="4100052" cy="646331"/>
          </a:xfrm>
          <a:prstGeom prst="rect">
            <a:avLst/>
          </a:prstGeom>
          <a:noFill/>
        </p:spPr>
        <p:txBody>
          <a:bodyPr wrap="square" rtlCol="0">
            <a:spAutoFit/>
          </a:bodyPr>
          <a:lstStyle/>
          <a:p>
            <a:r>
              <a:rPr lang="en-IN" b="1" dirty="0">
                <a:solidFill>
                  <a:schemeClr val="bg1"/>
                </a:solidFill>
                <a:latin typeface="Tahoma" panose="020B0604030504040204" pitchFamily="34" charset="0"/>
                <a:ea typeface="Tahoma" panose="020B0604030504040204" pitchFamily="34" charset="0"/>
                <a:cs typeface="Tahoma" panose="020B0604030504040204" pitchFamily="34" charset="0"/>
              </a:rPr>
              <a:t>Dinesh </a:t>
            </a:r>
            <a:r>
              <a:rPr lang="en-IN" b="1" dirty="0" err="1">
                <a:solidFill>
                  <a:schemeClr val="bg1"/>
                </a:solidFill>
                <a:latin typeface="Tahoma" panose="020B0604030504040204" pitchFamily="34" charset="0"/>
                <a:ea typeface="Tahoma" panose="020B0604030504040204" pitchFamily="34" charset="0"/>
                <a:cs typeface="Tahoma" panose="020B0604030504040204" pitchFamily="34" charset="0"/>
              </a:rPr>
              <a:t>Periyasamy</a:t>
            </a:r>
            <a:r>
              <a:rPr lang="en-IN" b="1" dirty="0">
                <a:solidFill>
                  <a:schemeClr val="bg1"/>
                </a:solidFill>
                <a:latin typeface="Tahoma" panose="020B0604030504040204" pitchFamily="34" charset="0"/>
                <a:ea typeface="Tahoma" panose="020B0604030504040204" pitchFamily="34" charset="0"/>
                <a:cs typeface="Tahoma" panose="020B0604030504040204" pitchFamily="34" charset="0"/>
              </a:rPr>
              <a:t> (G23AI2002)</a:t>
            </a:r>
          </a:p>
          <a:p>
            <a:r>
              <a:rPr lang="en-IN" b="1" dirty="0">
                <a:solidFill>
                  <a:schemeClr val="bg1"/>
                </a:solidFill>
                <a:latin typeface="Tahoma" panose="020B0604030504040204" pitchFamily="34" charset="0"/>
                <a:ea typeface="Tahoma" panose="020B0604030504040204" pitchFamily="34" charset="0"/>
                <a:cs typeface="Tahoma" panose="020B0604030504040204" pitchFamily="34" charset="0"/>
              </a:rPr>
              <a:t>PGDDE, IIT-Jodhpur</a:t>
            </a:r>
          </a:p>
        </p:txBody>
      </p:sp>
      <p:pic>
        <p:nvPicPr>
          <p:cNvPr id="5" name="Picture 4">
            <a:extLst>
              <a:ext uri="{FF2B5EF4-FFF2-40B4-BE49-F238E27FC236}">
                <a16:creationId xmlns:a16="http://schemas.microsoft.com/office/drawing/2014/main" id="{062FF9AC-1AB6-CE3B-D037-5F6E499BFD1C}"/>
              </a:ext>
            </a:extLst>
          </p:cNvPr>
          <p:cNvPicPr>
            <a:picLocks noChangeAspect="1"/>
          </p:cNvPicPr>
          <p:nvPr/>
        </p:nvPicPr>
        <p:blipFill>
          <a:blip r:embed="rId3"/>
          <a:stretch>
            <a:fillRect/>
          </a:stretch>
        </p:blipFill>
        <p:spPr>
          <a:xfrm>
            <a:off x="514658" y="57150"/>
            <a:ext cx="1687768" cy="1861277"/>
          </a:xfrm>
          <a:prstGeom prst="rect">
            <a:avLst/>
          </a:prstGeom>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391121"/>
            <a:ext cx="9879437" cy="980844"/>
          </a:xfrm>
        </p:spPr>
        <p:txBody>
          <a:bodyPr/>
          <a:lstStyle/>
          <a:p>
            <a:r>
              <a:rPr lang="en-IN" dirty="0"/>
              <a:t>Restaurant Recommendations</a:t>
            </a:r>
            <a:endParaRPr lang="en-IN" b="1"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1455175"/>
            <a:ext cx="2975217" cy="876616"/>
          </a:xfrm>
        </p:spPr>
        <p:txBody>
          <a:bodyPr/>
          <a:lstStyle/>
          <a:p>
            <a:pPr marL="0" indent="0">
              <a:buNone/>
            </a:pPr>
            <a:r>
              <a:rPr lang="en-US" sz="2000" dirty="0"/>
              <a:t>Using extracted preferences to recommend restaurants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6" name="Content Placeholder 5">
            <a:extLst>
              <a:ext uri="{FF2B5EF4-FFF2-40B4-BE49-F238E27FC236}">
                <a16:creationId xmlns:a16="http://schemas.microsoft.com/office/drawing/2014/main" id="{49881A65-21FA-C5D8-8902-0066F0258CD4}"/>
              </a:ext>
            </a:extLst>
          </p:cNvPr>
          <p:cNvSpPr>
            <a:spLocks noGrp="1"/>
          </p:cNvSpPr>
          <p:nvPr>
            <p:ph sz="half" idx="1"/>
          </p:nvPr>
        </p:nvSpPr>
        <p:spPr>
          <a:xfrm>
            <a:off x="4748982" y="1750143"/>
            <a:ext cx="6684066" cy="4303466"/>
          </a:xfrm>
        </p:spPr>
        <p:txBody>
          <a:bodyPr>
            <a:normAutofit/>
          </a:bodyPr>
          <a:lstStyle/>
          <a:p>
            <a:pPr marL="0" indent="0">
              <a:buNone/>
            </a:pPr>
            <a:r>
              <a:rPr lang="en-US" dirty="0">
                <a:solidFill>
                  <a:srgbClr val="00B050"/>
                </a:solidFill>
              </a:rPr>
              <a:t># Restaurant Recommendations</a:t>
            </a:r>
          </a:p>
          <a:p>
            <a:pPr marL="0" indent="0">
              <a:buNone/>
            </a:pPr>
            <a:r>
              <a:rPr lang="en-US" dirty="0">
                <a:solidFill>
                  <a:srgbClr val="00B050"/>
                </a:solidFill>
              </a:rPr>
              <a:t>client = OpenAI(</a:t>
            </a:r>
            <a:r>
              <a:rPr lang="en-US" dirty="0" err="1">
                <a:solidFill>
                  <a:srgbClr val="00B050"/>
                </a:solidFill>
              </a:rPr>
              <a:t>api_key</a:t>
            </a:r>
            <a:r>
              <a:rPr lang="en-US" dirty="0">
                <a:solidFill>
                  <a:srgbClr val="00B050"/>
                </a:solidFill>
              </a:rPr>
              <a:t>=key)</a:t>
            </a:r>
          </a:p>
          <a:p>
            <a:pPr marL="0" indent="0">
              <a:buNone/>
            </a:pPr>
            <a:r>
              <a:rPr lang="en-US" dirty="0">
                <a:solidFill>
                  <a:srgbClr val="00B050"/>
                </a:solidFill>
              </a:rPr>
              <a:t>prompt = "Based on student preferences, suggest some restaurants with reason"</a:t>
            </a:r>
          </a:p>
          <a:p>
            <a:pPr marL="0" indent="0">
              <a:buNone/>
            </a:pPr>
            <a:r>
              <a:rPr lang="en-US" dirty="0">
                <a:solidFill>
                  <a:srgbClr val="00B050"/>
                </a:solidFill>
              </a:rPr>
              <a:t>print("Based on student preferences, suggest some restaurants")</a:t>
            </a:r>
          </a:p>
          <a:p>
            <a:pPr marL="0" indent="0">
              <a:buNone/>
            </a:pPr>
            <a:r>
              <a:rPr lang="en-US" dirty="0">
                <a:solidFill>
                  <a:srgbClr val="00B050"/>
                </a:solidFill>
              </a:rPr>
              <a:t>print(</a:t>
            </a:r>
            <a:r>
              <a:rPr lang="en-US" dirty="0" err="1">
                <a:solidFill>
                  <a:srgbClr val="00B050"/>
                </a:solidFill>
              </a:rPr>
              <a:t>client.invoke</a:t>
            </a:r>
            <a:r>
              <a:rPr lang="en-US" dirty="0">
                <a:solidFill>
                  <a:srgbClr val="00B050"/>
                </a:solidFill>
              </a:rPr>
              <a:t>(prompt))</a:t>
            </a:r>
          </a:p>
        </p:txBody>
      </p:sp>
    </p:spTree>
    <p:extLst>
      <p:ext uri="{BB962C8B-B14F-4D97-AF65-F5344CB8AC3E}">
        <p14:creationId xmlns:p14="http://schemas.microsoft.com/office/powerpoint/2010/main" val="138499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391121"/>
            <a:ext cx="9879437" cy="980844"/>
          </a:xfrm>
        </p:spPr>
        <p:txBody>
          <a:bodyPr/>
          <a:lstStyle/>
          <a:p>
            <a:r>
              <a:rPr lang="en-IN" dirty="0"/>
              <a:t>OUTPUT: </a:t>
            </a:r>
            <a:endParaRPr lang="en-IN" b="1"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6146" name="Picture 2">
            <a:extLst>
              <a:ext uri="{FF2B5EF4-FFF2-40B4-BE49-F238E27FC236}">
                <a16:creationId xmlns:a16="http://schemas.microsoft.com/office/drawing/2014/main" id="{858F3DBB-6A38-E35F-1188-A875AD609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78038"/>
            <a:ext cx="12192000" cy="270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36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b="1" dirty="0"/>
              <a:t>Benefits of Using LLM for Data Extraction and Analysis</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465006" y="2303028"/>
            <a:ext cx="9961020" cy="3961593"/>
          </a:xfrm>
        </p:spPr>
        <p:txBody>
          <a:bodyPr>
            <a:normAutofit/>
          </a:bodyPr>
          <a:lstStyle/>
          <a:p>
            <a:pPr>
              <a:buFont typeface="+mj-lt"/>
              <a:buAutoNum type="arabicPeriod"/>
            </a:pPr>
            <a:r>
              <a:rPr lang="en-US" b="1" dirty="0"/>
              <a:t>Efficiency</a:t>
            </a:r>
            <a:r>
              <a:rPr lang="en-US" dirty="0"/>
              <a:t>: Automates the process of extracting relevant information from textual data, saving significant time and effort compared to manual extraction.</a:t>
            </a:r>
          </a:p>
          <a:p>
            <a:pPr>
              <a:buFont typeface="+mj-lt"/>
              <a:buAutoNum type="arabicPeriod"/>
            </a:pPr>
            <a:r>
              <a:rPr lang="en-US" b="1" dirty="0"/>
              <a:t>Accuracy</a:t>
            </a:r>
            <a:r>
              <a:rPr lang="en-US" dirty="0"/>
              <a:t>: Minimizes human error in data extraction, providing consistent and reliable results.</a:t>
            </a:r>
          </a:p>
          <a:p>
            <a:pPr>
              <a:buFont typeface="+mj-lt"/>
              <a:buAutoNum type="arabicPeriod"/>
            </a:pPr>
            <a:r>
              <a:rPr lang="en-US" b="1" dirty="0"/>
              <a:t>Scalability</a:t>
            </a:r>
            <a:r>
              <a:rPr lang="en-US" dirty="0"/>
              <a:t>: Easily handles large volumes of survey responses, making it suitable for applications with extensive datasets.</a:t>
            </a:r>
          </a:p>
          <a:p>
            <a:pPr>
              <a:buFont typeface="+mj-lt"/>
              <a:buAutoNum type="arabicPeriod"/>
            </a:pPr>
            <a:r>
              <a:rPr lang="en-US" b="1" dirty="0"/>
              <a:t>Personalization</a:t>
            </a:r>
            <a:r>
              <a:rPr lang="en-US" dirty="0"/>
              <a:t>: Generates personalized recommendations by understanding individual preferences, enhancing user satisfaction.</a:t>
            </a:r>
          </a:p>
          <a:p>
            <a:pPr>
              <a:buFont typeface="+mj-lt"/>
              <a:buAutoNum type="arabicPeriod"/>
            </a:pPr>
            <a:r>
              <a:rPr lang="en-US" b="1" dirty="0"/>
              <a:t>Flexibility</a:t>
            </a:r>
            <a:r>
              <a:rPr lang="en-US" dirty="0"/>
              <a:t>: Adapts to various types of unstructured data, making it applicable across different domains and use cases.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13252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IN" dirty="0"/>
              <a:t>Conclusion</a:t>
            </a:r>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992507" cy="3961593"/>
          </a:xfrm>
        </p:spPr>
        <p:txBody>
          <a:bodyPr>
            <a:normAutofit/>
          </a:bodyPr>
          <a:lstStyle/>
          <a:p>
            <a:pPr algn="just"/>
            <a:r>
              <a:rPr lang="en-US" sz="2200" dirty="0"/>
              <a:t>Using large language models (LLMs) for extracting and analyzing student survey data showcases the transformative potential of AI in handling unstructured data. The combination of OpenAI's models, data storage in Pandas, and personalized recommendations provides a powerful toolset for gaining valuable insights from survey data. This approach not only enhances efficiency and accuracy but also opens up new avenues for personalized user experiences and data-driven decision-making.</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sz="5000" dirty="0"/>
              <a:t>Thank </a:t>
            </a:r>
            <a:br>
              <a:rPr lang="en-US" sz="5000" dirty="0"/>
            </a:br>
            <a:r>
              <a:rPr lang="en-US" sz="5000" dirty="0"/>
              <a:t>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825909" y="290357"/>
            <a:ext cx="6583680" cy="1531357"/>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88264" y="2136548"/>
            <a:ext cx="8160774" cy="3207344"/>
          </a:xfrm>
        </p:spPr>
        <p:txBody>
          <a:bodyPr>
            <a:normAutofit/>
          </a:bodyPr>
          <a:lstStyle/>
          <a:p>
            <a:r>
              <a:rPr lang="en-US" b="1" dirty="0"/>
              <a:t>CONTENT</a:t>
            </a:r>
          </a:p>
          <a:p>
            <a:pPr marL="342900" indent="-342900">
              <a:buFont typeface="Arial" panose="020B0604020202020204" pitchFamily="34" charset="0"/>
              <a:buChar char="•"/>
            </a:pPr>
            <a:r>
              <a:rPr lang="en-US" dirty="0"/>
              <a:t>Overview of extracting and analyzing student survey data</a:t>
            </a:r>
          </a:p>
          <a:p>
            <a:pPr marL="342900" indent="-342900">
              <a:buFont typeface="Arial" panose="020B0604020202020204" pitchFamily="34" charset="0"/>
              <a:buChar char="•"/>
            </a:pPr>
            <a:r>
              <a:rPr lang="en-US" dirty="0"/>
              <a:t>Importance of understanding student preferences</a:t>
            </a:r>
          </a:p>
          <a:p>
            <a:pPr marL="342900" indent="-342900">
              <a:buFont typeface="Arial" panose="020B0604020202020204" pitchFamily="34" charset="0"/>
              <a:buChar char="•"/>
            </a:pPr>
            <a:r>
              <a:rPr lang="en-US" dirty="0"/>
              <a:t>Goals: Extract information, recommend restaurants, store data for analysis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dirty="0"/>
              <a:t>Tools and Framework</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b="1" dirty="0"/>
              <a:t>OpenAI Models: </a:t>
            </a:r>
            <a:r>
              <a:rPr lang="en-US" dirty="0"/>
              <a:t>For extracting and analyzing data</a:t>
            </a:r>
          </a:p>
          <a:p>
            <a:pPr lvl="1"/>
            <a:r>
              <a:rPr lang="en-US" dirty="0"/>
              <a:t>Chat Completion API: Interacting with OpenAI models</a:t>
            </a:r>
          </a:p>
          <a:p>
            <a:pPr lvl="1"/>
            <a:r>
              <a:rPr lang="en-US" dirty="0"/>
              <a:t>Function Calling in OpenAI: Optional advanced functionality</a:t>
            </a:r>
          </a:p>
          <a:p>
            <a:r>
              <a:rPr lang="en-US" b="1" dirty="0" err="1"/>
              <a:t>Jupyter</a:t>
            </a:r>
            <a:r>
              <a:rPr lang="en-US" b="1" dirty="0"/>
              <a:t> Notebook: </a:t>
            </a:r>
            <a:r>
              <a:rPr lang="en-US" dirty="0"/>
              <a:t>For interactive coding and visualization</a:t>
            </a:r>
            <a:endParaRPr lang="en-US" b="1" dirty="0"/>
          </a:p>
          <a:p>
            <a:r>
              <a:rPr lang="en-US" b="1" dirty="0"/>
              <a:t>Python:</a:t>
            </a:r>
            <a:r>
              <a:rPr lang="en-US" dirty="0"/>
              <a:t> Core programming language</a:t>
            </a:r>
          </a:p>
          <a:p>
            <a:pPr lvl="1"/>
            <a:r>
              <a:rPr lang="en-US" dirty="0"/>
              <a:t>Pandas: For data storage and manipulation</a:t>
            </a:r>
          </a:p>
          <a:p>
            <a:pPr lvl="1"/>
            <a:r>
              <a:rPr lang="en-US" dirty="0"/>
              <a:t>File Handling: For reading and writing survey data</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17987" y="290357"/>
            <a:ext cx="11290439" cy="471490"/>
          </a:xfrm>
        </p:spPr>
        <p:txBody>
          <a:bodyPr/>
          <a:lstStyle/>
          <a:p>
            <a:r>
              <a:rPr lang="en-IN" dirty="0"/>
              <a:t>Setting Up the Environment</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69110" y="928688"/>
            <a:ext cx="7347703" cy="5472113"/>
          </a:xfrm>
        </p:spPr>
        <p:txBody>
          <a:bodyPr>
            <a:normAutofit/>
          </a:bodyPr>
          <a:lstStyle/>
          <a:p>
            <a:r>
              <a:rPr lang="en-US" dirty="0"/>
              <a:t>Installing necessary libraries</a:t>
            </a:r>
          </a:p>
          <a:p>
            <a:r>
              <a:rPr lang="en-US" dirty="0"/>
              <a:t>Setting up OpenAI API key</a:t>
            </a:r>
          </a:p>
          <a:p>
            <a:r>
              <a:rPr lang="en-US" dirty="0"/>
              <a:t>!pip install </a:t>
            </a:r>
            <a:r>
              <a:rPr lang="en-US" dirty="0" err="1"/>
              <a:t>openai</a:t>
            </a:r>
            <a:r>
              <a:rPr lang="en-US" dirty="0"/>
              <a:t> pandas requests </a:t>
            </a:r>
            <a:r>
              <a:rPr lang="en-US" dirty="0" err="1"/>
              <a:t>langchain</a:t>
            </a:r>
            <a:r>
              <a:rPr lang="en-US" dirty="0"/>
              <a:t> </a:t>
            </a:r>
            <a:r>
              <a:rPr lang="en-US" dirty="0" err="1"/>
              <a:t>langchain</a:t>
            </a:r>
            <a:r>
              <a:rPr lang="en-US" dirty="0"/>
              <a:t>-community </a:t>
            </a:r>
            <a:r>
              <a:rPr lang="en-US" dirty="0" err="1"/>
              <a:t>langchain</a:t>
            </a:r>
            <a:r>
              <a:rPr lang="en-US" dirty="0"/>
              <a:t>-core </a:t>
            </a:r>
            <a:r>
              <a:rPr lang="en-US" dirty="0" err="1"/>
              <a:t>langchain-openai</a:t>
            </a:r>
            <a:endParaRPr lang="en-US" dirty="0"/>
          </a:p>
          <a:p>
            <a:endParaRPr lang="en-US" dirty="0"/>
          </a:p>
          <a:p>
            <a:r>
              <a:rPr lang="en-US" dirty="0">
                <a:solidFill>
                  <a:srgbClr val="00B050"/>
                </a:solidFill>
              </a:rPr>
              <a:t>import </a:t>
            </a:r>
            <a:r>
              <a:rPr lang="en-US" dirty="0" err="1">
                <a:solidFill>
                  <a:srgbClr val="00B050"/>
                </a:solidFill>
              </a:rPr>
              <a:t>openai</a:t>
            </a:r>
            <a:endParaRPr lang="en-US" dirty="0">
              <a:solidFill>
                <a:srgbClr val="00B050"/>
              </a:solidFill>
            </a:endParaRPr>
          </a:p>
          <a:p>
            <a:r>
              <a:rPr lang="en-US" dirty="0">
                <a:solidFill>
                  <a:srgbClr val="00B050"/>
                </a:solidFill>
              </a:rPr>
              <a:t>import requests</a:t>
            </a:r>
          </a:p>
          <a:p>
            <a:r>
              <a:rPr lang="en-US" dirty="0">
                <a:solidFill>
                  <a:srgbClr val="00B050"/>
                </a:solidFill>
              </a:rPr>
              <a:t>import pandas as pd</a:t>
            </a:r>
          </a:p>
          <a:p>
            <a:r>
              <a:rPr lang="en-US" dirty="0">
                <a:solidFill>
                  <a:srgbClr val="00B050"/>
                </a:solidFill>
              </a:rPr>
              <a:t>from </a:t>
            </a:r>
            <a:r>
              <a:rPr lang="en-US" dirty="0" err="1">
                <a:solidFill>
                  <a:srgbClr val="00B050"/>
                </a:solidFill>
              </a:rPr>
              <a:t>langchain.llms</a:t>
            </a:r>
            <a:r>
              <a:rPr lang="en-US" dirty="0">
                <a:solidFill>
                  <a:srgbClr val="00B050"/>
                </a:solidFill>
              </a:rPr>
              <a:t> import OpenAI</a:t>
            </a:r>
          </a:p>
          <a:p>
            <a:r>
              <a:rPr lang="en-US" dirty="0">
                <a:solidFill>
                  <a:srgbClr val="00B050"/>
                </a:solidFill>
              </a:rPr>
              <a:t># Set up your OpenAI API key</a:t>
            </a:r>
          </a:p>
          <a:p>
            <a:r>
              <a:rPr lang="en-US" dirty="0">
                <a:solidFill>
                  <a:srgbClr val="00B050"/>
                </a:solidFill>
              </a:rPr>
              <a:t>key = ‘&lt;your API key&gt;'</a:t>
            </a:r>
          </a:p>
          <a:p>
            <a:r>
              <a:rPr lang="en-US" dirty="0">
                <a:solidFill>
                  <a:srgbClr val="00B050"/>
                </a:solidFill>
              </a:rPr>
              <a:t>client = OpenAI(</a:t>
            </a:r>
            <a:r>
              <a:rPr lang="en-US" dirty="0" err="1">
                <a:solidFill>
                  <a:srgbClr val="00B050"/>
                </a:solidFill>
              </a:rPr>
              <a:t>api_key</a:t>
            </a:r>
            <a:r>
              <a:rPr lang="en-US" dirty="0">
                <a:solidFill>
                  <a:srgbClr val="00B050"/>
                </a:solidFill>
              </a:rPr>
              <a:t>=key)</a:t>
            </a:r>
          </a:p>
          <a:p>
            <a:endParaRPr lang="en-US" dirty="0"/>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678427" y="303692"/>
            <a:ext cx="7796464" cy="471489"/>
          </a:xfrm>
        </p:spPr>
        <p:txBody>
          <a:bodyPr/>
          <a:lstStyle/>
          <a:p>
            <a:r>
              <a:rPr lang="en-IN" dirty="0"/>
              <a:t>Reading Survey Data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209368"/>
            <a:ext cx="7187381" cy="4813997"/>
          </a:xfrm>
        </p:spPr>
        <p:txBody>
          <a:bodyPr>
            <a:normAutofit/>
          </a:bodyPr>
          <a:lstStyle/>
          <a:p>
            <a:r>
              <a:rPr lang="en-US" dirty="0"/>
              <a:t>Reading the survey responses from a text file</a:t>
            </a:r>
          </a:p>
          <a:p>
            <a:endParaRPr lang="en-US" dirty="0"/>
          </a:p>
          <a:p>
            <a:r>
              <a:rPr lang="en-US" dirty="0">
                <a:solidFill>
                  <a:srgbClr val="00B050"/>
                </a:solidFill>
              </a:rPr>
              <a:t># Reading the file</a:t>
            </a:r>
          </a:p>
          <a:p>
            <a:r>
              <a:rPr lang="en-US" dirty="0" err="1">
                <a:solidFill>
                  <a:srgbClr val="00B050"/>
                </a:solidFill>
              </a:rPr>
              <a:t>file_path</a:t>
            </a:r>
            <a:r>
              <a:rPr lang="en-US" dirty="0">
                <a:solidFill>
                  <a:srgbClr val="00B050"/>
                </a:solidFill>
              </a:rPr>
              <a:t> = 'Food Data.txt'</a:t>
            </a:r>
          </a:p>
          <a:p>
            <a:r>
              <a:rPr lang="en-US" dirty="0">
                <a:solidFill>
                  <a:srgbClr val="00B050"/>
                </a:solidFill>
              </a:rPr>
              <a:t>with open(</a:t>
            </a:r>
            <a:r>
              <a:rPr lang="en-US" dirty="0" err="1">
                <a:solidFill>
                  <a:srgbClr val="00B050"/>
                </a:solidFill>
              </a:rPr>
              <a:t>file_path</a:t>
            </a:r>
            <a:r>
              <a:rPr lang="en-US" dirty="0">
                <a:solidFill>
                  <a:srgbClr val="00B050"/>
                </a:solidFill>
              </a:rPr>
              <a:t>, 'r') as file:</a:t>
            </a:r>
          </a:p>
          <a:p>
            <a:r>
              <a:rPr lang="en-US" dirty="0">
                <a:solidFill>
                  <a:srgbClr val="00B050"/>
                </a:solidFill>
              </a:rPr>
              <a:t>    data = </a:t>
            </a:r>
            <a:r>
              <a:rPr lang="en-US" dirty="0" err="1">
                <a:solidFill>
                  <a:srgbClr val="00B050"/>
                </a:solidFill>
              </a:rPr>
              <a:t>file.read</a:t>
            </a:r>
            <a:r>
              <a:rPr lang="en-US" dirty="0">
                <a:solidFill>
                  <a:srgbClr val="00B050"/>
                </a:solidFill>
              </a:rPr>
              <a:t>()</a:t>
            </a:r>
          </a:p>
          <a:p>
            <a:endParaRPr lang="en-US" dirty="0"/>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391121"/>
            <a:ext cx="9879437" cy="980844"/>
          </a:xfrm>
        </p:spPr>
        <p:txBody>
          <a:bodyPr/>
          <a:lstStyle/>
          <a:p>
            <a:r>
              <a:rPr lang="en-US" dirty="0"/>
              <a:t>Extracting Information using OpenAI Models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49909"/>
            <a:ext cx="2975217" cy="3932903"/>
          </a:xfrm>
        </p:spPr>
        <p:txBody>
          <a:bodyPr/>
          <a:lstStyle/>
          <a:p>
            <a:pPr marL="0" indent="0">
              <a:buNone/>
            </a:pPr>
            <a:r>
              <a:rPr lang="en-IN" sz="1300" dirty="0" err="1">
                <a:solidFill>
                  <a:srgbClr val="00B050"/>
                </a:solidFill>
              </a:rPr>
              <a:t>user_tools</a:t>
            </a:r>
            <a:r>
              <a:rPr lang="en-IN" sz="1300" dirty="0">
                <a:solidFill>
                  <a:srgbClr val="00B050"/>
                </a:solidFill>
              </a:rPr>
              <a:t> = [</a:t>
            </a:r>
          </a:p>
          <a:p>
            <a:pPr marL="0" indent="0">
              <a:buNone/>
            </a:pPr>
            <a:r>
              <a:rPr lang="en-IN" sz="1300" dirty="0">
                <a:solidFill>
                  <a:srgbClr val="00B050"/>
                </a:solidFill>
              </a:rPr>
              <a:t>    {</a:t>
            </a:r>
          </a:p>
          <a:p>
            <a:pPr marL="0" indent="0">
              <a:buNone/>
            </a:pPr>
            <a:r>
              <a:rPr lang="en-IN" sz="1300" dirty="0">
                <a:solidFill>
                  <a:srgbClr val="00B050"/>
                </a:solidFill>
              </a:rPr>
              <a:t>        "type": "function",</a:t>
            </a:r>
          </a:p>
          <a:p>
            <a:pPr marL="0" indent="0">
              <a:buNone/>
            </a:pPr>
            <a:r>
              <a:rPr lang="en-IN" sz="1300" dirty="0">
                <a:solidFill>
                  <a:srgbClr val="00B050"/>
                </a:solidFill>
              </a:rPr>
              <a:t>        "function": {</a:t>
            </a:r>
          </a:p>
          <a:p>
            <a:pPr marL="0" indent="0">
              <a:buNone/>
            </a:pPr>
            <a:r>
              <a:rPr lang="en-IN" sz="1300" dirty="0">
                <a:solidFill>
                  <a:srgbClr val="00B050"/>
                </a:solidFill>
              </a:rPr>
              <a:t>           "name": "</a:t>
            </a:r>
            <a:r>
              <a:rPr lang="en-IN" sz="1300" dirty="0" err="1">
                <a:solidFill>
                  <a:srgbClr val="00B050"/>
                </a:solidFill>
              </a:rPr>
              <a:t>user_info</a:t>
            </a:r>
            <a:r>
              <a:rPr lang="en-IN" sz="1300" dirty="0">
                <a:solidFill>
                  <a:srgbClr val="00B050"/>
                </a:solidFill>
              </a:rPr>
              <a:t>",</a:t>
            </a:r>
          </a:p>
          <a:p>
            <a:pPr marL="0" indent="0">
              <a:buNone/>
            </a:pPr>
            <a:r>
              <a:rPr lang="en-IN" sz="1300" dirty="0">
                <a:solidFill>
                  <a:srgbClr val="00B050"/>
                </a:solidFill>
              </a:rPr>
              <a:t>            "description": "Get user information from the text",</a:t>
            </a:r>
          </a:p>
          <a:p>
            <a:pPr marL="0" indent="0">
              <a:buNone/>
            </a:pPr>
            <a:r>
              <a:rPr lang="en-IN" sz="1300" dirty="0">
                <a:solidFill>
                  <a:srgbClr val="00B050"/>
                </a:solidFill>
              </a:rPr>
              <a:t>            "parameters": {</a:t>
            </a:r>
          </a:p>
          <a:p>
            <a:pPr marL="0" indent="0">
              <a:buNone/>
            </a:pPr>
            <a:r>
              <a:rPr lang="en-IN" sz="1300" dirty="0">
                <a:solidFill>
                  <a:srgbClr val="00B050"/>
                </a:solidFill>
              </a:rPr>
              <a:t>                "type": "object",</a:t>
            </a:r>
          </a:p>
          <a:p>
            <a:pPr marL="0" indent="0">
              <a:buNone/>
            </a:pPr>
            <a:r>
              <a:rPr lang="en-IN" sz="1300" dirty="0">
                <a:solidFill>
                  <a:srgbClr val="00B050"/>
                </a:solidFill>
              </a:rPr>
              <a:t>                "properties": {</a:t>
            </a:r>
          </a:p>
          <a:p>
            <a:pPr marL="0" indent="0">
              <a:buNone/>
            </a:pPr>
            <a:r>
              <a:rPr lang="en-IN" sz="1300" dirty="0">
                <a:solidFill>
                  <a:srgbClr val="00B050"/>
                </a:solidFill>
              </a:rPr>
              <a:t>                    "name": {</a:t>
            </a:r>
          </a:p>
          <a:p>
            <a:pPr marL="0" indent="0">
              <a:buNone/>
            </a:pPr>
            <a:r>
              <a:rPr lang="en-IN" sz="1300" dirty="0">
                <a:solidFill>
                  <a:srgbClr val="00B050"/>
                </a:solidFill>
              </a:rPr>
              <a:t>                        "type": "string",</a:t>
            </a:r>
          </a:p>
          <a:p>
            <a:pPr marL="0" indent="0">
              <a:buNone/>
            </a:pPr>
            <a:r>
              <a:rPr lang="en-IN" sz="1300" dirty="0">
                <a:solidFill>
                  <a:srgbClr val="00B050"/>
                </a:solidFill>
              </a:rPr>
              <a:t>                        "description": "name of the user", },</a:t>
            </a:r>
          </a:p>
          <a:p>
            <a:endParaRPr lang="en-US" sz="1300" dirty="0">
              <a:solidFill>
                <a:srgbClr val="00B050"/>
              </a:solidFill>
            </a:endParaRPr>
          </a:p>
          <a:p>
            <a:endParaRPr lang="en-US" sz="1300" dirty="0">
              <a:solidFill>
                <a:srgbClr val="00B050"/>
              </a:solidFill>
            </a:endParaRPr>
          </a:p>
          <a:p>
            <a:endParaRPr lang="en-US" sz="1300" dirty="0">
              <a:solidFill>
                <a:srgbClr val="00B050"/>
              </a:solidFill>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7" name="Content Placeholder 6">
            <a:extLst>
              <a:ext uri="{FF2B5EF4-FFF2-40B4-BE49-F238E27FC236}">
                <a16:creationId xmlns:a16="http://schemas.microsoft.com/office/drawing/2014/main" id="{2D823099-E098-0AA2-9ACB-2DF12C4A00C6}"/>
              </a:ext>
            </a:extLst>
          </p:cNvPr>
          <p:cNvSpPr>
            <a:spLocks noGrp="1"/>
          </p:cNvSpPr>
          <p:nvPr>
            <p:ph sz="half" idx="1"/>
          </p:nvPr>
        </p:nvSpPr>
        <p:spPr>
          <a:xfrm>
            <a:off x="4525780" y="1524001"/>
            <a:ext cx="6907267" cy="5132438"/>
          </a:xfrm>
        </p:spPr>
        <p:txBody>
          <a:bodyPr>
            <a:noAutofit/>
          </a:bodyPr>
          <a:lstStyle/>
          <a:p>
            <a:pPr marL="0" indent="0">
              <a:buNone/>
            </a:pPr>
            <a:r>
              <a:rPr lang="en-IN" sz="1300" dirty="0">
                <a:solidFill>
                  <a:srgbClr val="00B050"/>
                </a:solidFill>
              </a:rPr>
              <a:t>"</a:t>
            </a:r>
            <a:r>
              <a:rPr lang="en-IN" sz="1300" dirty="0" err="1">
                <a:solidFill>
                  <a:srgbClr val="00B050"/>
                </a:solidFill>
              </a:rPr>
              <a:t>fav_Food</a:t>
            </a:r>
            <a:r>
              <a:rPr lang="en-IN" sz="1300" dirty="0">
                <a:solidFill>
                  <a:srgbClr val="00B050"/>
                </a:solidFill>
              </a:rPr>
              <a:t>": {</a:t>
            </a:r>
          </a:p>
          <a:p>
            <a:pPr marL="0" indent="0">
              <a:buNone/>
            </a:pPr>
            <a:r>
              <a:rPr lang="en-IN" sz="1300" dirty="0">
                <a:solidFill>
                  <a:srgbClr val="00B050"/>
                </a:solidFill>
              </a:rPr>
              <a:t>                        "type": "string",</a:t>
            </a:r>
          </a:p>
          <a:p>
            <a:pPr marL="0" indent="0">
              <a:buNone/>
            </a:pPr>
            <a:r>
              <a:rPr lang="en-IN" sz="1300" dirty="0">
                <a:solidFill>
                  <a:srgbClr val="00B050"/>
                </a:solidFill>
              </a:rPr>
              <a:t>                        "description": "</a:t>
            </a:r>
            <a:r>
              <a:rPr lang="en-IN" sz="1300" dirty="0" err="1">
                <a:solidFill>
                  <a:srgbClr val="00B050"/>
                </a:solidFill>
              </a:rPr>
              <a:t>favorite</a:t>
            </a:r>
            <a:r>
              <a:rPr lang="en-IN" sz="1300" dirty="0">
                <a:solidFill>
                  <a:srgbClr val="00B050"/>
                </a:solidFill>
              </a:rPr>
              <a:t> food of the user",</a:t>
            </a:r>
          </a:p>
          <a:p>
            <a:pPr marL="0" indent="0">
              <a:buNone/>
            </a:pPr>
            <a:r>
              <a:rPr lang="en-IN" sz="1300" dirty="0">
                <a:solidFill>
                  <a:srgbClr val="00B050"/>
                </a:solidFill>
              </a:rPr>
              <a:t>                    },</a:t>
            </a:r>
          </a:p>
          <a:p>
            <a:pPr marL="0" indent="0">
              <a:buNone/>
            </a:pPr>
            <a:r>
              <a:rPr lang="en-IN" sz="1300" dirty="0">
                <a:solidFill>
                  <a:srgbClr val="00B050"/>
                </a:solidFill>
              </a:rPr>
              <a:t>                    "</a:t>
            </a:r>
            <a:r>
              <a:rPr lang="en-IN" sz="1300" dirty="0" err="1">
                <a:solidFill>
                  <a:srgbClr val="00B050"/>
                </a:solidFill>
              </a:rPr>
              <a:t>fav_restaurant</a:t>
            </a:r>
            <a:r>
              <a:rPr lang="en-IN" sz="1300" dirty="0">
                <a:solidFill>
                  <a:srgbClr val="00B050"/>
                </a:solidFill>
              </a:rPr>
              <a:t>": {</a:t>
            </a:r>
          </a:p>
          <a:p>
            <a:pPr marL="0" indent="0">
              <a:buNone/>
            </a:pPr>
            <a:r>
              <a:rPr lang="en-IN" sz="1300" dirty="0">
                <a:solidFill>
                  <a:srgbClr val="00B050"/>
                </a:solidFill>
              </a:rPr>
              <a:t>                        "type": "string",</a:t>
            </a:r>
          </a:p>
          <a:p>
            <a:pPr marL="0" indent="0">
              <a:buNone/>
            </a:pPr>
            <a:r>
              <a:rPr lang="en-IN" sz="1300" dirty="0">
                <a:solidFill>
                  <a:srgbClr val="00B050"/>
                </a:solidFill>
              </a:rPr>
              <a:t>                        "description": "Restaurant name where users prefers to eat",</a:t>
            </a:r>
          </a:p>
          <a:p>
            <a:pPr marL="0" indent="0">
              <a:buNone/>
            </a:pPr>
            <a:r>
              <a:rPr lang="en-IN" sz="1300" dirty="0">
                <a:solidFill>
                  <a:srgbClr val="00B050"/>
                </a:solidFill>
              </a:rPr>
              <a:t>                    },</a:t>
            </a:r>
          </a:p>
          <a:p>
            <a:pPr marL="0" indent="0">
              <a:buNone/>
            </a:pPr>
            <a:r>
              <a:rPr lang="en-IN" sz="1300" dirty="0">
                <a:solidFill>
                  <a:srgbClr val="00B050"/>
                </a:solidFill>
              </a:rPr>
              <a:t>                    "</a:t>
            </a:r>
            <a:r>
              <a:rPr lang="en-IN" sz="1300" dirty="0" err="1">
                <a:solidFill>
                  <a:srgbClr val="00B050"/>
                </a:solidFill>
              </a:rPr>
              <a:t>total_amt</a:t>
            </a:r>
            <a:r>
              <a:rPr lang="en-IN" sz="1300" dirty="0">
                <a:solidFill>
                  <a:srgbClr val="00B050"/>
                </a:solidFill>
              </a:rPr>
              <a:t>": {</a:t>
            </a:r>
          </a:p>
          <a:p>
            <a:pPr marL="0" indent="0">
              <a:buNone/>
            </a:pPr>
            <a:r>
              <a:rPr lang="en-IN" sz="1300" dirty="0">
                <a:solidFill>
                  <a:srgbClr val="00B050"/>
                </a:solidFill>
              </a:rPr>
              <a:t>                        "type": "string",</a:t>
            </a:r>
          </a:p>
          <a:p>
            <a:pPr marL="0" indent="0">
              <a:buNone/>
            </a:pPr>
            <a:r>
              <a:rPr lang="en-IN" sz="1300" dirty="0">
                <a:solidFill>
                  <a:srgbClr val="00B050"/>
                </a:solidFill>
              </a:rPr>
              <a:t>                        "description": "Amount spent by the user monthly",</a:t>
            </a:r>
          </a:p>
          <a:p>
            <a:pPr marL="0" indent="0">
              <a:buNone/>
            </a:pPr>
            <a:r>
              <a:rPr lang="en-IN" sz="1300" dirty="0">
                <a:solidFill>
                  <a:srgbClr val="00B050"/>
                </a:solidFill>
              </a:rPr>
              <a:t>                    }, data = </a:t>
            </a:r>
            <a:r>
              <a:rPr lang="en-IN" sz="1300" dirty="0" err="1">
                <a:solidFill>
                  <a:srgbClr val="00B050"/>
                </a:solidFill>
              </a:rPr>
              <a:t>data.replace</a:t>
            </a:r>
            <a:r>
              <a:rPr lang="en-IN" sz="1300" dirty="0">
                <a:solidFill>
                  <a:srgbClr val="00B050"/>
                </a:solidFill>
              </a:rPr>
              <a:t>('\n', '') response = </a:t>
            </a:r>
            <a:r>
              <a:rPr lang="en-IN" sz="1300" dirty="0" err="1">
                <a:solidFill>
                  <a:srgbClr val="00B050"/>
                </a:solidFill>
              </a:rPr>
              <a:t>client.chat.completions.create</a:t>
            </a:r>
            <a:r>
              <a:rPr lang="en-IN" sz="1300" dirty="0">
                <a:solidFill>
                  <a:srgbClr val="00B050"/>
                </a:solidFill>
              </a:rPr>
              <a:t>( model="gpt-3.5-turbo", messages=[{"role": "user", "content": data}], tools=</a:t>
            </a:r>
            <a:r>
              <a:rPr lang="en-IN" sz="1300" dirty="0" err="1">
                <a:solidFill>
                  <a:srgbClr val="00B050"/>
                </a:solidFill>
              </a:rPr>
              <a:t>user_tools</a:t>
            </a:r>
            <a:r>
              <a:rPr lang="en-IN" sz="1300" dirty="0">
                <a:solidFill>
                  <a:srgbClr val="00B050"/>
                </a:solidFill>
              </a:rPr>
              <a:t> ) response</a:t>
            </a:r>
          </a:p>
          <a:p>
            <a:pPr marL="0" indent="0">
              <a:buNone/>
            </a:pPr>
            <a:endParaRPr lang="en-IN" sz="1300" dirty="0">
              <a:solidFill>
                <a:srgbClr val="00B050"/>
              </a:solidFill>
            </a:endParaRPr>
          </a:p>
        </p:txBody>
      </p:sp>
      <p:sp>
        <p:nvSpPr>
          <p:cNvPr id="8" name="TextBox 7">
            <a:extLst>
              <a:ext uri="{FF2B5EF4-FFF2-40B4-BE49-F238E27FC236}">
                <a16:creationId xmlns:a16="http://schemas.microsoft.com/office/drawing/2014/main" id="{D3383043-A7D1-A02D-28E0-4C13A69AFCCB}"/>
              </a:ext>
            </a:extLst>
          </p:cNvPr>
          <p:cNvSpPr txBox="1"/>
          <p:nvPr/>
        </p:nvSpPr>
        <p:spPr>
          <a:xfrm>
            <a:off x="1550563" y="1386349"/>
            <a:ext cx="2706805" cy="1200329"/>
          </a:xfrm>
          <a:prstGeom prst="rect">
            <a:avLst/>
          </a:prstGeom>
          <a:noFill/>
        </p:spPr>
        <p:txBody>
          <a:bodyPr wrap="square" rtlCol="0">
            <a:spAutoFit/>
          </a:bodyPr>
          <a:lstStyle/>
          <a:p>
            <a:r>
              <a:rPr lang="en-US" sz="1800" dirty="0"/>
              <a:t>Define function to extract information from survey response</a:t>
            </a:r>
          </a:p>
          <a:p>
            <a:endParaRPr lang="en-IN" dirty="0"/>
          </a:p>
        </p:txBody>
      </p:sp>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391121"/>
            <a:ext cx="9879437" cy="980844"/>
          </a:xfrm>
        </p:spPr>
        <p:txBody>
          <a:bodyPr/>
          <a:lstStyle/>
          <a:p>
            <a:r>
              <a:rPr lang="en-IN" dirty="0"/>
              <a:t>Handling Responses</a:t>
            </a:r>
            <a:endParaRPr lang="en-US"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1455175"/>
            <a:ext cx="2975217" cy="876616"/>
          </a:xfrm>
        </p:spPr>
        <p:txBody>
          <a:bodyPr/>
          <a:lstStyle/>
          <a:p>
            <a:pPr marL="0" indent="0">
              <a:buNone/>
            </a:pPr>
            <a:r>
              <a:rPr lang="en-US" sz="2000" dirty="0"/>
              <a:t>Extracting and printing responses from the OpenAI model</a:t>
            </a:r>
          </a:p>
          <a:p>
            <a:pPr marL="0" indent="0">
              <a:buNone/>
            </a:pPr>
            <a:r>
              <a:rPr lang="en-US" sz="2000" dirty="0"/>
              <a:t>Handling exceptions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6" name="Content Placeholder 5">
            <a:extLst>
              <a:ext uri="{FF2B5EF4-FFF2-40B4-BE49-F238E27FC236}">
                <a16:creationId xmlns:a16="http://schemas.microsoft.com/office/drawing/2014/main" id="{49881A65-21FA-C5D8-8902-0066F0258CD4}"/>
              </a:ext>
            </a:extLst>
          </p:cNvPr>
          <p:cNvSpPr>
            <a:spLocks noGrp="1"/>
          </p:cNvSpPr>
          <p:nvPr>
            <p:ph sz="half" idx="1"/>
          </p:nvPr>
        </p:nvSpPr>
        <p:spPr/>
        <p:txBody>
          <a:bodyPr/>
          <a:lstStyle/>
          <a:p>
            <a:pPr marL="0" indent="0">
              <a:buNone/>
            </a:pPr>
            <a:r>
              <a:rPr lang="en-US" dirty="0">
                <a:solidFill>
                  <a:srgbClr val="00B050"/>
                </a:solidFill>
              </a:rPr>
              <a:t># Print responses and handle exceptions</a:t>
            </a:r>
          </a:p>
          <a:p>
            <a:pPr marL="0" indent="0">
              <a:buNone/>
            </a:pPr>
            <a:r>
              <a:rPr lang="en-US" dirty="0">
                <a:solidFill>
                  <a:srgbClr val="00B050"/>
                </a:solidFill>
              </a:rPr>
              <a:t>for </a:t>
            </a:r>
            <a:r>
              <a:rPr lang="en-US" dirty="0" err="1">
                <a:solidFill>
                  <a:srgbClr val="00B050"/>
                </a:solidFill>
              </a:rPr>
              <a:t>i</a:t>
            </a:r>
            <a:r>
              <a:rPr lang="en-US" dirty="0">
                <a:solidFill>
                  <a:srgbClr val="00B050"/>
                </a:solidFill>
              </a:rPr>
              <a:t> in range(</a:t>
            </a:r>
            <a:r>
              <a:rPr lang="en-US" dirty="0" err="1">
                <a:solidFill>
                  <a:srgbClr val="00B050"/>
                </a:solidFill>
              </a:rPr>
              <a:t>len</a:t>
            </a:r>
            <a:r>
              <a:rPr lang="en-US" dirty="0">
                <a:solidFill>
                  <a:srgbClr val="00B050"/>
                </a:solidFill>
              </a:rPr>
              <a:t>(</a:t>
            </a:r>
            <a:r>
              <a:rPr lang="en-US" dirty="0" err="1">
                <a:solidFill>
                  <a:srgbClr val="00B050"/>
                </a:solidFill>
              </a:rPr>
              <a:t>response.choices</a:t>
            </a:r>
            <a:r>
              <a:rPr lang="en-US" dirty="0">
                <a:solidFill>
                  <a:srgbClr val="00B050"/>
                </a:solidFill>
              </a:rPr>
              <a:t>[0].</a:t>
            </a:r>
            <a:r>
              <a:rPr lang="en-US" dirty="0" err="1">
                <a:solidFill>
                  <a:srgbClr val="00B050"/>
                </a:solidFill>
              </a:rPr>
              <a:t>message.tool_calls</a:t>
            </a:r>
            <a:r>
              <a:rPr lang="en-US" dirty="0">
                <a:solidFill>
                  <a:srgbClr val="00B050"/>
                </a:solidFill>
              </a:rPr>
              <a:t>)):</a:t>
            </a:r>
          </a:p>
          <a:p>
            <a:pPr marL="0" indent="0">
              <a:buNone/>
            </a:pPr>
            <a:r>
              <a:rPr lang="en-US" dirty="0">
                <a:solidFill>
                  <a:srgbClr val="00B050"/>
                </a:solidFill>
              </a:rPr>
              <a:t>  try:</a:t>
            </a:r>
          </a:p>
          <a:p>
            <a:pPr marL="0" indent="0">
              <a:buNone/>
            </a:pPr>
            <a:r>
              <a:rPr lang="en-US" dirty="0">
                <a:solidFill>
                  <a:srgbClr val="00B050"/>
                </a:solidFill>
              </a:rPr>
              <a:t>    print(</a:t>
            </a:r>
            <a:r>
              <a:rPr lang="en-US" dirty="0" err="1">
                <a:solidFill>
                  <a:srgbClr val="00B050"/>
                </a:solidFill>
              </a:rPr>
              <a:t>response.choices</a:t>
            </a:r>
            <a:r>
              <a:rPr lang="en-US" dirty="0">
                <a:solidFill>
                  <a:srgbClr val="00B050"/>
                </a:solidFill>
              </a:rPr>
              <a:t>[0].</a:t>
            </a:r>
            <a:r>
              <a:rPr lang="en-US" dirty="0" err="1">
                <a:solidFill>
                  <a:srgbClr val="00B050"/>
                </a:solidFill>
              </a:rPr>
              <a:t>message.tool_calls</a:t>
            </a:r>
            <a:r>
              <a:rPr lang="en-US" dirty="0">
                <a:solidFill>
                  <a:srgbClr val="00B050"/>
                </a:solidFill>
              </a:rPr>
              <a:t>[</a:t>
            </a:r>
            <a:r>
              <a:rPr lang="en-US" dirty="0" err="1">
                <a:solidFill>
                  <a:srgbClr val="00B050"/>
                </a:solidFill>
              </a:rPr>
              <a:t>i</a:t>
            </a:r>
            <a:r>
              <a:rPr lang="en-US" dirty="0">
                <a:solidFill>
                  <a:srgbClr val="00B050"/>
                </a:solidFill>
              </a:rPr>
              <a:t>].</a:t>
            </a:r>
            <a:r>
              <a:rPr lang="en-US" dirty="0" err="1">
                <a:solidFill>
                  <a:srgbClr val="00B050"/>
                </a:solidFill>
              </a:rPr>
              <a:t>function.arguments</a:t>
            </a:r>
            <a:r>
              <a:rPr lang="en-US" dirty="0">
                <a:solidFill>
                  <a:srgbClr val="00B050"/>
                </a:solidFill>
              </a:rPr>
              <a:t>)</a:t>
            </a:r>
          </a:p>
          <a:p>
            <a:pPr marL="0" indent="0">
              <a:buNone/>
            </a:pPr>
            <a:r>
              <a:rPr lang="en-US" dirty="0">
                <a:solidFill>
                  <a:srgbClr val="00B050"/>
                </a:solidFill>
              </a:rPr>
              <a:t>  except </a:t>
            </a:r>
            <a:r>
              <a:rPr lang="en-US" dirty="0" err="1">
                <a:solidFill>
                  <a:srgbClr val="00B050"/>
                </a:solidFill>
              </a:rPr>
              <a:t>IndexError</a:t>
            </a:r>
            <a:r>
              <a:rPr lang="en-US" dirty="0">
                <a:solidFill>
                  <a:srgbClr val="00B050"/>
                </a:solidFill>
              </a:rPr>
              <a:t>:</a:t>
            </a:r>
          </a:p>
          <a:p>
            <a:pPr marL="0" indent="0">
              <a:buNone/>
            </a:pPr>
            <a:r>
              <a:rPr lang="en-US" dirty="0">
                <a:solidFill>
                  <a:srgbClr val="00B050"/>
                </a:solidFill>
              </a:rPr>
              <a:t>    print("End of tool calls reached.")</a:t>
            </a:r>
          </a:p>
          <a:p>
            <a:pPr marL="0" indent="0">
              <a:buNone/>
            </a:pPr>
            <a:r>
              <a:rPr lang="en-US" dirty="0">
                <a:solidFill>
                  <a:srgbClr val="00B050"/>
                </a:solidFill>
              </a:rPr>
              <a:t>    break</a:t>
            </a:r>
          </a:p>
          <a:p>
            <a:endParaRPr lang="en-IN" dirty="0">
              <a:solidFill>
                <a:srgbClr val="00B050"/>
              </a:solidFill>
            </a:endParaRPr>
          </a:p>
        </p:txBody>
      </p:sp>
    </p:spTree>
    <p:extLst>
      <p:ext uri="{BB962C8B-B14F-4D97-AF65-F5344CB8AC3E}">
        <p14:creationId xmlns:p14="http://schemas.microsoft.com/office/powerpoint/2010/main" val="309739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391121"/>
            <a:ext cx="9879437" cy="980844"/>
          </a:xfrm>
        </p:spPr>
        <p:txBody>
          <a:bodyPr/>
          <a:lstStyle/>
          <a:p>
            <a:r>
              <a:rPr lang="en-IN" b="1" dirty="0"/>
              <a:t>Storing Data in Pandas </a:t>
            </a:r>
            <a:r>
              <a:rPr lang="en-IN" b="1" dirty="0" err="1"/>
              <a:t>DataFrame</a:t>
            </a:r>
            <a:endParaRPr lang="en-IN" b="1"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1455175"/>
            <a:ext cx="2975217" cy="876616"/>
          </a:xfrm>
        </p:spPr>
        <p:txBody>
          <a:bodyPr/>
          <a:lstStyle/>
          <a:p>
            <a:pPr marL="0" indent="0">
              <a:buNone/>
            </a:pPr>
            <a:r>
              <a:rPr lang="en-US" sz="2000" dirty="0"/>
              <a:t>Create a </a:t>
            </a:r>
            <a:r>
              <a:rPr lang="en-US" sz="2000" dirty="0" err="1"/>
              <a:t>DataFrame</a:t>
            </a:r>
            <a:r>
              <a:rPr lang="en-US" sz="2000" dirty="0"/>
              <a:t> to store extracted information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6" name="Content Placeholder 5">
            <a:extLst>
              <a:ext uri="{FF2B5EF4-FFF2-40B4-BE49-F238E27FC236}">
                <a16:creationId xmlns:a16="http://schemas.microsoft.com/office/drawing/2014/main" id="{49881A65-21FA-C5D8-8902-0066F0258CD4}"/>
              </a:ext>
            </a:extLst>
          </p:cNvPr>
          <p:cNvSpPr>
            <a:spLocks noGrp="1"/>
          </p:cNvSpPr>
          <p:nvPr>
            <p:ph sz="half" idx="1"/>
          </p:nvPr>
        </p:nvSpPr>
        <p:spPr>
          <a:xfrm>
            <a:off x="4748982" y="1750143"/>
            <a:ext cx="6684066" cy="4303466"/>
          </a:xfrm>
        </p:spPr>
        <p:txBody>
          <a:bodyPr>
            <a:normAutofit/>
          </a:bodyPr>
          <a:lstStyle/>
          <a:p>
            <a:pPr marL="0" indent="0">
              <a:buNone/>
            </a:pPr>
            <a:r>
              <a:rPr lang="en-US" dirty="0">
                <a:solidFill>
                  <a:srgbClr val="00B050"/>
                </a:solidFill>
              </a:rPr>
              <a:t># Store the extracted data in a Pandas </a:t>
            </a:r>
            <a:r>
              <a:rPr lang="en-US" dirty="0" err="1">
                <a:solidFill>
                  <a:srgbClr val="00B050"/>
                </a:solidFill>
              </a:rPr>
              <a:t>DataFrame</a:t>
            </a:r>
            <a:endParaRPr lang="en-US" dirty="0">
              <a:solidFill>
                <a:srgbClr val="00B050"/>
              </a:solidFill>
            </a:endParaRPr>
          </a:p>
          <a:p>
            <a:pPr marL="0" indent="0">
              <a:buNone/>
            </a:pPr>
            <a:r>
              <a:rPr lang="en-US" dirty="0" err="1">
                <a:solidFill>
                  <a:srgbClr val="00B050"/>
                </a:solidFill>
              </a:rPr>
              <a:t>df</a:t>
            </a:r>
            <a:r>
              <a:rPr lang="en-US" dirty="0">
                <a:solidFill>
                  <a:srgbClr val="00B050"/>
                </a:solidFill>
              </a:rPr>
              <a:t> = </a:t>
            </a:r>
            <a:r>
              <a:rPr lang="en-US" dirty="0" err="1">
                <a:solidFill>
                  <a:srgbClr val="00B050"/>
                </a:solidFill>
              </a:rPr>
              <a:t>pd.DataFrame</a:t>
            </a:r>
            <a:r>
              <a:rPr lang="en-US" dirty="0">
                <a:solidFill>
                  <a:srgbClr val="00B050"/>
                </a:solidFill>
              </a:rPr>
              <a:t>(columns=["name", "</a:t>
            </a:r>
            <a:r>
              <a:rPr lang="en-US" dirty="0" err="1">
                <a:solidFill>
                  <a:srgbClr val="00B050"/>
                </a:solidFill>
              </a:rPr>
              <a:t>fav_Food</a:t>
            </a:r>
            <a:r>
              <a:rPr lang="en-US" dirty="0">
                <a:solidFill>
                  <a:srgbClr val="00B050"/>
                </a:solidFill>
              </a:rPr>
              <a:t>", "</a:t>
            </a:r>
            <a:r>
              <a:rPr lang="en-US" dirty="0" err="1">
                <a:solidFill>
                  <a:srgbClr val="00B050"/>
                </a:solidFill>
              </a:rPr>
              <a:t>fav_restaurant</a:t>
            </a:r>
            <a:r>
              <a:rPr lang="en-US" dirty="0">
                <a:solidFill>
                  <a:srgbClr val="00B050"/>
                </a:solidFill>
              </a:rPr>
              <a:t>", "</a:t>
            </a:r>
            <a:r>
              <a:rPr lang="en-US" dirty="0" err="1">
                <a:solidFill>
                  <a:srgbClr val="00B050"/>
                </a:solidFill>
              </a:rPr>
              <a:t>total_amt</a:t>
            </a:r>
            <a:r>
              <a:rPr lang="en-US" dirty="0">
                <a:solidFill>
                  <a:srgbClr val="00B050"/>
                </a:solidFill>
              </a:rPr>
              <a:t>", "city", "suggestion"])</a:t>
            </a:r>
          </a:p>
          <a:p>
            <a:pPr marL="0" indent="0">
              <a:buNone/>
            </a:pPr>
            <a:endParaRPr lang="en-US" dirty="0">
              <a:solidFill>
                <a:srgbClr val="00B050"/>
              </a:solidFill>
            </a:endParaRPr>
          </a:p>
          <a:p>
            <a:pPr marL="0" indent="0">
              <a:buNone/>
            </a:pPr>
            <a:r>
              <a:rPr lang="en-US" dirty="0">
                <a:solidFill>
                  <a:srgbClr val="00B050"/>
                </a:solidFill>
              </a:rPr>
              <a:t>for </a:t>
            </a:r>
            <a:r>
              <a:rPr lang="en-US" dirty="0" err="1">
                <a:solidFill>
                  <a:srgbClr val="00B050"/>
                </a:solidFill>
              </a:rPr>
              <a:t>i</a:t>
            </a:r>
            <a:r>
              <a:rPr lang="en-US" dirty="0">
                <a:solidFill>
                  <a:srgbClr val="00B050"/>
                </a:solidFill>
              </a:rPr>
              <a:t> in range(</a:t>
            </a:r>
            <a:r>
              <a:rPr lang="en-US" dirty="0" err="1">
                <a:solidFill>
                  <a:srgbClr val="00B050"/>
                </a:solidFill>
              </a:rPr>
              <a:t>len</a:t>
            </a:r>
            <a:r>
              <a:rPr lang="en-US" dirty="0">
                <a:solidFill>
                  <a:srgbClr val="00B050"/>
                </a:solidFill>
              </a:rPr>
              <a:t>(</a:t>
            </a:r>
            <a:r>
              <a:rPr lang="en-US" dirty="0" err="1">
                <a:solidFill>
                  <a:srgbClr val="00B050"/>
                </a:solidFill>
              </a:rPr>
              <a:t>response.choices</a:t>
            </a:r>
            <a:r>
              <a:rPr lang="en-US" dirty="0">
                <a:solidFill>
                  <a:srgbClr val="00B050"/>
                </a:solidFill>
              </a:rPr>
              <a:t>[0].</a:t>
            </a:r>
            <a:r>
              <a:rPr lang="en-US" dirty="0" err="1">
                <a:solidFill>
                  <a:srgbClr val="00B050"/>
                </a:solidFill>
              </a:rPr>
              <a:t>message.tool_calls</a:t>
            </a:r>
            <a:r>
              <a:rPr lang="en-US" dirty="0">
                <a:solidFill>
                  <a:srgbClr val="00B050"/>
                </a:solidFill>
              </a:rPr>
              <a:t>)):</a:t>
            </a:r>
          </a:p>
          <a:p>
            <a:pPr marL="0" indent="0">
              <a:buNone/>
            </a:pPr>
            <a:r>
              <a:rPr lang="en-US" dirty="0">
                <a:solidFill>
                  <a:srgbClr val="00B050"/>
                </a:solidFill>
              </a:rPr>
              <a:t>  try:</a:t>
            </a:r>
          </a:p>
          <a:p>
            <a:pPr marL="0" indent="0">
              <a:buNone/>
            </a:pPr>
            <a:r>
              <a:rPr lang="en-US" dirty="0">
                <a:solidFill>
                  <a:srgbClr val="00B050"/>
                </a:solidFill>
              </a:rPr>
              <a:t>    </a:t>
            </a:r>
            <a:r>
              <a:rPr lang="en-US" dirty="0" err="1">
                <a:solidFill>
                  <a:srgbClr val="00B050"/>
                </a:solidFill>
              </a:rPr>
              <a:t>df.loc</a:t>
            </a:r>
            <a:r>
              <a:rPr lang="en-US" dirty="0">
                <a:solidFill>
                  <a:srgbClr val="00B050"/>
                </a:solidFill>
              </a:rPr>
              <a:t>[</a:t>
            </a:r>
            <a:r>
              <a:rPr lang="en-US" dirty="0" err="1">
                <a:solidFill>
                  <a:srgbClr val="00B050"/>
                </a:solidFill>
              </a:rPr>
              <a:t>i</a:t>
            </a:r>
            <a:r>
              <a:rPr lang="en-US" dirty="0">
                <a:solidFill>
                  <a:srgbClr val="00B050"/>
                </a:solidFill>
              </a:rPr>
              <a:t>] = </a:t>
            </a:r>
            <a:r>
              <a:rPr lang="en-US" dirty="0" err="1">
                <a:solidFill>
                  <a:srgbClr val="00B050"/>
                </a:solidFill>
              </a:rPr>
              <a:t>response.choices</a:t>
            </a:r>
            <a:r>
              <a:rPr lang="en-US" dirty="0">
                <a:solidFill>
                  <a:srgbClr val="00B050"/>
                </a:solidFill>
              </a:rPr>
              <a:t>[0].</a:t>
            </a:r>
            <a:r>
              <a:rPr lang="en-US" dirty="0" err="1">
                <a:solidFill>
                  <a:srgbClr val="00B050"/>
                </a:solidFill>
              </a:rPr>
              <a:t>message.tool_calls</a:t>
            </a:r>
            <a:r>
              <a:rPr lang="en-US" dirty="0">
                <a:solidFill>
                  <a:srgbClr val="00B050"/>
                </a:solidFill>
              </a:rPr>
              <a:t>[</a:t>
            </a:r>
            <a:r>
              <a:rPr lang="en-US" dirty="0" err="1">
                <a:solidFill>
                  <a:srgbClr val="00B050"/>
                </a:solidFill>
              </a:rPr>
              <a:t>i</a:t>
            </a:r>
            <a:r>
              <a:rPr lang="en-US" dirty="0">
                <a:solidFill>
                  <a:srgbClr val="00B050"/>
                </a:solidFill>
              </a:rPr>
              <a:t>].</a:t>
            </a:r>
            <a:r>
              <a:rPr lang="en-US" dirty="0" err="1">
                <a:solidFill>
                  <a:srgbClr val="00B050"/>
                </a:solidFill>
              </a:rPr>
              <a:t>function.arguments</a:t>
            </a:r>
            <a:endParaRPr lang="en-US" dirty="0">
              <a:solidFill>
                <a:srgbClr val="00B050"/>
              </a:solidFill>
            </a:endParaRPr>
          </a:p>
          <a:p>
            <a:pPr marL="0" indent="0">
              <a:buNone/>
            </a:pPr>
            <a:r>
              <a:rPr lang="en-US" dirty="0">
                <a:solidFill>
                  <a:srgbClr val="00B050"/>
                </a:solidFill>
              </a:rPr>
              <a:t>  except </a:t>
            </a:r>
            <a:r>
              <a:rPr lang="en-US" dirty="0" err="1">
                <a:solidFill>
                  <a:srgbClr val="00B050"/>
                </a:solidFill>
              </a:rPr>
              <a:t>IndexError</a:t>
            </a:r>
            <a:r>
              <a:rPr lang="en-US" dirty="0">
                <a:solidFill>
                  <a:srgbClr val="00B050"/>
                </a:solidFill>
              </a:rPr>
              <a:t>:</a:t>
            </a:r>
          </a:p>
          <a:p>
            <a:pPr marL="0" indent="0">
              <a:buNone/>
            </a:pPr>
            <a:r>
              <a:rPr lang="en-US" dirty="0">
                <a:solidFill>
                  <a:srgbClr val="00B050"/>
                </a:solidFill>
              </a:rPr>
              <a:t>    break</a:t>
            </a:r>
          </a:p>
          <a:p>
            <a:pPr marL="0" indent="0">
              <a:buNone/>
            </a:pPr>
            <a:endParaRPr lang="en-US" dirty="0">
              <a:solidFill>
                <a:srgbClr val="00B050"/>
              </a:solidFill>
            </a:endParaRPr>
          </a:p>
          <a:p>
            <a:pPr marL="0" indent="0">
              <a:buNone/>
            </a:pPr>
            <a:r>
              <a:rPr lang="en-US" dirty="0">
                <a:solidFill>
                  <a:srgbClr val="00B050"/>
                </a:solidFill>
              </a:rPr>
              <a:t>print(</a:t>
            </a:r>
            <a:r>
              <a:rPr lang="en-US" dirty="0" err="1">
                <a:solidFill>
                  <a:srgbClr val="00B050"/>
                </a:solidFill>
              </a:rPr>
              <a:t>df</a:t>
            </a:r>
            <a:r>
              <a:rPr lang="en-US" dirty="0">
                <a:solidFill>
                  <a:srgbClr val="00B050"/>
                </a:solidFill>
              </a:rPr>
              <a:t>)</a:t>
            </a:r>
          </a:p>
        </p:txBody>
      </p:sp>
    </p:spTree>
    <p:extLst>
      <p:ext uri="{BB962C8B-B14F-4D97-AF65-F5344CB8AC3E}">
        <p14:creationId xmlns:p14="http://schemas.microsoft.com/office/powerpoint/2010/main" val="406121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391121"/>
            <a:ext cx="9879437" cy="980844"/>
          </a:xfrm>
        </p:spPr>
        <p:txBody>
          <a:bodyPr/>
          <a:lstStyle/>
          <a:p>
            <a:r>
              <a:rPr lang="en-IN" dirty="0"/>
              <a:t>OUTPUT: </a:t>
            </a:r>
            <a:endParaRPr lang="en-IN" b="1"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7" name="Content Placeholder 6">
            <a:extLst>
              <a:ext uri="{FF2B5EF4-FFF2-40B4-BE49-F238E27FC236}">
                <a16:creationId xmlns:a16="http://schemas.microsoft.com/office/drawing/2014/main" id="{23ABE080-30FF-CBDF-4534-E06FF7B8E8A3}"/>
              </a:ext>
            </a:extLst>
          </p:cNvPr>
          <p:cNvSpPr>
            <a:spLocks noGrp="1"/>
          </p:cNvSpPr>
          <p:nvPr>
            <p:ph sz="half" idx="1"/>
          </p:nvPr>
        </p:nvSpPr>
        <p:spPr/>
        <p:txBody>
          <a:bodyPr/>
          <a:lstStyle/>
          <a:p>
            <a:endParaRPr lang="en-IN"/>
          </a:p>
        </p:txBody>
      </p:sp>
      <p:pic>
        <p:nvPicPr>
          <p:cNvPr id="5122" name="Picture 2">
            <a:extLst>
              <a:ext uri="{FF2B5EF4-FFF2-40B4-BE49-F238E27FC236}">
                <a16:creationId xmlns:a16="http://schemas.microsoft.com/office/drawing/2014/main" id="{45D15FBD-1FCF-83FE-8A9D-CA189AF57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510636"/>
            <a:ext cx="1088707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9548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{1EB17371-26FF-4CB2-877A-6E660F8EA1B9}tf78438558_win32</Template>
  <TotalTime>39</TotalTime>
  <Words>853</Words>
  <Application>Microsoft Office PowerPoint</Application>
  <PresentationFormat>Widescreen</PresentationFormat>
  <Paragraphs>114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Sabon Next LT</vt:lpstr>
      <vt:lpstr>Tahoma</vt:lpstr>
      <vt:lpstr>Custom</vt:lpstr>
      <vt:lpstr>Extracting Student Survey Data using OpenAI's LLM</vt:lpstr>
      <vt:lpstr>Introduction</vt:lpstr>
      <vt:lpstr>Tools and Framework</vt:lpstr>
      <vt:lpstr>Setting Up the Environment</vt:lpstr>
      <vt:lpstr>Reading Survey Data</vt:lpstr>
      <vt:lpstr>Extracting Information using OpenAI Models</vt:lpstr>
      <vt:lpstr>Handling Responses</vt:lpstr>
      <vt:lpstr>Storing Data in Pandas DataFrame</vt:lpstr>
      <vt:lpstr>OUTPUT: </vt:lpstr>
      <vt:lpstr>Restaurant Recommendations</vt:lpstr>
      <vt:lpstr>OUTPUT: </vt:lpstr>
      <vt:lpstr>Benefits of Using LLM for Data Extraction and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Miya Mathews</dc:creator>
  <cp:lastModifiedBy>Miya Mathews</cp:lastModifiedBy>
  <cp:revision>3</cp:revision>
  <dcterms:created xsi:type="dcterms:W3CDTF">2024-06-09T14:57:20Z</dcterms:created>
  <dcterms:modified xsi:type="dcterms:W3CDTF">2024-06-09T15:37:10Z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