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2"/>
  </p:notesMasterIdLst>
  <p:sldIdLst>
    <p:sldId id="256" r:id="rId2"/>
    <p:sldId id="257" r:id="rId3"/>
    <p:sldId id="258" r:id="rId4"/>
    <p:sldId id="259" r:id="rId5"/>
    <p:sldId id="284" r:id="rId6"/>
    <p:sldId id="287" r:id="rId7"/>
    <p:sldId id="261" r:id="rId8"/>
    <p:sldId id="285" r:id="rId9"/>
    <p:sldId id="286" r:id="rId10"/>
    <p:sldId id="282" r:id="rId11"/>
  </p:sldIdLst>
  <p:sldSz cx="12192000" cy="6858000"/>
  <p:notesSz cx="6858000" cy="9144000"/>
  <p:embeddedFontLst>
    <p:embeddedFont>
      <p:font typeface="Bookman Old Style" panose="02050604050505020204" pitchFamily="18"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Libre Franklin" panose="00000500000000000000"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87D0F4-92D0-4C4C-B216-001D01431A8B}">
          <p14:sldIdLst>
            <p14:sldId id="256"/>
            <p14:sldId id="257"/>
            <p14:sldId id="258"/>
            <p14:sldId id="259"/>
            <p14:sldId id="284"/>
            <p14:sldId id="287"/>
            <p14:sldId id="261"/>
            <p14:sldId id="285"/>
            <p14:sldId id="286"/>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VE1A0512_BIKKUMALLA RISHI PRANAY RAJ" initials="1RPR" lastIdx="2" clrIdx="0">
    <p:extLst>
      <p:ext uri="{19B8F6BF-5375-455C-9EA6-DF929625EA0E}">
        <p15:presenceInfo xmlns:p15="http://schemas.microsoft.com/office/powerpoint/2012/main" userId="S-1-5-21-1099008154-1979809147-366992500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60" autoAdjust="0"/>
  </p:normalViewPr>
  <p:slideViewPr>
    <p:cSldViewPr>
      <p:cViewPr varScale="1">
        <p:scale>
          <a:sx n="77" d="100"/>
          <a:sy n="77" d="100"/>
        </p:scale>
        <p:origin x="474"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733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4" name="Google Shape;294;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pPr marL="0" lvl="0" indent="0" algn="r" rtl="0">
                <a:lnSpc>
                  <a:spcPct val="100000"/>
                </a:lnSpc>
                <a:spcBef>
                  <a:spcPts val="0"/>
                </a:spcBef>
                <a:spcAft>
                  <a:spcPts val="0"/>
                </a:spcAft>
                <a:buClr>
                  <a:srgbClr val="000000"/>
                </a:buClr>
                <a:buSzPts val="1400"/>
                <a:buFont typeface="Arial" panose="020B0604020202020204"/>
                <a:buNone/>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94673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9686440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7585439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544022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7572326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9237741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2373528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420929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1802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53563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66883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9942528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4067384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54433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92119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4813984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5966353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7697542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623392" y="1196753"/>
            <a:ext cx="10560916" cy="43204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A  MAJOR PROJECT</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algn="ctr">
              <a:buSzPts val="2400"/>
            </a:pPr>
            <a:r>
              <a:rPr lang="en-US" sz="2400" b="1" i="0" u="none" strike="noStrike" cap="none" dirty="0">
                <a:latin typeface="Times New Roman" panose="02020603050405020304"/>
                <a:ea typeface="Times New Roman" panose="02020603050405020304"/>
                <a:cs typeface="Times New Roman" panose="02020603050405020304"/>
                <a:sym typeface="Times New Roman" panose="02020603050405020304"/>
              </a:rPr>
              <a:t> </a:t>
            </a:r>
            <a:r>
              <a:rPr lang="en-GB" sz="2000" b="1" dirty="0">
                <a:latin typeface="Times New Roman" panose="02020603050405020304" pitchFamily="18" charset="0"/>
                <a:cs typeface="Times New Roman" panose="02020603050405020304" pitchFamily="18" charset="0"/>
              </a:rPr>
              <a:t>FACEMASK MONITORING SYSTEM</a:t>
            </a:r>
            <a:endParaRPr lang="en-US" sz="20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BACHELOR OF TECHNOLOGY</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algn="ctr"/>
            <a:r>
              <a:rPr lang="en-GB" sz="1700" b="1" dirty="0">
                <a:latin typeface="Times New Roman" panose="02020603050405020304" pitchFamily="18" charset="0"/>
                <a:cs typeface="Times New Roman" panose="02020603050405020304" pitchFamily="18" charset="0"/>
              </a:rPr>
              <a:t>BIKKUMALLA RISHI PRANAY RAJ (17VE1A0512)</a:t>
            </a:r>
            <a:endParaRPr lang="en-IN" sz="1700" b="1" dirty="0">
              <a:latin typeface="Times New Roman" panose="02020603050405020304" pitchFamily="18" charset="0"/>
              <a:cs typeface="Times New Roman" panose="02020603050405020304" pitchFamily="18" charset="0"/>
            </a:endParaRPr>
          </a:p>
          <a:p>
            <a:pPr algn="ctr"/>
            <a:r>
              <a:rPr lang="en-GB" sz="1700" b="1" dirty="0">
                <a:latin typeface="Times New Roman" panose="02020603050405020304" pitchFamily="18" charset="0"/>
                <a:cs typeface="Times New Roman" panose="02020603050405020304" pitchFamily="18" charset="0"/>
              </a:rPr>
              <a:t>BHANDEKAR DINESH (17VE1A0511)</a:t>
            </a:r>
            <a:endParaRPr lang="en-IN" sz="1700" b="1" dirty="0">
              <a:latin typeface="Times New Roman" panose="02020603050405020304" pitchFamily="18" charset="0"/>
              <a:cs typeface="Times New Roman" panose="02020603050405020304" pitchFamily="18" charset="0"/>
            </a:endParaRPr>
          </a:p>
          <a:p>
            <a:pPr algn="ctr"/>
            <a:r>
              <a:rPr lang="en-GB" sz="1700" b="1" dirty="0">
                <a:latin typeface="Times New Roman" panose="02020603050405020304" pitchFamily="18" charset="0"/>
                <a:cs typeface="Times New Roman" panose="02020603050405020304" pitchFamily="18" charset="0"/>
              </a:rPr>
              <a:t>KAMAL PATEL (17VE1A0531)</a:t>
            </a:r>
            <a:endParaRPr lang="en-IN" sz="1700" b="1" dirty="0">
              <a:latin typeface="Times New Roman" panose="02020603050405020304" pitchFamily="18" charset="0"/>
              <a:cs typeface="Times New Roman" panose="02020603050405020304" pitchFamily="18" charset="0"/>
            </a:endParaRPr>
          </a:p>
          <a:p>
            <a:pPr algn="ctr"/>
            <a:r>
              <a:rPr lang="en-GB" sz="1700" b="1" dirty="0">
                <a:latin typeface="Times New Roman" panose="02020603050405020304" pitchFamily="18" charset="0"/>
                <a:cs typeface="Times New Roman" panose="02020603050405020304" pitchFamily="18" charset="0"/>
              </a:rPr>
              <a:t>THALLA ASHISH SAI (17UJ1A0522)</a:t>
            </a:r>
            <a:endParaRPr lang="en-IN" sz="1700" b="1"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latin typeface="Times New Roman" panose="02020603050405020304"/>
                <a:ea typeface="Times New Roman" panose="02020603050405020304"/>
                <a:cs typeface="Times New Roman" panose="02020603050405020304"/>
                <a:sym typeface="Times New Roman" panose="02020603050405020304"/>
              </a:rPr>
              <a:t>Under the Guidance of </a:t>
            </a:r>
            <a:endParaRPr sz="1800" b="0" i="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latin typeface="Times New Roman" panose="02020603050405020304"/>
                <a:ea typeface="Times New Roman" panose="02020603050405020304"/>
                <a:cs typeface="Times New Roman" panose="02020603050405020304"/>
                <a:sym typeface="Times New Roman" panose="02020603050405020304"/>
              </a:rPr>
              <a:t>Mrs. PULI </a:t>
            </a:r>
            <a:r>
              <a:rPr lang="en-US" sz="1800" b="1" dirty="0">
                <a:latin typeface="Times New Roman" panose="02020603050405020304"/>
                <a:ea typeface="Times New Roman" panose="02020603050405020304"/>
                <a:cs typeface="Times New Roman" panose="02020603050405020304"/>
                <a:sym typeface="Times New Roman" panose="02020603050405020304"/>
              </a:rPr>
              <a:t>. SRILATHA </a:t>
            </a:r>
            <a:r>
              <a:rPr lang="en-US" sz="1800" b="1" i="0" u="none" strike="noStrike" cap="none" dirty="0">
                <a:latin typeface="Times New Roman" panose="02020603050405020304"/>
                <a:ea typeface="Times New Roman" panose="02020603050405020304"/>
                <a:cs typeface="Times New Roman" panose="02020603050405020304"/>
                <a:sym typeface="Times New Roman" panose="02020603050405020304"/>
              </a:rPr>
              <a:t> (</a:t>
            </a:r>
            <a:r>
              <a:rPr lang="en-US" b="1" dirty="0">
                <a:latin typeface="Times New Roman" panose="02020603050405020304"/>
                <a:ea typeface="Times New Roman" panose="02020603050405020304"/>
                <a:cs typeface="Times New Roman" panose="02020603050405020304"/>
                <a:sym typeface="Times New Roman" panose="02020603050405020304"/>
              </a:rPr>
              <a:t>ASSISTANT </a:t>
            </a:r>
            <a:r>
              <a:rPr lang="en-US" sz="1800" b="1" dirty="0">
                <a:latin typeface="Times New Roman" panose="02020603050405020304"/>
                <a:ea typeface="Times New Roman" panose="02020603050405020304"/>
                <a:cs typeface="Times New Roman" panose="02020603050405020304"/>
                <a:sym typeface="Times New Roman" panose="02020603050405020304"/>
              </a:rPr>
              <a:t>PROFESSOR</a:t>
            </a:r>
            <a:r>
              <a:rPr lang="en-US" sz="1800" b="1" i="0" u="none" strike="noStrike" cap="none" dirty="0">
                <a:latin typeface="Times New Roman" panose="02020603050405020304"/>
                <a:ea typeface="Times New Roman" panose="02020603050405020304"/>
                <a:cs typeface="Times New Roman" panose="02020603050405020304"/>
                <a:sym typeface="Times New Roman" panose="02020603050405020304"/>
              </a:rPr>
              <a:t>)</a:t>
            </a: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dirty="0">
                <a:latin typeface="Times New Roman" panose="02020603050405020304"/>
                <a:ea typeface="Libre Franklin" panose="00000500000000000000"/>
                <a:cs typeface="Times New Roman" panose="02020603050405020304"/>
                <a:sym typeface="Times New Roman" panose="02020603050405020304"/>
              </a:rPr>
              <a:t>ACADEMIC YEAR: 2017-2021</a:t>
            </a:r>
            <a:endParaRPr sz="1800" b="0" i="0" u="none" strike="noStrike" cap="none" dirty="0">
              <a:latin typeface="Libre Franklin" panose="00000500000000000000"/>
              <a:ea typeface="Libre Franklin" panose="00000500000000000000"/>
              <a:cs typeface="Libre Franklin" panose="00000500000000000000"/>
              <a:sym typeface="Libre Franklin"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idx="4294967295"/>
          </p:nvPr>
        </p:nvSpPr>
        <p:spPr>
          <a:xfrm>
            <a:off x="3683793" y="1628800"/>
            <a:ext cx="4824413" cy="273685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1800"/>
              <a:buNone/>
            </a:pPr>
            <a:r>
              <a:rPr lang="en-US" b="1" dirty="0"/>
              <a:t>            </a:t>
            </a:r>
            <a:br>
              <a:rPr lang="en-US" b="1" dirty="0"/>
            </a:br>
            <a:br>
              <a:rPr lang="en-US" b="1" dirty="0"/>
            </a:br>
            <a:r>
              <a:rPr lang="en-US" sz="6200" b="1" dirty="0"/>
              <a:t>Queries ??</a:t>
            </a:r>
            <a:endParaRPr sz="6200" b="1" dirty="0"/>
          </a:p>
          <a:p>
            <a:pPr marL="0" lvl="0" indent="0" algn="l" rtl="0">
              <a:lnSpc>
                <a:spcPct val="90000"/>
              </a:lnSpc>
              <a:spcBef>
                <a:spcPts val="0"/>
              </a:spcBef>
              <a:spcAft>
                <a:spcPts val="0"/>
              </a:spcAft>
              <a:buSzPts val="1800"/>
              <a:buNone/>
            </a:pPr>
            <a:endParaRPr sz="6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4"/>
          <p:cNvSpPr txBox="1">
            <a:spLocks noGrp="1"/>
          </p:cNvSpPr>
          <p:nvPr>
            <p:ph type="ctrTitle"/>
          </p:nvPr>
        </p:nvSpPr>
        <p:spPr>
          <a:xfrm>
            <a:off x="4641653" y="476672"/>
            <a:ext cx="7849737" cy="1728191"/>
          </a:xfrm>
          <a:prstGeom prst="rect">
            <a:avLst/>
          </a:prstGeom>
          <a:noFill/>
          <a:ln>
            <a:noFill/>
          </a:ln>
        </p:spPr>
        <p:txBody>
          <a:bodyPr spcFirstLastPara="1" wrap="square" lIns="91425" tIns="45700" rIns="91425" bIns="45700" anchor="b" anchorCtr="0">
            <a:noAutofit/>
          </a:bodyPr>
          <a:lstStyle/>
          <a:p>
            <a:pPr lvl="0">
              <a:buSzPts val="6000"/>
            </a:pPr>
            <a:r>
              <a:rPr lang="en-GB" sz="5000" b="1" dirty="0">
                <a:solidFill>
                  <a:schemeClr val="tx1">
                    <a:lumMod val="85000"/>
                  </a:schemeClr>
                </a:solidFill>
                <a:latin typeface="Times New Roman" panose="02020603050405020304" pitchFamily="18" charset="0"/>
                <a:cs typeface="Times New Roman" panose="02020603050405020304" pitchFamily="18" charset="0"/>
              </a:rPr>
              <a:t>FACEMASK MONITORING SYSTEM</a:t>
            </a:r>
            <a:endParaRPr sz="5000" dirty="0">
              <a:solidFill>
                <a:schemeClr val="tx1">
                  <a:lumMod val="85000"/>
                </a:schemeClr>
              </a:solidFill>
            </a:endParaRPr>
          </a:p>
        </p:txBody>
      </p:sp>
      <p:sp>
        <p:nvSpPr>
          <p:cNvPr id="107" name="Google Shape;107;p14"/>
          <p:cNvSpPr txBox="1">
            <a:spLocks noGrp="1"/>
          </p:cNvSpPr>
          <p:nvPr>
            <p:ph type="subTitle" idx="1"/>
          </p:nvPr>
        </p:nvSpPr>
        <p:spPr>
          <a:xfrm>
            <a:off x="4727848" y="1724270"/>
            <a:ext cx="6269400" cy="480107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220"/>
              <a:buNone/>
            </a:pPr>
            <a:endParaRPr lang="en-US" sz="2220" b="1" dirty="0">
              <a:solidFill>
                <a:schemeClr val="dk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220"/>
              <a:buNone/>
            </a:pPr>
            <a:r>
              <a:rPr lang="en-US" sz="3200" b="1" dirty="0">
                <a:solidFill>
                  <a:schemeClr val="tx1"/>
                </a:solidFill>
                <a:latin typeface="Times New Roman" panose="02020603050405020304" pitchFamily="18" charset="0"/>
                <a:cs typeface="Times New Roman" panose="02020603050405020304" pitchFamily="18" charset="0"/>
              </a:rPr>
              <a:t>CONTENTS:</a:t>
            </a:r>
            <a:endParaRPr sz="3200" b="1"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PROBLEM STATEMENT</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LITERATURE SURVEY</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EXISTING SYSTEM and its DRAWBACKS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PROPOSED SYSTEM and its ADVANTAGES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IMPLEMENTATION</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HARDWARE AND software REQUIREMENTS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ARCHITECTURE DESIGN</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QUERIES</a:t>
            </a:r>
            <a:endParaRPr lang="en-IN" sz="1500"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endParaRPr>
          </a:p>
          <a:p>
            <a:pPr marL="342900" lvl="0" indent="-342900" algn="l" rtl="0">
              <a:lnSpc>
                <a:spcPct val="40000"/>
              </a:lnSpc>
              <a:spcBef>
                <a:spcPts val="1400"/>
              </a:spcBef>
              <a:spcAft>
                <a:spcPts val="0"/>
              </a:spcAft>
              <a:buSzPts val="2220"/>
              <a:buFont typeface="Times New Roman" panose="02020603050405020304"/>
              <a:buChar char="•"/>
            </a:pPr>
            <a:endParaRPr lang="en-IN" sz="222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40000"/>
              </a:lnSpc>
              <a:spcBef>
                <a:spcPts val="0"/>
              </a:spcBef>
              <a:buClr>
                <a:srgbClr val="000000"/>
              </a:buClr>
              <a:buSzPts val="2220"/>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342900" lvl="0" indent="-342900" algn="l" rtl="0">
              <a:lnSpc>
                <a:spcPct val="40000"/>
              </a:lnSpc>
              <a:spcBef>
                <a:spcPts val="1400"/>
              </a:spcBef>
              <a:spcAft>
                <a:spcPts val="0"/>
              </a:spcAft>
              <a:buSzPts val="2220"/>
              <a:buFont typeface="Times New Roman" panose="02020603050405020304"/>
              <a:buChar char="•"/>
            </a:pPr>
            <a:endParaRPr sz="222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40000"/>
              </a:lnSpc>
              <a:spcBef>
                <a:spcPts val="0"/>
              </a:spcBef>
              <a:buClr>
                <a:srgbClr val="000000"/>
              </a:buClr>
              <a:buSzPts val="2220"/>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342900" lvl="0" indent="-342900" algn="l" rtl="0">
              <a:lnSpc>
                <a:spcPct val="40000"/>
              </a:lnSpc>
              <a:spcBef>
                <a:spcPts val="1400"/>
              </a:spcBef>
              <a:spcAft>
                <a:spcPts val="0"/>
              </a:spcAft>
              <a:buSzPts val="2220"/>
              <a:buFont typeface="Times New Roman" panose="02020603050405020304"/>
              <a:buChar char="•"/>
            </a:pPr>
            <a:endParaRPr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40000"/>
              </a:lnSpc>
              <a:spcBef>
                <a:spcPts val="1400"/>
              </a:spcBef>
              <a:spcAft>
                <a:spcPts val="0"/>
              </a:spcAft>
              <a:buSzPts val="240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Google Shape;108;p14" descr="A picture containing building, sitting, bench, side&#10;&#10;Description automatically generated">
            <a:extLst>
              <a:ext uri="{FF2B5EF4-FFF2-40B4-BE49-F238E27FC236}">
                <a16:creationId xmlns:a16="http://schemas.microsoft.com/office/drawing/2014/main" id="{23ABFF86-B4AE-462A-8FFA-299DE5DBDB36}"/>
              </a:ext>
            </a:extLst>
          </p:cNvPr>
          <p:cNvPicPr preferRelativeResize="0"/>
          <p:nvPr/>
        </p:nvPicPr>
        <p:blipFill rotWithShape="1">
          <a:blip r:embed="rId3"/>
          <a:srcRect/>
          <a:stretch>
            <a:fillRect/>
          </a:stretch>
        </p:blipFill>
        <p:spPr>
          <a:xfrm>
            <a:off x="0" y="1"/>
            <a:ext cx="4583832"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983432" y="609600"/>
            <a:ext cx="9404723" cy="119559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a:t>
            </a:r>
          </a:p>
        </p:txBody>
      </p:sp>
      <p:sp>
        <p:nvSpPr>
          <p:cNvPr id="116" name="Google Shape;116;p15"/>
          <p:cNvSpPr txBox="1">
            <a:spLocks noGrp="1"/>
          </p:cNvSpPr>
          <p:nvPr>
            <p:ph idx="1"/>
          </p:nvPr>
        </p:nvSpPr>
        <p:spPr>
          <a:xfrm>
            <a:off x="1014806" y="2054058"/>
            <a:ext cx="8946541" cy="4195481"/>
          </a:xfrm>
          <a:prstGeom prst="rect">
            <a:avLst/>
          </a:prstGeom>
          <a:noFill/>
          <a:ln>
            <a:noFill/>
          </a:ln>
        </p:spPr>
        <p:txBody>
          <a:bodyPr spcFirstLastPara="1" wrap="square" lIns="0" tIns="45700" rIns="0" bIns="45700" anchor="t" anchorCtr="0">
            <a:noAutofit/>
          </a:bodyPr>
          <a:lstStyle/>
          <a:p>
            <a:pPr marL="91440" lvl="0" indent="0" algn="just" rtl="0">
              <a:lnSpc>
                <a:spcPct val="110000"/>
              </a:lnSpc>
              <a:spcBef>
                <a:spcPts val="1400"/>
              </a:spcBef>
              <a:spcAft>
                <a:spcPts val="0"/>
              </a:spcAft>
              <a:buSzPts val="2200"/>
              <a:buNone/>
            </a:pPr>
            <a:r>
              <a:rPr lang="en-IN" sz="2400" dirty="0">
                <a:latin typeface="Arial" panose="020B0604020202020204" pitchFamily="34" charset="0"/>
                <a:cs typeface="Arial" panose="020B0604020202020204" pitchFamily="34" charset="0"/>
              </a:rPr>
              <a:t>To develop an API so that one can monitor humans whether they are wearing masks or not through CCTVs and take effective  measures to control the spread COVID-19.</a:t>
            </a:r>
          </a:p>
          <a:p>
            <a:pPr marL="91440" lvl="0" indent="0" algn="just" rtl="0">
              <a:lnSpc>
                <a:spcPct val="110000"/>
              </a:lnSpc>
              <a:spcBef>
                <a:spcPts val="1400"/>
              </a:spcBef>
              <a:spcAft>
                <a:spcPts val="0"/>
              </a:spcAft>
              <a:buSzPts val="2200"/>
              <a:buNone/>
            </a:pPr>
            <a:endParaRPr lang="en-IN" sz="2400" dirty="0"/>
          </a:p>
          <a:p>
            <a:pPr marL="91440" lvl="0" indent="0" algn="just" rtl="0">
              <a:lnSpc>
                <a:spcPct val="110000"/>
              </a:lnSpc>
              <a:spcBef>
                <a:spcPts val="1400"/>
              </a:spcBef>
              <a:spcAft>
                <a:spcPts val="0"/>
              </a:spcAft>
              <a:buSzPts val="22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839416" y="116632"/>
            <a:ext cx="9404723" cy="14005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solidFill>
                  <a:schemeClr val="tx1"/>
                </a:solidFill>
                <a:latin typeface="Times New Roman" panose="02020603050405020304" pitchFamily="18" charset="0"/>
                <a:cs typeface="Times New Roman" panose="02020603050405020304" pitchFamily="18" charset="0"/>
              </a:rPr>
              <a:t>LITERATURE SURVEY</a:t>
            </a:r>
            <a:r>
              <a:rPr lang="en-US" sz="5000" dirty="0">
                <a:solidFill>
                  <a:schemeClr val="tx1"/>
                </a:solidFill>
                <a:latin typeface="Times New Roman" panose="02020603050405020304" pitchFamily="18" charset="0"/>
                <a:cs typeface="Times New Roman" panose="02020603050405020304" pitchFamily="18" charset="0"/>
              </a:rPr>
              <a:t>:</a:t>
            </a:r>
          </a:p>
        </p:txBody>
      </p:sp>
      <p:sp>
        <p:nvSpPr>
          <p:cNvPr id="2" name="Text Placeholder 1">
            <a:extLst>
              <a:ext uri="{FF2B5EF4-FFF2-40B4-BE49-F238E27FC236}">
                <a16:creationId xmlns:a16="http://schemas.microsoft.com/office/drawing/2014/main" id="{FDED8C3E-13B3-4BB3-A85E-B2A9CE3DA60A}"/>
              </a:ext>
            </a:extLst>
          </p:cNvPr>
          <p:cNvSpPr>
            <a:spLocks noGrp="1"/>
          </p:cNvSpPr>
          <p:nvPr>
            <p:ph idx="1"/>
          </p:nvPr>
        </p:nvSpPr>
        <p:spPr>
          <a:xfrm>
            <a:off x="767408" y="1737360"/>
            <a:ext cx="10058400" cy="4499952"/>
          </a:xfrm>
        </p:spPr>
        <p:txBody>
          <a:bodyPr>
            <a:normAutofit/>
          </a:bodyPr>
          <a:lstStyle/>
          <a:p>
            <a:pPr algn="just">
              <a:lnSpc>
                <a:spcPct val="100000"/>
              </a:lnSpc>
            </a:pPr>
            <a:r>
              <a:rPr lang="en-IN" sz="2400" dirty="0">
                <a:latin typeface="Arial" panose="020B0604020202020204" pitchFamily="34" charset="0"/>
                <a:cs typeface="Arial" panose="020B0604020202020204" pitchFamily="34" charset="0"/>
              </a:rPr>
              <a:t>R-CNN can’t be used in real time because it takes around 47 seconds for each  test image and it takes huge  amount of time to train the network as you would have to classify 2000  region proposals per image.</a:t>
            </a:r>
          </a:p>
          <a:p>
            <a:pPr algn="just">
              <a:lnSpc>
                <a:spcPct val="100000"/>
              </a:lnSpc>
            </a:pPr>
            <a:r>
              <a:rPr lang="en-US" sz="2400" dirty="0">
                <a:latin typeface="Arial" panose="020B0604020202020204" pitchFamily="34" charset="0"/>
                <a:cs typeface="Arial" panose="020B0604020202020204" pitchFamily="34" charset="0"/>
              </a:rPr>
              <a:t>Fast R-CNN” is faster than R-CNN is because you don’t have to feed 2000 region proposals to the convolutional neural network every time</a:t>
            </a:r>
          </a:p>
          <a:p>
            <a:pPr algn="just">
              <a:lnSpc>
                <a:spcPct val="100000"/>
              </a:lnSpc>
            </a:pPr>
            <a:r>
              <a:rPr lang="en-US" sz="2400" dirty="0">
                <a:latin typeface="Arial" panose="020B0604020202020204" pitchFamily="34" charset="0"/>
                <a:cs typeface="Arial" panose="020B0604020202020204" pitchFamily="34" charset="0"/>
              </a:rPr>
              <a:t>Both of the above algorithms(R-CNN &amp; Fast R-CNN) uses selective search which is slow and time consuming process so they developed Faster R-CNN which has no selective search.</a:t>
            </a:r>
          </a:p>
          <a:p>
            <a:pPr algn="just">
              <a:lnSpc>
                <a:spcPct val="100000"/>
              </a:lnSpc>
            </a:pPr>
            <a:r>
              <a:rPr lang="en-US" sz="2400" dirty="0">
                <a:latin typeface="Arial" panose="020B0604020202020204" pitchFamily="34" charset="0"/>
                <a:cs typeface="Arial" panose="020B0604020202020204" pitchFamily="34" charset="0"/>
              </a:rPr>
              <a:t>YOLO is  incredibly fast but it’s not accurate.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60648"/>
            <a:ext cx="9937104" cy="819160"/>
          </a:xfrm>
        </p:spPr>
        <p:txBody>
          <a:bodyPr/>
          <a:lstStyle/>
          <a:p>
            <a:r>
              <a:rPr lang="en-US" sz="5000" b="1" dirty="0">
                <a:latin typeface="Times New Roman" panose="02020603050405020304" pitchFamily="18" charset="0"/>
                <a:cs typeface="Times New Roman" panose="02020603050405020304" pitchFamily="18" charset="0"/>
              </a:rPr>
              <a:t>EXISTING SYSTEM AND ITS DRAWBACKS</a:t>
            </a:r>
            <a:r>
              <a:rPr lang="en-US" b="1"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25C183A7-1DCE-42D6-965A-E20E16B9F597}"/>
              </a:ext>
            </a:extLst>
          </p:cNvPr>
          <p:cNvSpPr>
            <a:spLocks noGrp="1"/>
          </p:cNvSpPr>
          <p:nvPr>
            <p:ph idx="1"/>
          </p:nvPr>
        </p:nvSpPr>
        <p:spPr>
          <a:xfrm>
            <a:off x="839416" y="2060848"/>
            <a:ext cx="10058400" cy="4296975"/>
          </a:xfrm>
        </p:spPr>
        <p:txBody>
          <a:bodyPr>
            <a:normAutofit fontScale="92500"/>
          </a:bodyPr>
          <a:lstStyle/>
          <a:p>
            <a:pPr>
              <a:lnSpc>
                <a:spcPct val="120000"/>
              </a:lnSpc>
            </a:pPr>
            <a:r>
              <a:rPr lang="en-IN" sz="2600" dirty="0">
                <a:solidFill>
                  <a:schemeClr val="tx1"/>
                </a:solidFill>
                <a:latin typeface="Arial" panose="020B0604020202020204" pitchFamily="34" charset="0"/>
                <a:cs typeface="Arial" panose="020B0604020202020204" pitchFamily="34" charset="0"/>
              </a:rPr>
              <a:t>There is no proper way of monitoring facemasks on human. And there were only limited libraries to develop an application. So to check whether the person is wearing a mask or not we need a human assistance to monitor everyone and make sure they wear mask.</a:t>
            </a:r>
          </a:p>
          <a:p>
            <a:pPr marL="0" indent="0">
              <a:lnSpc>
                <a:spcPct val="120000"/>
              </a:lnSpc>
              <a:buNone/>
            </a:pPr>
            <a:r>
              <a:rPr lang="en-IN" sz="2600" b="1" dirty="0">
                <a:latin typeface="Arial" panose="020B0604020202020204" pitchFamily="34" charset="0"/>
                <a:cs typeface="Arial" panose="020B0604020202020204" pitchFamily="34" charset="0"/>
              </a:rPr>
              <a:t>    </a:t>
            </a:r>
            <a:r>
              <a:rPr lang="en-IN" sz="2600" b="1" dirty="0">
                <a:solidFill>
                  <a:schemeClr val="tx1"/>
                </a:solidFill>
                <a:latin typeface="Arial" panose="020B0604020202020204" pitchFamily="34" charset="0"/>
                <a:cs typeface="Arial" panose="020B0604020202020204" pitchFamily="34" charset="0"/>
              </a:rPr>
              <a:t>DRAWBACKS :</a:t>
            </a:r>
          </a:p>
          <a:p>
            <a:pPr>
              <a:lnSpc>
                <a:spcPct val="120000"/>
              </a:lnSpc>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Manual detection</a:t>
            </a:r>
          </a:p>
          <a:p>
            <a:pPr>
              <a:lnSpc>
                <a:spcPct val="120000"/>
              </a:lnSpc>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Time consuming process</a:t>
            </a:r>
          </a:p>
          <a:p>
            <a:pPr>
              <a:lnSpc>
                <a:spcPct val="120000"/>
              </a:lnSpc>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Human effort needed</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66800" y="692696"/>
            <a:ext cx="10925217" cy="11521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latin typeface="Times New Roman" panose="02020603050405020304" pitchFamily="18" charset="0"/>
                <a:cs typeface="Times New Roman" panose="02020603050405020304" pitchFamily="18" charset="0"/>
              </a:rPr>
              <a:t>PROPOSED SYSTEM AND ITS ADVANTAGES</a:t>
            </a:r>
            <a:r>
              <a:rPr lang="en-US" sz="5000"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ACD5C198-09A2-4D7D-AD7E-F59680BC182A}"/>
              </a:ext>
            </a:extLst>
          </p:cNvPr>
          <p:cNvSpPr>
            <a:spLocks noGrp="1"/>
          </p:cNvSpPr>
          <p:nvPr>
            <p:ph idx="1"/>
          </p:nvPr>
        </p:nvSpPr>
        <p:spPr>
          <a:xfrm>
            <a:off x="1066800" y="1988840"/>
            <a:ext cx="10058400" cy="4176464"/>
          </a:xfrm>
        </p:spPr>
        <p:txBody>
          <a:bodyPr>
            <a:normAutofit fontScale="85000" lnSpcReduction="20000"/>
          </a:bodyPr>
          <a:lstStyle/>
          <a:p>
            <a:pPr algn="just">
              <a:lnSpc>
                <a:spcPct val="120000"/>
              </a:lnSpc>
            </a:pPr>
            <a:r>
              <a:rPr lang="en-IN" sz="2800" dirty="0">
                <a:solidFill>
                  <a:schemeClr val="tx1"/>
                </a:solidFill>
                <a:latin typeface="Arial" panose="020B0604020202020204" pitchFamily="34" charset="0"/>
                <a:cs typeface="Arial" panose="020B0604020202020204" pitchFamily="34" charset="0"/>
              </a:rPr>
              <a:t>With the level of advancements in the technology we can see that may libraries have been developed. So with those libraries we can create many applications and API’s.</a:t>
            </a:r>
          </a:p>
          <a:p>
            <a:pPr algn="just">
              <a:lnSpc>
                <a:spcPct val="120000"/>
              </a:lnSpc>
            </a:pPr>
            <a:r>
              <a:rPr lang="en-IN" sz="2800" dirty="0">
                <a:solidFill>
                  <a:schemeClr val="tx1"/>
                </a:solidFill>
                <a:latin typeface="Arial" panose="020B0604020202020204" pitchFamily="34" charset="0"/>
                <a:cs typeface="Arial" panose="020B0604020202020204" pitchFamily="34" charset="0"/>
              </a:rPr>
              <a:t>In this we’ll be developing an interface for the enterprise which is integrated with CCTV’s  so that it detects humans with masks and without masks.</a:t>
            </a:r>
          </a:p>
          <a:p>
            <a:pPr marL="0" indent="0" algn="just">
              <a:lnSpc>
                <a:spcPct val="120000"/>
              </a:lnSpc>
              <a:buNone/>
            </a:pPr>
            <a:r>
              <a:rPr lang="en-IN" sz="2800" b="1" dirty="0">
                <a:latin typeface="Arial" panose="020B0604020202020204" pitchFamily="34" charset="0"/>
                <a:cs typeface="Arial" panose="020B0604020202020204" pitchFamily="34" charset="0"/>
              </a:rPr>
              <a:t>    </a:t>
            </a:r>
            <a:r>
              <a:rPr lang="en-IN" sz="2800" b="1" dirty="0">
                <a:solidFill>
                  <a:schemeClr val="tx1"/>
                </a:solidFill>
                <a:latin typeface="Arial" panose="020B0604020202020204" pitchFamily="34" charset="0"/>
                <a:cs typeface="Arial" panose="020B0604020202020204" pitchFamily="34" charset="0"/>
              </a:rPr>
              <a:t>ADVANTAGES</a:t>
            </a:r>
            <a:r>
              <a:rPr lang="en-IN" sz="2800" dirty="0">
                <a:solidFill>
                  <a:schemeClr val="tx1"/>
                </a:solidFill>
                <a:latin typeface="Arial" panose="020B0604020202020204" pitchFamily="34" charset="0"/>
                <a:cs typeface="Arial" panose="020B0604020202020204" pitchFamily="34" charset="0"/>
              </a:rPr>
              <a:t>:</a:t>
            </a:r>
          </a:p>
          <a:p>
            <a:pPr algn="just">
              <a:lnSpc>
                <a:spcPct val="120000"/>
              </a:lnSpc>
              <a:buFont typeface="Arial" panose="020B0604020202020204" pitchFamily="34" charset="0"/>
              <a:buChar char="•"/>
            </a:pPr>
            <a:r>
              <a:rPr lang="en-US" sz="2800"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New step in automation</a:t>
            </a:r>
          </a:p>
          <a:p>
            <a:pPr algn="just">
              <a:lnSpc>
                <a:spcPct val="120000"/>
              </a:lnSpc>
              <a:buFont typeface="Arial" panose="020B0604020202020204" pitchFamily="34" charset="0"/>
              <a:buChar char="•"/>
            </a:pPr>
            <a:r>
              <a:rPr lang="en-US" sz="2800"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Reduced human efforts</a:t>
            </a:r>
          </a:p>
          <a:p>
            <a:pPr marL="0" indent="0">
              <a:buNone/>
            </a:pPr>
            <a:endParaRPr lang="en-IN" sz="2600" dirty="0"/>
          </a:p>
          <a:p>
            <a:pPr marL="0" indent="0">
              <a:buNone/>
            </a:pPr>
            <a:endParaRPr lang="en-IN" dirty="0"/>
          </a:p>
        </p:txBody>
      </p:sp>
    </p:spTree>
    <p:extLst>
      <p:ext uri="{BB962C8B-B14F-4D97-AF65-F5344CB8AC3E}">
        <p14:creationId xmlns:p14="http://schemas.microsoft.com/office/powerpoint/2010/main" val="361993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099836" y="764704"/>
            <a:ext cx="8233048" cy="82446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latin typeface="Times New Roman" panose="02020603050405020304" pitchFamily="18" charset="0"/>
                <a:cs typeface="Times New Roman" panose="02020603050405020304" pitchFamily="18" charset="0"/>
              </a:rPr>
              <a:t>IMPLEMENTATION: </a:t>
            </a:r>
          </a:p>
        </p:txBody>
      </p:sp>
      <p:sp>
        <p:nvSpPr>
          <p:cNvPr id="2" name="Text Placeholder 1">
            <a:extLst>
              <a:ext uri="{FF2B5EF4-FFF2-40B4-BE49-F238E27FC236}">
                <a16:creationId xmlns:a16="http://schemas.microsoft.com/office/drawing/2014/main" id="{2F844975-16CC-4ED9-B306-8D6D4A377C6A}"/>
              </a:ext>
            </a:extLst>
          </p:cNvPr>
          <p:cNvSpPr>
            <a:spLocks noGrp="1"/>
          </p:cNvSpPr>
          <p:nvPr>
            <p:ph idx="1"/>
          </p:nvPr>
        </p:nvSpPr>
        <p:spPr/>
        <p:txBody>
          <a:bodyPr/>
          <a:lstStyle/>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Requirement gathering</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Designing</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Coding</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Testing </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Integration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917780"/>
            <a:ext cx="7466113" cy="888050"/>
          </a:xfrm>
        </p:spPr>
        <p:txBody>
          <a:bodyPr/>
          <a:lstStyle/>
          <a:p>
            <a:r>
              <a:rPr lang="en-US" sz="5000" b="1"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4294967295"/>
          </p:nvPr>
        </p:nvSpPr>
        <p:spPr>
          <a:xfrm>
            <a:off x="1055440" y="1988840"/>
            <a:ext cx="4929880" cy="3384376"/>
          </a:xfrm>
        </p:spPr>
        <p:txBody>
          <a:bodyPr>
            <a:normAutofit fontScale="92500" lnSpcReduction="20000"/>
          </a:bodyPr>
          <a:lstStyle/>
          <a:p>
            <a:pPr marL="107950" indent="0">
              <a:lnSpc>
                <a:spcPct val="160000"/>
              </a:lnSpc>
              <a:buNone/>
            </a:pPr>
            <a:r>
              <a:rPr lang="en-US" sz="2800" b="1" dirty="0">
                <a:solidFill>
                  <a:schemeClr val="tx1"/>
                </a:solidFill>
                <a:latin typeface="+mj-lt"/>
                <a:cs typeface="+mj-lt"/>
              </a:rPr>
              <a:t>Hardware Requirements:</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Web-camera of at least 5MP</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4GB RAM</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500MB free space on disk storage</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Operating System : Windows</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Processor: 1.7GHz or above </a:t>
            </a:r>
          </a:p>
        </p:txBody>
      </p:sp>
      <p:sp>
        <p:nvSpPr>
          <p:cNvPr id="4" name="TextBox 3"/>
          <p:cNvSpPr txBox="1"/>
          <p:nvPr/>
        </p:nvSpPr>
        <p:spPr>
          <a:xfrm>
            <a:off x="6528048" y="1805830"/>
            <a:ext cx="5400600" cy="3677160"/>
          </a:xfrm>
          <a:prstGeom prst="rect">
            <a:avLst/>
          </a:prstGeom>
          <a:noFill/>
        </p:spPr>
        <p:txBody>
          <a:bodyPr wrap="square" rtlCol="0">
            <a:spAutoFit/>
          </a:bodyPr>
          <a:lstStyle/>
          <a:p>
            <a:pPr>
              <a:lnSpc>
                <a:spcPct val="200000"/>
              </a:lnSpc>
            </a:pPr>
            <a:r>
              <a:rPr lang="en-US" sz="2400" b="1" dirty="0"/>
              <a:t>Software Requirements:</a:t>
            </a:r>
          </a:p>
          <a:p>
            <a:pPr marL="342900" indent="-342900">
              <a:lnSpc>
                <a:spcPct val="200000"/>
              </a:lnSpc>
              <a:buFont typeface="Arial" panose="020B0604020202020204" pitchFamily="34" charset="0"/>
              <a:buChar char="•"/>
            </a:pPr>
            <a:r>
              <a:rPr lang="en-US" sz="1900" dirty="0">
                <a:latin typeface="+mn-lt"/>
              </a:rPr>
              <a:t> </a:t>
            </a:r>
            <a:r>
              <a:rPr lang="en-US" sz="1900" dirty="0">
                <a:latin typeface="Arial" panose="020B0604020202020204" pitchFamily="34" charset="0"/>
                <a:cs typeface="Arial" panose="020B0604020202020204" pitchFamily="34" charset="0"/>
              </a:rPr>
              <a:t>Python 3.0 or above version </a:t>
            </a:r>
          </a:p>
          <a:p>
            <a:pPr marL="342900" indent="-342900">
              <a:lnSpc>
                <a:spcPct val="200000"/>
              </a:lnSpc>
              <a:buFont typeface="Arial" panose="020B0604020202020204" pitchFamily="34" charset="0"/>
              <a:buChar char="•"/>
            </a:pPr>
            <a:r>
              <a:rPr lang="en-US" sz="1900" dirty="0">
                <a:latin typeface="Arial" panose="020B0604020202020204" pitchFamily="34" charset="0"/>
                <a:cs typeface="Arial" panose="020B0604020202020204" pitchFamily="34" charset="0"/>
              </a:rPr>
              <a:t> Required libraries in python (defined in                       “requirements.txt” file )</a:t>
            </a:r>
          </a:p>
          <a:p>
            <a:pPr marL="342900" indent="-342900">
              <a:lnSpc>
                <a:spcPct val="200000"/>
              </a:lnSpc>
              <a:buFont typeface="Arial" panose="020B0604020202020204" pitchFamily="34" charset="0"/>
              <a:buChar char="•"/>
            </a:pPr>
            <a:r>
              <a:rPr lang="en-US" sz="1900" dirty="0">
                <a:latin typeface="Arial" panose="020B0604020202020204" pitchFamily="34" charset="0"/>
                <a:cs typeface="Arial" panose="020B0604020202020204" pitchFamily="34" charset="0"/>
              </a:rPr>
              <a:t> Tools used: Visual Code </a:t>
            </a:r>
          </a:p>
          <a:p>
            <a:pPr marL="457200" indent="-457200">
              <a:lnSpc>
                <a:spcPct val="150000"/>
              </a:lnSpc>
              <a:buFont typeface="Arial" panose="020B0604020202020204" pitchFamily="34" charset="0"/>
              <a:buChar char="•"/>
            </a:pPr>
            <a:r>
              <a:rPr lang="en-US" sz="1900" dirty="0">
                <a:latin typeface="Arial" panose="020B0604020202020204" pitchFamily="34" charset="0"/>
                <a:cs typeface="Arial" panose="020B0604020202020204" pitchFamily="34" charset="0"/>
              </a:rPr>
              <a:t>Browser: Chrome, </a:t>
            </a:r>
            <a:r>
              <a:rPr lang="en-US" sz="1900" dirty="0" err="1">
                <a:latin typeface="Arial" panose="020B0604020202020204" pitchFamily="34" charset="0"/>
                <a:cs typeface="Arial" panose="020B0604020202020204" pitchFamily="34" charset="0"/>
              </a:rPr>
              <a:t>FireFox</a:t>
            </a:r>
            <a:r>
              <a:rPr lang="en-US" sz="1900" dirty="0">
                <a:latin typeface="Arial" panose="020B0604020202020204" pitchFamily="34" charset="0"/>
                <a:cs typeface="Arial" panose="020B0604020202020204" pitchFamily="34" charset="0"/>
              </a:rPr>
              <a:t>, Edge</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24291"/>
            <a:ext cx="9272344" cy="850820"/>
          </a:xfrm>
        </p:spPr>
        <p:txBody>
          <a:bodyPr/>
          <a:lstStyle/>
          <a:p>
            <a:r>
              <a:rPr lang="en-IN" sz="5000" b="1" dirty="0">
                <a:latin typeface="Times New Roman" panose="02020603050405020304" pitchFamily="18" charset="0"/>
                <a:cs typeface="Times New Roman" panose="02020603050405020304" pitchFamily="18" charset="0"/>
              </a:rPr>
              <a:t>ARCHITECTURE DIAGRAM</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9B317E9E-06BA-49E0-8979-D82CE691C677}"/>
              </a:ext>
            </a:extLst>
          </p:cNvPr>
          <p:cNvSpPr/>
          <p:nvPr/>
        </p:nvSpPr>
        <p:spPr>
          <a:xfrm>
            <a:off x="1179387" y="3314912"/>
            <a:ext cx="2659007" cy="923705"/>
          </a:xfrm>
          <a:prstGeom prst="ellipse">
            <a:avLst/>
          </a:prstGeom>
          <a:solidFill>
            <a:schemeClr val="bg2">
              <a:lumMod val="40000"/>
              <a:lumOff val="6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Camera Interface</a:t>
            </a:r>
            <a:endParaRPr lang="en-US" dirty="0">
              <a:solidFill>
                <a:schemeClr val="tx1"/>
              </a:solidFill>
            </a:endParaRPr>
          </a:p>
        </p:txBody>
      </p:sp>
      <p:sp>
        <p:nvSpPr>
          <p:cNvPr id="5" name="Rectangle: Rounded Corners 4">
            <a:extLst>
              <a:ext uri="{FF2B5EF4-FFF2-40B4-BE49-F238E27FC236}">
                <a16:creationId xmlns:a16="http://schemas.microsoft.com/office/drawing/2014/main" id="{AA80B247-70DB-4404-A7B8-FE36CE303251}"/>
              </a:ext>
            </a:extLst>
          </p:cNvPr>
          <p:cNvSpPr/>
          <p:nvPr/>
        </p:nvSpPr>
        <p:spPr>
          <a:xfrm>
            <a:off x="5591944" y="4277598"/>
            <a:ext cx="6260368" cy="85425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5DBC607-CFA7-4221-882B-C65A14DC9AF0}"/>
              </a:ext>
            </a:extLst>
          </p:cNvPr>
          <p:cNvSpPr/>
          <p:nvPr/>
        </p:nvSpPr>
        <p:spPr>
          <a:xfrm>
            <a:off x="5818451" y="4441605"/>
            <a:ext cx="2494516" cy="526245"/>
          </a:xfrm>
          <a:prstGeom prst="ellipse">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Caffe Model and prototype</a:t>
            </a:r>
            <a:endParaRPr lang="en-US" sz="1600" dirty="0"/>
          </a:p>
        </p:txBody>
      </p:sp>
      <p:sp>
        <p:nvSpPr>
          <p:cNvPr id="7" name="Rectangle: Rounded Corners 6">
            <a:extLst>
              <a:ext uri="{FF2B5EF4-FFF2-40B4-BE49-F238E27FC236}">
                <a16:creationId xmlns:a16="http://schemas.microsoft.com/office/drawing/2014/main" id="{AD1CB24A-C658-4493-AA42-A83DF2E8DE01}"/>
              </a:ext>
            </a:extLst>
          </p:cNvPr>
          <p:cNvSpPr/>
          <p:nvPr/>
        </p:nvSpPr>
        <p:spPr>
          <a:xfrm>
            <a:off x="5757003" y="3070898"/>
            <a:ext cx="1679637" cy="542633"/>
          </a:xfrm>
          <a:prstGeom prst="roundRect">
            <a:avLst/>
          </a:prstGeom>
          <a:solidFill>
            <a:schemeClr val="accent3">
              <a:lumMod val="75000"/>
            </a:schemeClr>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Face Detection</a:t>
            </a:r>
            <a:endParaRPr lang="en-US" dirty="0"/>
          </a:p>
        </p:txBody>
      </p:sp>
      <p:sp>
        <p:nvSpPr>
          <p:cNvPr id="8" name="Rectangle: Rounded Corners 7">
            <a:extLst>
              <a:ext uri="{FF2B5EF4-FFF2-40B4-BE49-F238E27FC236}">
                <a16:creationId xmlns:a16="http://schemas.microsoft.com/office/drawing/2014/main" id="{739081C9-0A86-4955-B1DA-2F85ED2448FD}"/>
              </a:ext>
            </a:extLst>
          </p:cNvPr>
          <p:cNvSpPr/>
          <p:nvPr/>
        </p:nvSpPr>
        <p:spPr>
          <a:xfrm>
            <a:off x="8660011" y="3007757"/>
            <a:ext cx="2273095" cy="632587"/>
          </a:xfrm>
          <a:prstGeom prst="roundRect">
            <a:avLst/>
          </a:prstGeom>
          <a:solidFill>
            <a:schemeClr val="accent3">
              <a:lumMod val="75000"/>
            </a:schemeClr>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Mask-detection on faces</a:t>
            </a:r>
            <a:endParaRPr lang="en-US" dirty="0"/>
          </a:p>
        </p:txBody>
      </p:sp>
      <p:sp>
        <p:nvSpPr>
          <p:cNvPr id="9" name="Oval 8">
            <a:extLst>
              <a:ext uri="{FF2B5EF4-FFF2-40B4-BE49-F238E27FC236}">
                <a16:creationId xmlns:a16="http://schemas.microsoft.com/office/drawing/2014/main" id="{C68BC468-66E4-438F-8390-323DF0CF9E0A}"/>
              </a:ext>
            </a:extLst>
          </p:cNvPr>
          <p:cNvSpPr/>
          <p:nvPr/>
        </p:nvSpPr>
        <p:spPr>
          <a:xfrm>
            <a:off x="8881189" y="4461464"/>
            <a:ext cx="2494517" cy="526245"/>
          </a:xfrm>
          <a:prstGeom prst="ellipse">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Model</a:t>
            </a:r>
            <a:endParaRPr lang="en-US" dirty="0"/>
          </a:p>
        </p:txBody>
      </p:sp>
      <p:sp>
        <p:nvSpPr>
          <p:cNvPr id="22" name="TextBox 21">
            <a:extLst>
              <a:ext uri="{FF2B5EF4-FFF2-40B4-BE49-F238E27FC236}">
                <a16:creationId xmlns:a16="http://schemas.microsoft.com/office/drawing/2014/main" id="{9AE7CDC4-339F-4AED-AF25-EE5EE3B3C170}"/>
              </a:ext>
            </a:extLst>
          </p:cNvPr>
          <p:cNvSpPr txBox="1"/>
          <p:nvPr/>
        </p:nvSpPr>
        <p:spPr>
          <a:xfrm>
            <a:off x="7392144" y="5753898"/>
            <a:ext cx="1584176" cy="523220"/>
          </a:xfrm>
          <a:prstGeom prst="rect">
            <a:avLst/>
          </a:prstGeom>
          <a:noFill/>
        </p:spPr>
        <p:txBody>
          <a:bodyPr wrap="square" rtlCol="0">
            <a:spAutoFit/>
          </a:bodyPr>
          <a:lstStyle/>
          <a:p>
            <a:r>
              <a:rPr lang="en-IN" sz="2800" dirty="0"/>
              <a:t>Server</a:t>
            </a:r>
          </a:p>
        </p:txBody>
      </p:sp>
      <p:sp>
        <p:nvSpPr>
          <p:cNvPr id="25" name="TextBox 24">
            <a:extLst>
              <a:ext uri="{FF2B5EF4-FFF2-40B4-BE49-F238E27FC236}">
                <a16:creationId xmlns:a16="http://schemas.microsoft.com/office/drawing/2014/main" id="{9CEBD0A1-5898-458E-B7A1-AA8C9C854FC3}"/>
              </a:ext>
            </a:extLst>
          </p:cNvPr>
          <p:cNvSpPr txBox="1"/>
          <p:nvPr/>
        </p:nvSpPr>
        <p:spPr>
          <a:xfrm>
            <a:off x="1775520" y="5753898"/>
            <a:ext cx="2397441" cy="523220"/>
          </a:xfrm>
          <a:prstGeom prst="rect">
            <a:avLst/>
          </a:prstGeom>
          <a:noFill/>
        </p:spPr>
        <p:txBody>
          <a:bodyPr wrap="square" rtlCol="0">
            <a:spAutoFit/>
          </a:bodyPr>
          <a:lstStyle/>
          <a:p>
            <a:r>
              <a:rPr lang="en-IN" sz="2800" dirty="0"/>
              <a:t>Client</a:t>
            </a:r>
            <a:r>
              <a:rPr lang="en-IN" dirty="0"/>
              <a:t> </a:t>
            </a:r>
          </a:p>
        </p:txBody>
      </p:sp>
      <p:sp>
        <p:nvSpPr>
          <p:cNvPr id="15" name="Rectangle: Rounded Corners 14">
            <a:extLst>
              <a:ext uri="{FF2B5EF4-FFF2-40B4-BE49-F238E27FC236}">
                <a16:creationId xmlns:a16="http://schemas.microsoft.com/office/drawing/2014/main" id="{F4E2C31D-7563-4B50-A1DA-54E7930680E4}"/>
              </a:ext>
            </a:extLst>
          </p:cNvPr>
          <p:cNvSpPr/>
          <p:nvPr/>
        </p:nvSpPr>
        <p:spPr>
          <a:xfrm>
            <a:off x="1342518" y="2191563"/>
            <a:ext cx="2365472" cy="617998"/>
          </a:xfrm>
          <a:prstGeom prst="round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 UI</a:t>
            </a:r>
            <a:endParaRPr lang="en-US" dirty="0"/>
          </a:p>
        </p:txBody>
      </p:sp>
      <p:sp>
        <p:nvSpPr>
          <p:cNvPr id="23" name="Rectangle: Rounded Corners 22">
            <a:extLst>
              <a:ext uri="{FF2B5EF4-FFF2-40B4-BE49-F238E27FC236}">
                <a16:creationId xmlns:a16="http://schemas.microsoft.com/office/drawing/2014/main" id="{605CFB2C-CF5C-4F81-8348-0038847C32CA}"/>
              </a:ext>
            </a:extLst>
          </p:cNvPr>
          <p:cNvSpPr/>
          <p:nvPr/>
        </p:nvSpPr>
        <p:spPr>
          <a:xfrm>
            <a:off x="5592562" y="2093995"/>
            <a:ext cx="2159008" cy="610966"/>
          </a:xfrm>
          <a:prstGeom prst="roundRect">
            <a:avLst/>
          </a:prstGeom>
          <a:solidFill>
            <a:schemeClr val="accent3">
              <a:lumMod val="75000"/>
            </a:schemeClr>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REST API </a:t>
            </a:r>
            <a:endParaRPr lang="en-US" dirty="0"/>
          </a:p>
        </p:txBody>
      </p:sp>
      <p:sp>
        <p:nvSpPr>
          <p:cNvPr id="17" name="Arrow: Left-Right 16">
            <a:extLst>
              <a:ext uri="{FF2B5EF4-FFF2-40B4-BE49-F238E27FC236}">
                <a16:creationId xmlns:a16="http://schemas.microsoft.com/office/drawing/2014/main" id="{3ADDDC03-67A1-48F0-B01B-376239A0DCA3}"/>
              </a:ext>
            </a:extLst>
          </p:cNvPr>
          <p:cNvSpPr/>
          <p:nvPr/>
        </p:nvSpPr>
        <p:spPr>
          <a:xfrm>
            <a:off x="3771799" y="2238952"/>
            <a:ext cx="1820145" cy="380432"/>
          </a:xfrm>
          <a:prstGeom prst="left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Left-Right 34">
            <a:extLst>
              <a:ext uri="{FF2B5EF4-FFF2-40B4-BE49-F238E27FC236}">
                <a16:creationId xmlns:a16="http://schemas.microsoft.com/office/drawing/2014/main" id="{59636F2E-0DD5-4629-A8E5-20A94537B2C4}"/>
              </a:ext>
            </a:extLst>
          </p:cNvPr>
          <p:cNvSpPr/>
          <p:nvPr/>
        </p:nvSpPr>
        <p:spPr>
          <a:xfrm rot="5400000">
            <a:off x="6665035" y="2824050"/>
            <a:ext cx="349681" cy="144016"/>
          </a:xfrm>
          <a:prstGeom prst="lef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72BB1E1A-B838-4A08-AC2A-C642315DEAB8}"/>
              </a:ext>
            </a:extLst>
          </p:cNvPr>
          <p:cNvSpPr/>
          <p:nvPr/>
        </p:nvSpPr>
        <p:spPr>
          <a:xfrm>
            <a:off x="7446690" y="3273066"/>
            <a:ext cx="1223371" cy="138296"/>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Arrow: Right 40">
            <a:extLst>
              <a:ext uri="{FF2B5EF4-FFF2-40B4-BE49-F238E27FC236}">
                <a16:creationId xmlns:a16="http://schemas.microsoft.com/office/drawing/2014/main" id="{56C62646-1DA4-447F-8F1D-A743CBBEB667}"/>
              </a:ext>
            </a:extLst>
          </p:cNvPr>
          <p:cNvSpPr/>
          <p:nvPr/>
        </p:nvSpPr>
        <p:spPr>
          <a:xfrm rot="5400000">
            <a:off x="6442619" y="3938780"/>
            <a:ext cx="794516" cy="144017"/>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Arrow: Right 41">
            <a:extLst>
              <a:ext uri="{FF2B5EF4-FFF2-40B4-BE49-F238E27FC236}">
                <a16:creationId xmlns:a16="http://schemas.microsoft.com/office/drawing/2014/main" id="{9E76DEF6-5206-40D0-8F1F-3E9D8ACDC992}"/>
              </a:ext>
            </a:extLst>
          </p:cNvPr>
          <p:cNvSpPr/>
          <p:nvPr/>
        </p:nvSpPr>
        <p:spPr>
          <a:xfrm rot="5400000">
            <a:off x="9572909" y="3996012"/>
            <a:ext cx="794136" cy="113222"/>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Arrow: Right 42">
            <a:extLst>
              <a:ext uri="{FF2B5EF4-FFF2-40B4-BE49-F238E27FC236}">
                <a16:creationId xmlns:a16="http://schemas.microsoft.com/office/drawing/2014/main" id="{B7165528-60A6-4736-B4C6-89C612AB9401}"/>
              </a:ext>
            </a:extLst>
          </p:cNvPr>
          <p:cNvSpPr/>
          <p:nvPr/>
        </p:nvSpPr>
        <p:spPr>
          <a:xfrm rot="16200000">
            <a:off x="2260689" y="2990228"/>
            <a:ext cx="529130" cy="144018"/>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466</Words>
  <Application>Microsoft Office PowerPoint</Application>
  <PresentationFormat>Widescreen</PresentationFormat>
  <Paragraphs>81</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Wingdings 3</vt:lpstr>
      <vt:lpstr>Times New Roman</vt:lpstr>
      <vt:lpstr>Libre Franklin</vt:lpstr>
      <vt:lpstr>Century Gothic</vt:lpstr>
      <vt:lpstr>Calibri</vt:lpstr>
      <vt:lpstr>Arial</vt:lpstr>
      <vt:lpstr>Bookman Old Style</vt:lpstr>
      <vt:lpstr>Ion</vt:lpstr>
      <vt:lpstr>PowerPoint Presentation</vt:lpstr>
      <vt:lpstr>FACEMASK MONITORING SYSTEM</vt:lpstr>
      <vt:lpstr>PROBLEM STATEMENT:</vt:lpstr>
      <vt:lpstr>LITERATURE SURVEY:</vt:lpstr>
      <vt:lpstr>EXISTING SYSTEM AND ITS DRAWBACKS:</vt:lpstr>
      <vt:lpstr>PROPOSED SYSTEM AND ITS ADVANTAGES:</vt:lpstr>
      <vt:lpstr>IMPLEMENTATION: </vt:lpstr>
      <vt:lpstr>REQUIREMENTS:</vt:lpstr>
      <vt:lpstr>ARCHITECTURE DIAGRAM:</vt:lpstr>
      <vt:lpstr>              Queries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17VE1A0512_BIKKUMALLA RISHI PRANAY RAJ</cp:lastModifiedBy>
  <cp:revision>57</cp:revision>
  <dcterms:created xsi:type="dcterms:W3CDTF">2020-05-28T02:27:55Z</dcterms:created>
  <dcterms:modified xsi:type="dcterms:W3CDTF">2021-05-27T07:15:47Z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