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
  </p:notesMasterIdLst>
  <p:handoutMasterIdLst>
    <p:handoutMasterId r:id="rId19"/>
  </p:handoutMasterIdLst>
  <p:sldIdLst>
    <p:sldId id="256" r:id="rId2"/>
    <p:sldId id="294" r:id="rId3"/>
    <p:sldId id="295" r:id="rId4"/>
    <p:sldId id="296" r:id="rId5"/>
    <p:sldId id="297" r:id="rId6"/>
    <p:sldId id="287" r:id="rId7"/>
    <p:sldId id="298" r:id="rId8"/>
    <p:sldId id="299" r:id="rId9"/>
    <p:sldId id="300" r:id="rId10"/>
    <p:sldId id="304" r:id="rId11"/>
    <p:sldId id="265" r:id="rId12"/>
    <p:sldId id="289" r:id="rId13"/>
    <p:sldId id="290" r:id="rId14"/>
    <p:sldId id="291" r:id="rId15"/>
    <p:sldId id="292" r:id="rId16"/>
    <p:sldId id="301" r:id="rId17"/>
  </p:sldIdLst>
  <p:sldSz cx="12192000" cy="6858000"/>
  <p:notesSz cx="6858000" cy="9144000"/>
  <p:embeddedFontLst>
    <p:embeddedFont>
      <p:font typeface="Bookman Old Style" panose="02050604050505020204" pitchFamily="18"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Libre Franklin" panose="00000500000000000000" charset="0"/>
      <p:regular r:id="rId32"/>
      <p:bold r:id="rId33"/>
      <p:italic r:id="rId34"/>
      <p:boldItalic r:id="rId35"/>
    </p:embeddedFont>
    <p:embeddedFont>
      <p:font typeface="Wingdings 3" panose="05040102010807070707" pitchFamily="18" charset="2"/>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4660"/>
  </p:normalViewPr>
  <p:slideViewPr>
    <p:cSldViewPr>
      <p:cViewPr varScale="1">
        <p:scale>
          <a:sx n="80" d="100"/>
          <a:sy n="80" d="100"/>
        </p:scale>
        <p:origin x="288"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064DA-AC1A-40A0-9B0C-9EDE2B7161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251EA90-13CA-4405-8C1D-0580720BD8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02F184-E480-4277-93A1-B9DEA637EA5F}" type="datetimeFigureOut">
              <a:rPr lang="en-IN" smtClean="0"/>
              <a:pPr/>
              <a:t>27-05-2021</a:t>
            </a:fld>
            <a:endParaRPr lang="en-IN"/>
          </a:p>
        </p:txBody>
      </p:sp>
      <p:sp>
        <p:nvSpPr>
          <p:cNvPr id="4" name="Footer Placeholder 3">
            <a:extLst>
              <a:ext uri="{FF2B5EF4-FFF2-40B4-BE49-F238E27FC236}">
                <a16:creationId xmlns:a16="http://schemas.microsoft.com/office/drawing/2014/main" id="{45CC8DB5-E4D3-4D9E-AE4B-20EEC0E1E7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7313078-37B3-4356-A96E-C5FCA877FF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1BE1D0-216D-4471-9ECB-29D329BB2645}" type="slidenum">
              <a:rPr lang="en-IN" smtClean="0"/>
              <a:pPr/>
              <a:t>‹#›</a:t>
            </a:fld>
            <a:endParaRPr lang="en-IN"/>
          </a:p>
        </p:txBody>
      </p:sp>
    </p:spTree>
    <p:extLst>
      <p:ext uri="{BB962C8B-B14F-4D97-AF65-F5344CB8AC3E}">
        <p14:creationId xmlns:p14="http://schemas.microsoft.com/office/powerpoint/2010/main" val="340156577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9" name="Google Shape;11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7331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151639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95391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2954941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54570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2151738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3722651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260959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1038885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321970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187428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280777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1109529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183110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366355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1425060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356224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4238741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extLst>
      <p:ext uri="{BB962C8B-B14F-4D97-AF65-F5344CB8AC3E}">
        <p14:creationId xmlns:p14="http://schemas.microsoft.com/office/powerpoint/2010/main" val="328350112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3"/>
          <p:cNvSpPr txBox="1"/>
          <p:nvPr/>
        </p:nvSpPr>
        <p:spPr>
          <a:xfrm>
            <a:off x="623392" y="1196752"/>
            <a:ext cx="10560916" cy="4320480"/>
          </a:xfrm>
          <a:prstGeom prst="rect">
            <a:avLst/>
          </a:prstGeom>
          <a:noFill/>
          <a:ln>
            <a:noFill/>
          </a:ln>
        </p:spPr>
        <p:txBody>
          <a:bodyPr spcFirstLastPara="1" wrap="square" lIns="91425" tIns="45700" rIns="91425" bIns="45700" anchor="t"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800"/>
              <a:buFont typeface="Arial" panose="020B0604020202020204"/>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rPr>
              <a:t>A  MAJOR PROJECT</a:t>
            </a:r>
            <a:endParaRPr kumimoji="0" sz="1800" b="0"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457200" rtl="0" eaLnBrk="1" fontAlgn="auto" latinLnBrk="0" hangingPunct="1">
              <a:lnSpc>
                <a:spcPct val="100000"/>
              </a:lnSpc>
              <a:spcBef>
                <a:spcPts val="0"/>
              </a:spcBef>
              <a:spcAft>
                <a:spcPts val="0"/>
              </a:spcAft>
              <a:buClr>
                <a:srgbClr val="000000"/>
              </a:buClr>
              <a:buSzPts val="1800"/>
              <a:buFont typeface="Arial" panose="020B0604020202020204"/>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rPr>
              <a:t>On</a:t>
            </a:r>
            <a:endParaRPr kumimoji="0" sz="1800" b="0"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457200" rtl="0" eaLnBrk="1" fontAlgn="auto" latinLnBrk="0" hangingPunct="1">
              <a:lnSpc>
                <a:spcPct val="100000"/>
              </a:lnSpc>
              <a:spcBef>
                <a:spcPts val="0"/>
              </a:spcBef>
              <a:spcAft>
                <a:spcPts val="0"/>
              </a:spcAft>
              <a:buClrTx/>
              <a:buSzPts val="2400"/>
              <a:buFontTx/>
              <a:buNone/>
              <a:tabLst/>
              <a:defRPr/>
            </a:pPr>
            <a:r>
              <a:rPr kumimoji="0" lang="en-US" sz="2400" b="1"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rPr>
              <a:t> </a:t>
            </a:r>
            <a:r>
              <a:rPr kumimoji="0" lang="en-GB" sz="2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FACEMASK MONITORING SYSTEM</a:t>
            </a:r>
            <a:endPar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ctr" defTabSz="4572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rPr>
              <a:t>BACHELOR OF TECHNOLOGY</a:t>
            </a:r>
            <a:endParaRPr kumimoji="0" sz="1800" b="0"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457200" rtl="0" eaLnBrk="1" fontAlgn="auto" latinLnBrk="0" hangingPunct="1">
              <a:lnSpc>
                <a:spcPct val="100000"/>
              </a:lnSpc>
              <a:spcBef>
                <a:spcPts val="0"/>
              </a:spcBef>
              <a:spcAft>
                <a:spcPts val="0"/>
              </a:spcAft>
              <a:buClr>
                <a:srgbClr val="000000"/>
              </a:buClr>
              <a:buSzPts val="1800"/>
              <a:buFont typeface="Arial" panose="020B0604020202020204"/>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rPr>
              <a:t>IN</a:t>
            </a:r>
            <a:endParaRPr kumimoji="0" sz="1800" b="0"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457200" rtl="0" eaLnBrk="1" fontAlgn="auto" latinLnBrk="0" hangingPunct="1">
              <a:lnSpc>
                <a:spcPct val="100000"/>
              </a:lnSpc>
              <a:spcBef>
                <a:spcPts val="0"/>
              </a:spcBef>
              <a:spcAft>
                <a:spcPts val="0"/>
              </a:spcAft>
              <a:buClr>
                <a:srgbClr val="000000"/>
              </a:buClr>
              <a:buSzPts val="1800"/>
              <a:buFont typeface="Arial" panose="020B0604020202020204"/>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rPr>
              <a:t>COMPUTER SCIENCE AND  ENGINEERING</a:t>
            </a:r>
            <a:endParaRPr kumimoji="0" sz="1800" b="0"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457200" rtl="0" eaLnBrk="1" fontAlgn="auto" latinLnBrk="0" hangingPunct="1">
              <a:lnSpc>
                <a:spcPct val="150000"/>
              </a:lnSpc>
              <a:spcBef>
                <a:spcPts val="0"/>
              </a:spcBef>
              <a:spcAft>
                <a:spcPts val="0"/>
              </a:spcAft>
              <a:buClr>
                <a:srgbClr val="000000"/>
              </a:buClr>
              <a:buSzPts val="1800"/>
              <a:buFont typeface="Arial" panose="020B0604020202020204"/>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rPr>
              <a:t>BY</a:t>
            </a:r>
            <a:endParaRPr kumimoji="0" sz="1800" b="0"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7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BIKKUMALLA RISHI PRANAY RAJ (17VE1A0512)</a:t>
            </a:r>
            <a:endParaRPr kumimoji="0" lang="en-IN" sz="17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7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BHANDEKAR DINESH (17VE1A0511)</a:t>
            </a:r>
            <a:endParaRPr kumimoji="0" lang="en-IN" sz="17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7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KAMAL PATEL (17VE1A0531)</a:t>
            </a:r>
            <a:endParaRPr kumimoji="0" lang="en-IN" sz="17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7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THALLA ASHISH SAI (17UJ1A0522)</a:t>
            </a:r>
            <a:endParaRPr kumimoji="0" lang="en-IN" sz="17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
                <a:srgbClr val="000000"/>
              </a:buClr>
              <a:buSzPts val="1800"/>
              <a:buFont typeface="Arial" panose="020B0604020202020204"/>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rPr>
              <a:t>Under the Guidance of </a:t>
            </a:r>
            <a:endParaRPr kumimoji="0" sz="1800" b="0"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defTabSz="457200" rtl="0" eaLnBrk="1" fontAlgn="auto" latinLnBrk="0" hangingPunct="1">
              <a:lnSpc>
                <a:spcPct val="100000"/>
              </a:lnSpc>
              <a:spcBef>
                <a:spcPts val="0"/>
              </a:spcBef>
              <a:spcAft>
                <a:spcPts val="0"/>
              </a:spcAft>
              <a:buClr>
                <a:srgbClr val="000000"/>
              </a:buClr>
              <a:buSzPts val="1800"/>
              <a:buFont typeface="Arial" panose="020B0604020202020204"/>
              <a:buNone/>
              <a:tabLst/>
              <a:defRPr/>
            </a:pPr>
            <a:r>
              <a:rPr kumimoji="0" lang="en-US" sz="1800" b="1" i="0" u="none" strike="noStrike" kern="1200" cap="none" spc="0" normalizeH="0" baseline="0" noProof="0" dirty="0">
                <a:ln>
                  <a:noFill/>
                </a:ln>
                <a:solidFill>
                  <a:prstClr val="white"/>
                </a:solidFill>
                <a:effectLst/>
                <a:uLnTx/>
                <a:uFillTx/>
                <a:latin typeface="Times New Roman" panose="02020603050405020304"/>
                <a:ea typeface="Times New Roman" panose="02020603050405020304"/>
                <a:cs typeface="Times New Roman" panose="02020603050405020304"/>
                <a:sym typeface="Times New Roman" panose="02020603050405020304"/>
              </a:rPr>
              <a:t>Mrs. PULI . SRILATHA  (ASSISTANT PROFESSOR)</a:t>
            </a:r>
          </a:p>
          <a:p>
            <a:pPr marL="0" marR="0" lvl="0" indent="0" algn="ctr" defTabSz="457200" rtl="0" eaLnBrk="1" fontAlgn="auto" latinLnBrk="0" hangingPunct="1">
              <a:lnSpc>
                <a:spcPct val="100000"/>
              </a:lnSpc>
              <a:spcBef>
                <a:spcPts val="0"/>
              </a:spcBef>
              <a:spcAft>
                <a:spcPts val="0"/>
              </a:spcAft>
              <a:buClr>
                <a:srgbClr val="000000"/>
              </a:buClr>
              <a:buSzPts val="1800"/>
              <a:buFont typeface="Arial" panose="020B0604020202020204"/>
              <a:buNone/>
              <a:tabLst/>
              <a:defRPr/>
            </a:pPr>
            <a:r>
              <a:rPr kumimoji="0" lang="en-IN" sz="1800" b="1" i="0" u="none" strike="noStrike" kern="1200" cap="none" spc="0" normalizeH="0" baseline="0" noProof="0" dirty="0">
                <a:ln>
                  <a:noFill/>
                </a:ln>
                <a:solidFill>
                  <a:prstClr val="white"/>
                </a:solidFill>
                <a:effectLst/>
                <a:uLnTx/>
                <a:uFillTx/>
                <a:latin typeface="Times New Roman" panose="02020603050405020304"/>
                <a:ea typeface="Libre Franklin" panose="00000500000000000000"/>
                <a:cs typeface="Times New Roman" panose="02020603050405020304"/>
                <a:sym typeface="Times New Roman" panose="02020603050405020304"/>
              </a:rPr>
              <a:t>ACADEMIC YEAR: 2017-2021</a:t>
            </a:r>
            <a:endParaRPr kumimoji="0" sz="1800" b="0" i="0" u="none" strike="noStrike" kern="1200" cap="none" spc="0" normalizeH="0" baseline="0" noProof="0" dirty="0">
              <a:ln>
                <a:noFill/>
              </a:ln>
              <a:solidFill>
                <a:prstClr val="white"/>
              </a:solidFill>
              <a:effectLst/>
              <a:uLnTx/>
              <a:uFillTx/>
              <a:latin typeface="Libre Franklin" panose="00000500000000000000"/>
              <a:ea typeface="Libre Franklin" panose="00000500000000000000"/>
              <a:cs typeface="Libre Franklin" panose="00000500000000000000"/>
              <a:sym typeface="Libre Franklin" panose="00000500000000000000"/>
            </a:endParaRPr>
          </a:p>
        </p:txBody>
      </p:sp>
      <p:sp>
        <p:nvSpPr>
          <p:cNvPr id="2" name="Slide Number Placeholder 1">
            <a:extLst>
              <a:ext uri="{FF2B5EF4-FFF2-40B4-BE49-F238E27FC236}">
                <a16:creationId xmlns:a16="http://schemas.microsoft.com/office/drawing/2014/main" id="{C6FE30BA-991A-4E72-BE74-8AC8D305A448}"/>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691401-776D-4D19-864E-A0BF43369C32}"/>
              </a:ext>
            </a:extLst>
          </p:cNvPr>
          <p:cNvSpPr/>
          <p:nvPr/>
        </p:nvSpPr>
        <p:spPr>
          <a:xfrm>
            <a:off x="1544755" y="2108201"/>
            <a:ext cx="1398356" cy="53732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r>
              <a:rPr lang="en-IN" dirty="0">
                <a:solidFill>
                  <a:schemeClr val="bg1"/>
                </a:solidFill>
              </a:rPr>
              <a:t>Human Faces</a:t>
            </a:r>
            <a:endParaRPr lang="en-US" dirty="0">
              <a:solidFill>
                <a:schemeClr val="bg1"/>
              </a:solidFill>
            </a:endParaRPr>
          </a:p>
        </p:txBody>
      </p:sp>
      <p:sp>
        <p:nvSpPr>
          <p:cNvPr id="3" name="Rectangle: Rounded Corners 2">
            <a:extLst>
              <a:ext uri="{FF2B5EF4-FFF2-40B4-BE49-F238E27FC236}">
                <a16:creationId xmlns:a16="http://schemas.microsoft.com/office/drawing/2014/main" id="{7D552C8E-312F-41F5-A944-39DB17268847}"/>
              </a:ext>
            </a:extLst>
          </p:cNvPr>
          <p:cNvSpPr/>
          <p:nvPr/>
        </p:nvSpPr>
        <p:spPr>
          <a:xfrm>
            <a:off x="3575720" y="2108202"/>
            <a:ext cx="1435735" cy="537322"/>
          </a:xfrm>
          <a:prstGeom prst="roundRect">
            <a:avLst>
              <a:gd name="adj" fmla="val 0"/>
            </a:avLst>
          </a:prstGeom>
          <a:solidFill>
            <a:schemeClr val="accent5">
              <a:lumMod val="60000"/>
              <a:lumOff val="40000"/>
            </a:schemeClr>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bg1"/>
                </a:solidFill>
              </a:rPr>
              <a:t>Camera</a:t>
            </a:r>
            <a:endParaRPr lang="en-US" dirty="0">
              <a:solidFill>
                <a:schemeClr val="bg1"/>
              </a:solidFill>
            </a:endParaRPr>
          </a:p>
        </p:txBody>
      </p:sp>
      <p:sp>
        <p:nvSpPr>
          <p:cNvPr id="4" name="Flowchart: Multidocument 3">
            <a:extLst>
              <a:ext uri="{FF2B5EF4-FFF2-40B4-BE49-F238E27FC236}">
                <a16:creationId xmlns:a16="http://schemas.microsoft.com/office/drawing/2014/main" id="{4E619A37-DA9F-4992-8ADB-440B6A44C8A9}"/>
              </a:ext>
            </a:extLst>
          </p:cNvPr>
          <p:cNvSpPr/>
          <p:nvPr/>
        </p:nvSpPr>
        <p:spPr>
          <a:xfrm>
            <a:off x="6276334" y="2024200"/>
            <a:ext cx="1808423" cy="707243"/>
          </a:xfrm>
          <a:prstGeom prst="flowChartMultidocument">
            <a:avLst/>
          </a:prstGeom>
          <a:solidFill>
            <a:schemeClr val="accent5">
              <a:lumMod val="60000"/>
              <a:lumOff val="40000"/>
            </a:schemeClr>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solidFill>
                  <a:schemeClr val="bg1"/>
                </a:solidFill>
              </a:rPr>
              <a:t>Individual Frames</a:t>
            </a:r>
            <a:endParaRPr lang="en-US" dirty="0">
              <a:solidFill>
                <a:schemeClr val="bg1"/>
              </a:solidFill>
            </a:endParaRPr>
          </a:p>
        </p:txBody>
      </p:sp>
      <p:sp>
        <p:nvSpPr>
          <p:cNvPr id="5" name="Rectangle: Rounded Corners 4">
            <a:extLst>
              <a:ext uri="{FF2B5EF4-FFF2-40B4-BE49-F238E27FC236}">
                <a16:creationId xmlns:a16="http://schemas.microsoft.com/office/drawing/2014/main" id="{85607393-00C4-4F8C-AD2B-33FF0F1AE02B}"/>
              </a:ext>
            </a:extLst>
          </p:cNvPr>
          <p:cNvSpPr/>
          <p:nvPr/>
        </p:nvSpPr>
        <p:spPr>
          <a:xfrm>
            <a:off x="3809595" y="3122509"/>
            <a:ext cx="1708467" cy="467994"/>
          </a:xfrm>
          <a:prstGeom prst="roundRect">
            <a:avLst/>
          </a:prstGeom>
          <a:solidFill>
            <a:schemeClr val="accent5">
              <a:lumMod val="60000"/>
              <a:lumOff val="40000"/>
            </a:schemeClr>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bg1"/>
                </a:solidFill>
              </a:rPr>
              <a:t>Pre-Processing</a:t>
            </a:r>
            <a:endParaRPr lang="en-US" dirty="0">
              <a:solidFill>
                <a:schemeClr val="bg1"/>
              </a:solidFill>
            </a:endParaRPr>
          </a:p>
        </p:txBody>
      </p:sp>
      <p:sp>
        <p:nvSpPr>
          <p:cNvPr id="6" name="Rectangle: Rounded Corners 5">
            <a:extLst>
              <a:ext uri="{FF2B5EF4-FFF2-40B4-BE49-F238E27FC236}">
                <a16:creationId xmlns:a16="http://schemas.microsoft.com/office/drawing/2014/main" id="{7D8AA7FB-A144-4B81-BC30-B8617E3BF205}"/>
              </a:ext>
            </a:extLst>
          </p:cNvPr>
          <p:cNvSpPr/>
          <p:nvPr/>
        </p:nvSpPr>
        <p:spPr>
          <a:xfrm>
            <a:off x="3471458" y="4038179"/>
            <a:ext cx="2384743" cy="504040"/>
          </a:xfrm>
          <a:prstGeom prst="roundRect">
            <a:avLst/>
          </a:prstGeom>
          <a:solidFill>
            <a:schemeClr val="accent5">
              <a:lumMod val="60000"/>
              <a:lumOff val="40000"/>
            </a:schemeClr>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bg1"/>
                </a:solidFill>
              </a:rPr>
              <a:t>Face Detection Model</a:t>
            </a:r>
            <a:endParaRPr lang="en-US" dirty="0">
              <a:solidFill>
                <a:schemeClr val="bg1"/>
              </a:solidFill>
            </a:endParaRPr>
          </a:p>
        </p:txBody>
      </p:sp>
      <p:sp>
        <p:nvSpPr>
          <p:cNvPr id="7" name="Rectangle: Rounded Corners 6">
            <a:extLst>
              <a:ext uri="{FF2B5EF4-FFF2-40B4-BE49-F238E27FC236}">
                <a16:creationId xmlns:a16="http://schemas.microsoft.com/office/drawing/2014/main" id="{9BB97D55-7040-4009-BB97-430921DA1A80}"/>
              </a:ext>
            </a:extLst>
          </p:cNvPr>
          <p:cNvSpPr/>
          <p:nvPr/>
        </p:nvSpPr>
        <p:spPr>
          <a:xfrm>
            <a:off x="3471456" y="4963143"/>
            <a:ext cx="2384743" cy="521497"/>
          </a:xfrm>
          <a:prstGeom prst="roundRect">
            <a:avLst/>
          </a:prstGeom>
          <a:solidFill>
            <a:schemeClr val="accent5">
              <a:lumMod val="60000"/>
              <a:lumOff val="40000"/>
            </a:schemeClr>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chemeClr val="bg1"/>
                </a:solidFill>
              </a:rPr>
              <a:t>Mask Detection Model</a:t>
            </a:r>
            <a:endParaRPr lang="en-US" dirty="0">
              <a:solidFill>
                <a:schemeClr val="bg1"/>
              </a:solidFill>
            </a:endParaRPr>
          </a:p>
        </p:txBody>
      </p:sp>
      <p:sp>
        <p:nvSpPr>
          <p:cNvPr id="8" name="Rectangle: Rounded Corners 7">
            <a:extLst>
              <a:ext uri="{FF2B5EF4-FFF2-40B4-BE49-F238E27FC236}">
                <a16:creationId xmlns:a16="http://schemas.microsoft.com/office/drawing/2014/main" id="{2AE1A41F-4904-4908-986A-4A55AE9BA95E}"/>
              </a:ext>
            </a:extLst>
          </p:cNvPr>
          <p:cNvSpPr/>
          <p:nvPr/>
        </p:nvSpPr>
        <p:spPr>
          <a:xfrm>
            <a:off x="3849439" y="5891919"/>
            <a:ext cx="1628775" cy="485911"/>
          </a:xfrm>
          <a:prstGeom prst="round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Binary Classification</a:t>
            </a:r>
            <a:endParaRPr lang="en-US" dirty="0">
              <a:solidFill>
                <a:schemeClr val="bg1"/>
              </a:solidFill>
            </a:endParaRPr>
          </a:p>
        </p:txBody>
      </p:sp>
      <p:sp>
        <p:nvSpPr>
          <p:cNvPr id="9" name="TextBox 8">
            <a:extLst>
              <a:ext uri="{FF2B5EF4-FFF2-40B4-BE49-F238E27FC236}">
                <a16:creationId xmlns:a16="http://schemas.microsoft.com/office/drawing/2014/main" id="{F386DFE1-1566-4A70-9B59-FD7679DCE553}"/>
              </a:ext>
            </a:extLst>
          </p:cNvPr>
          <p:cNvSpPr txBox="1"/>
          <p:nvPr/>
        </p:nvSpPr>
        <p:spPr>
          <a:xfrm>
            <a:off x="9363075" y="5282608"/>
            <a:ext cx="1704975" cy="307777"/>
          </a:xfrm>
          <a:prstGeom prst="rect">
            <a:avLst/>
          </a:prstGeom>
          <a:noFill/>
        </p:spPr>
        <p:txBody>
          <a:bodyPr wrap="square" rtlCol="0">
            <a:spAutoFit/>
          </a:bodyPr>
          <a:lstStyle/>
          <a:p>
            <a:r>
              <a:rPr lang="en-IN" dirty="0">
                <a:solidFill>
                  <a:schemeClr val="tx1"/>
                </a:solidFill>
              </a:rPr>
              <a:t>Classification</a:t>
            </a:r>
            <a:endParaRPr lang="en-US" dirty="0">
              <a:solidFill>
                <a:schemeClr val="tx1"/>
              </a:solidFill>
            </a:endParaRPr>
          </a:p>
        </p:txBody>
      </p:sp>
      <p:sp>
        <p:nvSpPr>
          <p:cNvPr id="10" name="TextBox 9">
            <a:extLst>
              <a:ext uri="{FF2B5EF4-FFF2-40B4-BE49-F238E27FC236}">
                <a16:creationId xmlns:a16="http://schemas.microsoft.com/office/drawing/2014/main" id="{6FD9FBB9-89F5-480B-ABC5-6E29A2251686}"/>
              </a:ext>
            </a:extLst>
          </p:cNvPr>
          <p:cNvSpPr txBox="1"/>
          <p:nvPr/>
        </p:nvSpPr>
        <p:spPr>
          <a:xfrm>
            <a:off x="9222557" y="4120440"/>
            <a:ext cx="1845493" cy="307777"/>
          </a:xfrm>
          <a:prstGeom prst="rect">
            <a:avLst/>
          </a:prstGeom>
          <a:noFill/>
        </p:spPr>
        <p:txBody>
          <a:bodyPr wrap="square" rtlCol="0">
            <a:spAutoFit/>
          </a:bodyPr>
          <a:lstStyle/>
          <a:p>
            <a:r>
              <a:rPr lang="en-IN" dirty="0">
                <a:solidFill>
                  <a:schemeClr val="tx1"/>
                </a:solidFill>
              </a:rPr>
              <a:t>Feature Extraction</a:t>
            </a:r>
            <a:endParaRPr lang="en-US" dirty="0">
              <a:solidFill>
                <a:schemeClr val="tx1"/>
              </a:solidFill>
            </a:endParaRPr>
          </a:p>
        </p:txBody>
      </p:sp>
      <p:sp>
        <p:nvSpPr>
          <p:cNvPr id="11" name="TextBox 10">
            <a:extLst>
              <a:ext uri="{FF2B5EF4-FFF2-40B4-BE49-F238E27FC236}">
                <a16:creationId xmlns:a16="http://schemas.microsoft.com/office/drawing/2014/main" id="{26BF4FB3-AF57-4D8D-9E9C-B6B64255EF17}"/>
              </a:ext>
            </a:extLst>
          </p:cNvPr>
          <p:cNvSpPr txBox="1"/>
          <p:nvPr/>
        </p:nvSpPr>
        <p:spPr>
          <a:xfrm>
            <a:off x="9248890" y="2189833"/>
            <a:ext cx="1651722" cy="312735"/>
          </a:xfrm>
          <a:prstGeom prst="rect">
            <a:avLst/>
          </a:prstGeom>
          <a:noFill/>
        </p:spPr>
        <p:txBody>
          <a:bodyPr wrap="square" rtlCol="0">
            <a:spAutoFit/>
          </a:bodyPr>
          <a:lstStyle/>
          <a:p>
            <a:r>
              <a:rPr lang="en-IN" dirty="0">
                <a:solidFill>
                  <a:schemeClr val="tx1"/>
                </a:solidFill>
              </a:rPr>
              <a:t>Raw-data (frame)</a:t>
            </a:r>
            <a:endParaRPr lang="en-US" dirty="0">
              <a:solidFill>
                <a:schemeClr val="tx1"/>
              </a:solidFill>
            </a:endParaRPr>
          </a:p>
        </p:txBody>
      </p:sp>
      <p:sp>
        <p:nvSpPr>
          <p:cNvPr id="12" name="Rectangle 11">
            <a:extLst>
              <a:ext uri="{FF2B5EF4-FFF2-40B4-BE49-F238E27FC236}">
                <a16:creationId xmlns:a16="http://schemas.microsoft.com/office/drawing/2014/main" id="{C32A0D20-F7C1-4F7E-8279-D41E92795097}"/>
              </a:ext>
            </a:extLst>
          </p:cNvPr>
          <p:cNvSpPr/>
          <p:nvPr/>
        </p:nvSpPr>
        <p:spPr>
          <a:xfrm>
            <a:off x="623392" y="548680"/>
            <a:ext cx="9505056" cy="861774"/>
          </a:xfrm>
          <a:prstGeom prst="rect">
            <a:avLst/>
          </a:prstGeom>
        </p:spPr>
        <p:txBody>
          <a:bodyPr wrap="square">
            <a:spAutoFit/>
          </a:bodyPr>
          <a:lstStyle/>
          <a:p>
            <a:r>
              <a:rPr lang="en-IN" sz="5000" b="1" dirty="0">
                <a:solidFill>
                  <a:schemeClr val="tx1"/>
                </a:solidFill>
                <a:latin typeface="Times New Roman" panose="02020603050405020304" pitchFamily="18" charset="0"/>
                <a:cs typeface="Times New Roman" panose="02020603050405020304" pitchFamily="18" charset="0"/>
              </a:rPr>
              <a:t>DATA FLOW DIAGRAM</a:t>
            </a:r>
          </a:p>
        </p:txBody>
      </p:sp>
      <p:cxnSp>
        <p:nvCxnSpPr>
          <p:cNvPr id="14" name="Straight Arrow Connector 13">
            <a:extLst>
              <a:ext uri="{FF2B5EF4-FFF2-40B4-BE49-F238E27FC236}">
                <a16:creationId xmlns:a16="http://schemas.microsoft.com/office/drawing/2014/main" id="{080EBD4A-83A2-4080-8B51-B2A1B316A606}"/>
              </a:ext>
            </a:extLst>
          </p:cNvPr>
          <p:cNvCxnSpPr>
            <a:cxnSpLocks/>
            <a:stCxn id="2" idx="3"/>
            <a:endCxn id="3" idx="1"/>
          </p:cNvCxnSpPr>
          <p:nvPr/>
        </p:nvCxnSpPr>
        <p:spPr>
          <a:xfrm>
            <a:off x="2943111" y="2376862"/>
            <a:ext cx="63260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589F54-11A9-41B7-B986-98C5E1EF749E}"/>
              </a:ext>
            </a:extLst>
          </p:cNvPr>
          <p:cNvCxnSpPr>
            <a:cxnSpLocks/>
            <a:stCxn id="3" idx="3"/>
            <a:endCxn id="4" idx="1"/>
          </p:cNvCxnSpPr>
          <p:nvPr/>
        </p:nvCxnSpPr>
        <p:spPr>
          <a:xfrm>
            <a:off x="5011455" y="2376863"/>
            <a:ext cx="1264879" cy="9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3CCE8E5-C9F6-4FED-9CE6-E617F9B740A8}"/>
              </a:ext>
            </a:extLst>
          </p:cNvPr>
          <p:cNvCxnSpPr>
            <a:stCxn id="5" idx="2"/>
            <a:endCxn id="6" idx="0"/>
          </p:cNvCxnSpPr>
          <p:nvPr/>
        </p:nvCxnSpPr>
        <p:spPr>
          <a:xfrm>
            <a:off x="4663829" y="3590503"/>
            <a:ext cx="1" cy="4476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6716C5-8CF9-4D32-84F2-0D7CE5C6CAEA}"/>
              </a:ext>
            </a:extLst>
          </p:cNvPr>
          <p:cNvCxnSpPr>
            <a:cxnSpLocks/>
            <a:stCxn id="6" idx="2"/>
            <a:endCxn id="7" idx="0"/>
          </p:cNvCxnSpPr>
          <p:nvPr/>
        </p:nvCxnSpPr>
        <p:spPr>
          <a:xfrm flipH="1">
            <a:off x="4663828" y="4542219"/>
            <a:ext cx="2" cy="4209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496DE26-85D2-4FF4-B63D-D33F4CC982BE}"/>
              </a:ext>
            </a:extLst>
          </p:cNvPr>
          <p:cNvCxnSpPr>
            <a:cxnSpLocks/>
            <a:stCxn id="7" idx="2"/>
            <a:endCxn id="8" idx="0"/>
          </p:cNvCxnSpPr>
          <p:nvPr/>
        </p:nvCxnSpPr>
        <p:spPr>
          <a:xfrm flipH="1">
            <a:off x="4663827" y="5484640"/>
            <a:ext cx="1" cy="4072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5101CD34-9DFC-4729-B1CF-E3DFBB0448AE}"/>
              </a:ext>
            </a:extLst>
          </p:cNvPr>
          <p:cNvCxnSpPr>
            <a:cxnSpLocks/>
            <a:stCxn id="4" idx="2"/>
            <a:endCxn id="5" idx="3"/>
          </p:cNvCxnSpPr>
          <p:nvPr/>
        </p:nvCxnSpPr>
        <p:spPr>
          <a:xfrm rot="5400000">
            <a:off x="5960505" y="2262217"/>
            <a:ext cx="651847" cy="1536731"/>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Slide Number Placeholder 42">
            <a:extLst>
              <a:ext uri="{FF2B5EF4-FFF2-40B4-BE49-F238E27FC236}">
                <a16:creationId xmlns:a16="http://schemas.microsoft.com/office/drawing/2014/main" id="{C4A56BC8-6183-4A31-901C-68945560A57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10</a:t>
            </a:fld>
            <a:endParaRPr lang="en-US"/>
          </a:p>
        </p:txBody>
      </p:sp>
    </p:spTree>
    <p:extLst>
      <p:ext uri="{BB962C8B-B14F-4D97-AF65-F5344CB8AC3E}">
        <p14:creationId xmlns:p14="http://schemas.microsoft.com/office/powerpoint/2010/main" val="378846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724972" y="257905"/>
            <a:ext cx="9404723" cy="98679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1800"/>
              <a:buNone/>
            </a:pPr>
            <a:r>
              <a:rPr lang="en-US" sz="5000" b="1" dirty="0">
                <a:latin typeface="Times New Roman" panose="02020603050405020304" pitchFamily="18" charset="0"/>
                <a:cs typeface="Times New Roman" panose="02020603050405020304" pitchFamily="18" charset="0"/>
              </a:rPr>
              <a:t>DESIGN AND ANALYSIS</a:t>
            </a:r>
            <a:endParaRPr sz="50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F026252-570E-47A0-968D-7F937341AD36}"/>
              </a:ext>
            </a:extLst>
          </p:cNvPr>
          <p:cNvSpPr/>
          <p:nvPr/>
        </p:nvSpPr>
        <p:spPr>
          <a:xfrm>
            <a:off x="4865469" y="1960968"/>
            <a:ext cx="1161535" cy="352298"/>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Swagger UI</a:t>
            </a:r>
          </a:p>
        </p:txBody>
      </p:sp>
      <p:cxnSp>
        <p:nvCxnSpPr>
          <p:cNvPr id="8" name="Straight Arrow Connector 7">
            <a:extLst>
              <a:ext uri="{FF2B5EF4-FFF2-40B4-BE49-F238E27FC236}">
                <a16:creationId xmlns:a16="http://schemas.microsoft.com/office/drawing/2014/main" id="{A7FDA422-57C7-4A9D-8391-67E0D7FA1EC3}"/>
              </a:ext>
            </a:extLst>
          </p:cNvPr>
          <p:cNvCxnSpPr>
            <a:cxnSpLocks/>
            <a:stCxn id="111" idx="4"/>
            <a:endCxn id="7" idx="0"/>
          </p:cNvCxnSpPr>
          <p:nvPr/>
        </p:nvCxnSpPr>
        <p:spPr>
          <a:xfrm>
            <a:off x="5446236" y="1674325"/>
            <a:ext cx="1" cy="2866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Flowchart: Decision 8">
            <a:extLst>
              <a:ext uri="{FF2B5EF4-FFF2-40B4-BE49-F238E27FC236}">
                <a16:creationId xmlns:a16="http://schemas.microsoft.com/office/drawing/2014/main" id="{28FE85AA-C21E-41DD-B71E-90C75A0EC98C}"/>
              </a:ext>
            </a:extLst>
          </p:cNvPr>
          <p:cNvSpPr/>
          <p:nvPr/>
        </p:nvSpPr>
        <p:spPr>
          <a:xfrm>
            <a:off x="4687919" y="2626948"/>
            <a:ext cx="1516633" cy="651472"/>
          </a:xfrm>
          <a:prstGeom prst="flowChartDecision">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Select</a:t>
            </a:r>
          </a:p>
        </p:txBody>
      </p:sp>
      <p:sp>
        <p:nvSpPr>
          <p:cNvPr id="10" name="Rectangle 9">
            <a:extLst>
              <a:ext uri="{FF2B5EF4-FFF2-40B4-BE49-F238E27FC236}">
                <a16:creationId xmlns:a16="http://schemas.microsoft.com/office/drawing/2014/main" id="{932C299D-247B-488B-85D8-736AE4B9C616}"/>
              </a:ext>
            </a:extLst>
          </p:cNvPr>
          <p:cNvSpPr/>
          <p:nvPr/>
        </p:nvSpPr>
        <p:spPr>
          <a:xfrm>
            <a:off x="7095526" y="3391796"/>
            <a:ext cx="1576349" cy="425413"/>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solidFill>
                  <a:schemeClr val="bg1"/>
                </a:solidFill>
              </a:rPr>
              <a:t>Request dynamic video</a:t>
            </a:r>
          </a:p>
          <a:p>
            <a:pPr algn="ctr"/>
            <a:endParaRPr lang="en-IN" dirty="0"/>
          </a:p>
        </p:txBody>
      </p:sp>
      <p:cxnSp>
        <p:nvCxnSpPr>
          <p:cNvPr id="11" name="Straight Connector 10">
            <a:extLst>
              <a:ext uri="{FF2B5EF4-FFF2-40B4-BE49-F238E27FC236}">
                <a16:creationId xmlns:a16="http://schemas.microsoft.com/office/drawing/2014/main" id="{BB28E031-0617-4FD8-8B6F-F8951C095133}"/>
              </a:ext>
            </a:extLst>
          </p:cNvPr>
          <p:cNvCxnSpPr>
            <a:cxnSpLocks/>
            <a:stCxn id="9" idx="3"/>
          </p:cNvCxnSpPr>
          <p:nvPr/>
        </p:nvCxnSpPr>
        <p:spPr>
          <a:xfrm>
            <a:off x="6204552" y="2952684"/>
            <a:ext cx="1602180" cy="1530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02A419F-B1D1-45CD-9205-AAD3D91CE4B1}"/>
              </a:ext>
            </a:extLst>
          </p:cNvPr>
          <p:cNvCxnSpPr>
            <a:cxnSpLocks/>
          </p:cNvCxnSpPr>
          <p:nvPr/>
        </p:nvCxnSpPr>
        <p:spPr>
          <a:xfrm flipH="1">
            <a:off x="7806732" y="3124496"/>
            <a:ext cx="9636" cy="2766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1FF9883-5717-4EC2-9D99-4DB71D4F5EA1}"/>
              </a:ext>
            </a:extLst>
          </p:cNvPr>
          <p:cNvSpPr/>
          <p:nvPr/>
        </p:nvSpPr>
        <p:spPr>
          <a:xfrm>
            <a:off x="2463716" y="3747890"/>
            <a:ext cx="1488553" cy="452155"/>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a:t>
            </a:r>
            <a:r>
              <a:rPr lang="en-IN" dirty="0" err="1">
                <a:solidFill>
                  <a:schemeClr val="bg1"/>
                </a:solidFill>
              </a:rPr>
              <a:t>equest</a:t>
            </a:r>
            <a:r>
              <a:rPr lang="en-IN" dirty="0">
                <a:solidFill>
                  <a:schemeClr val="bg1"/>
                </a:solidFill>
              </a:rPr>
              <a:t> image/video</a:t>
            </a:r>
          </a:p>
        </p:txBody>
      </p:sp>
      <p:cxnSp>
        <p:nvCxnSpPr>
          <p:cNvPr id="14" name="Straight Connector 13">
            <a:extLst>
              <a:ext uri="{FF2B5EF4-FFF2-40B4-BE49-F238E27FC236}">
                <a16:creationId xmlns:a16="http://schemas.microsoft.com/office/drawing/2014/main" id="{B0263EEE-2D7B-4F82-AD35-6821E880D93D}"/>
              </a:ext>
            </a:extLst>
          </p:cNvPr>
          <p:cNvCxnSpPr>
            <a:cxnSpLocks/>
            <a:endCxn id="9" idx="1"/>
          </p:cNvCxnSpPr>
          <p:nvPr/>
        </p:nvCxnSpPr>
        <p:spPr>
          <a:xfrm flipV="1">
            <a:off x="3022690" y="2952684"/>
            <a:ext cx="1665229" cy="1530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66ECB5-C232-4570-A031-C4A516320787}"/>
              </a:ext>
            </a:extLst>
          </p:cNvPr>
          <p:cNvCxnSpPr>
            <a:cxnSpLocks/>
          </p:cNvCxnSpPr>
          <p:nvPr/>
        </p:nvCxnSpPr>
        <p:spPr>
          <a:xfrm>
            <a:off x="3005695" y="3124034"/>
            <a:ext cx="0" cy="6238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DFCC4A0-1D83-4672-993E-56A49D03356D}"/>
              </a:ext>
            </a:extLst>
          </p:cNvPr>
          <p:cNvSpPr/>
          <p:nvPr/>
        </p:nvSpPr>
        <p:spPr>
          <a:xfrm>
            <a:off x="7135023" y="4165857"/>
            <a:ext cx="1536852" cy="425413"/>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Camera access</a:t>
            </a:r>
          </a:p>
        </p:txBody>
      </p:sp>
      <p:cxnSp>
        <p:nvCxnSpPr>
          <p:cNvPr id="18" name="Straight Arrow Connector 17">
            <a:extLst>
              <a:ext uri="{FF2B5EF4-FFF2-40B4-BE49-F238E27FC236}">
                <a16:creationId xmlns:a16="http://schemas.microsoft.com/office/drawing/2014/main" id="{ED5A597B-F6D1-483F-9644-6427D0D7882A}"/>
              </a:ext>
            </a:extLst>
          </p:cNvPr>
          <p:cNvCxnSpPr>
            <a:cxnSpLocks/>
          </p:cNvCxnSpPr>
          <p:nvPr/>
        </p:nvCxnSpPr>
        <p:spPr>
          <a:xfrm>
            <a:off x="3023483" y="4200045"/>
            <a:ext cx="0" cy="68850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94CDBF3-85E3-4402-9A99-90A588CC808F}"/>
              </a:ext>
            </a:extLst>
          </p:cNvPr>
          <p:cNvCxnSpPr>
            <a:cxnSpLocks/>
          </p:cNvCxnSpPr>
          <p:nvPr/>
        </p:nvCxnSpPr>
        <p:spPr>
          <a:xfrm flipH="1">
            <a:off x="7806732" y="3817209"/>
            <a:ext cx="14718" cy="3529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DFC1FFB-2327-4116-B008-FBB6F06E6D5B}"/>
              </a:ext>
            </a:extLst>
          </p:cNvPr>
          <p:cNvCxnSpPr>
            <a:cxnSpLocks/>
            <a:stCxn id="7" idx="2"/>
            <a:endCxn id="9" idx="0"/>
          </p:cNvCxnSpPr>
          <p:nvPr/>
        </p:nvCxnSpPr>
        <p:spPr>
          <a:xfrm flipH="1">
            <a:off x="5446236" y="2313266"/>
            <a:ext cx="1" cy="3136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Minus Sign 20">
            <a:extLst>
              <a:ext uri="{FF2B5EF4-FFF2-40B4-BE49-F238E27FC236}">
                <a16:creationId xmlns:a16="http://schemas.microsoft.com/office/drawing/2014/main" id="{9414C1E5-FA26-469A-9238-A9D8A2A6C70E}"/>
              </a:ext>
            </a:extLst>
          </p:cNvPr>
          <p:cNvSpPr/>
          <p:nvPr/>
        </p:nvSpPr>
        <p:spPr>
          <a:xfrm>
            <a:off x="4411735" y="5551421"/>
            <a:ext cx="2250071" cy="699187"/>
          </a:xfrm>
          <a:prstGeom prst="mathMinus">
            <a:avLst>
              <a:gd name="adj1" fmla="val 66631"/>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r>
              <a:rPr lang="en-IN" dirty="0" err="1">
                <a:solidFill>
                  <a:schemeClr val="bg1"/>
                </a:solidFill>
              </a:rPr>
              <a:t>isplay</a:t>
            </a:r>
            <a:r>
              <a:rPr lang="en-IN" dirty="0">
                <a:solidFill>
                  <a:schemeClr val="bg1"/>
                </a:solidFill>
              </a:rPr>
              <a:t>  results</a:t>
            </a:r>
          </a:p>
        </p:txBody>
      </p:sp>
      <p:sp>
        <p:nvSpPr>
          <p:cNvPr id="22" name="Minus Sign 21">
            <a:extLst>
              <a:ext uri="{FF2B5EF4-FFF2-40B4-BE49-F238E27FC236}">
                <a16:creationId xmlns:a16="http://schemas.microsoft.com/office/drawing/2014/main" id="{0BB416A6-C464-404E-9A56-BE2A28391992}"/>
              </a:ext>
            </a:extLst>
          </p:cNvPr>
          <p:cNvSpPr/>
          <p:nvPr/>
        </p:nvSpPr>
        <p:spPr>
          <a:xfrm>
            <a:off x="1611757" y="4645804"/>
            <a:ext cx="7631154" cy="967667"/>
          </a:xfrm>
          <a:prstGeom prst="mathMinus">
            <a:avLst>
              <a:gd name="adj1" fmla="val 46176"/>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r>
              <a:rPr lang="en-IN" dirty="0" err="1">
                <a:solidFill>
                  <a:schemeClr val="bg1"/>
                </a:solidFill>
              </a:rPr>
              <a:t>acemask</a:t>
            </a:r>
            <a:r>
              <a:rPr lang="en-IN" dirty="0">
                <a:solidFill>
                  <a:schemeClr val="bg1"/>
                </a:solidFill>
              </a:rPr>
              <a:t> detection</a:t>
            </a:r>
          </a:p>
        </p:txBody>
      </p:sp>
      <p:cxnSp>
        <p:nvCxnSpPr>
          <p:cNvPr id="27" name="Straight Arrow Connector 26">
            <a:extLst>
              <a:ext uri="{FF2B5EF4-FFF2-40B4-BE49-F238E27FC236}">
                <a16:creationId xmlns:a16="http://schemas.microsoft.com/office/drawing/2014/main" id="{F7453AD9-D27F-4302-AAAA-02E11DE6D8D9}"/>
              </a:ext>
            </a:extLst>
          </p:cNvPr>
          <p:cNvCxnSpPr>
            <a:cxnSpLocks/>
            <a:endCxn id="21" idx="3"/>
          </p:cNvCxnSpPr>
          <p:nvPr/>
        </p:nvCxnSpPr>
        <p:spPr>
          <a:xfrm>
            <a:off x="5536771" y="5373216"/>
            <a:ext cx="0" cy="2948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563BFFD-A88F-41F4-9273-802DF3D091C2}"/>
              </a:ext>
            </a:extLst>
          </p:cNvPr>
          <p:cNvCxnSpPr>
            <a:cxnSpLocks/>
          </p:cNvCxnSpPr>
          <p:nvPr/>
        </p:nvCxnSpPr>
        <p:spPr>
          <a:xfrm>
            <a:off x="7903449" y="4646291"/>
            <a:ext cx="0" cy="242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ADEB7981-3524-4176-B95F-01831C5A57CE}"/>
              </a:ext>
            </a:extLst>
          </p:cNvPr>
          <p:cNvCxnSpPr>
            <a:cxnSpLocks/>
          </p:cNvCxnSpPr>
          <p:nvPr/>
        </p:nvCxnSpPr>
        <p:spPr>
          <a:xfrm>
            <a:off x="5527649" y="6161505"/>
            <a:ext cx="0" cy="17820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5" name="Oval 164">
            <a:extLst>
              <a:ext uri="{FF2B5EF4-FFF2-40B4-BE49-F238E27FC236}">
                <a16:creationId xmlns:a16="http://schemas.microsoft.com/office/drawing/2014/main" id="{E32F9966-0C11-4164-B36E-321AD1456F04}"/>
              </a:ext>
            </a:extLst>
          </p:cNvPr>
          <p:cNvSpPr/>
          <p:nvPr/>
        </p:nvSpPr>
        <p:spPr>
          <a:xfrm>
            <a:off x="4687919" y="6339710"/>
            <a:ext cx="1652608" cy="438017"/>
          </a:xfrm>
          <a:prstGeom prst="ellips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Stop</a:t>
            </a:r>
            <a:endParaRPr lang="en-IN" dirty="0">
              <a:solidFill>
                <a:schemeClr val="bg1"/>
              </a:solidFill>
            </a:endParaRPr>
          </a:p>
        </p:txBody>
      </p:sp>
      <p:sp>
        <p:nvSpPr>
          <p:cNvPr id="111" name="Oval 110">
            <a:extLst>
              <a:ext uri="{FF2B5EF4-FFF2-40B4-BE49-F238E27FC236}">
                <a16:creationId xmlns:a16="http://schemas.microsoft.com/office/drawing/2014/main" id="{3B10E772-9C27-4F22-BA0F-03D231371C60}"/>
              </a:ext>
            </a:extLst>
          </p:cNvPr>
          <p:cNvSpPr/>
          <p:nvPr/>
        </p:nvSpPr>
        <p:spPr>
          <a:xfrm>
            <a:off x="4619932" y="1266257"/>
            <a:ext cx="1652608" cy="408068"/>
          </a:xfrm>
          <a:prstGeom prst="ellips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Start</a:t>
            </a:r>
            <a:endParaRPr lang="en-IN" dirty="0">
              <a:solidFill>
                <a:schemeClr val="bg1"/>
              </a:solidFill>
            </a:endParaRPr>
          </a:p>
        </p:txBody>
      </p:sp>
      <p:sp>
        <p:nvSpPr>
          <p:cNvPr id="47" name="Slide Number Placeholder 46">
            <a:extLst>
              <a:ext uri="{FF2B5EF4-FFF2-40B4-BE49-F238E27FC236}">
                <a16:creationId xmlns:a16="http://schemas.microsoft.com/office/drawing/2014/main" id="{8785078B-7373-4D0B-AEB9-9D9ED868867F}"/>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295729"/>
            <a:ext cx="9404723" cy="888050"/>
          </a:xfrm>
        </p:spPr>
        <p:txBody>
          <a:bodyPr/>
          <a:lstStyle/>
          <a:p>
            <a:r>
              <a:rPr lang="en-IN" sz="5000" b="1" dirty="0">
                <a:latin typeface="Times New Roman" panose="02020603050405020304" pitchFamily="18" charset="0"/>
                <a:cs typeface="Times New Roman" panose="02020603050405020304" pitchFamily="18" charset="0"/>
              </a:rPr>
              <a:t>CLASS DIAGRAM</a:t>
            </a:r>
            <a:endParaRPr lang="en-US" sz="50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1287E285-F499-4024-9A8F-D8CE8BAF43E8}"/>
              </a:ext>
            </a:extLst>
          </p:cNvPr>
          <p:cNvPicPr>
            <a:picLocks noGrp="1" noChangeAspect="1"/>
          </p:cNvPicPr>
          <p:nvPr>
            <p:ph idx="1"/>
          </p:nvPr>
        </p:nvPicPr>
        <p:blipFill>
          <a:blip r:embed="rId2"/>
          <a:stretch>
            <a:fillRect/>
          </a:stretch>
        </p:blipFill>
        <p:spPr>
          <a:xfrm>
            <a:off x="1487488" y="1340768"/>
            <a:ext cx="8947150" cy="4920498"/>
          </a:xfrm>
        </p:spPr>
      </p:pic>
      <p:sp>
        <p:nvSpPr>
          <p:cNvPr id="10" name="Slide Number Placeholder 9">
            <a:extLst>
              <a:ext uri="{FF2B5EF4-FFF2-40B4-BE49-F238E27FC236}">
                <a16:creationId xmlns:a16="http://schemas.microsoft.com/office/drawing/2014/main" id="{9C9996BC-5196-4FFA-9782-D040262E5143}"/>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95729"/>
            <a:ext cx="9404723" cy="1032066"/>
          </a:xfrm>
        </p:spPr>
        <p:txBody>
          <a:bodyPr/>
          <a:lstStyle/>
          <a:p>
            <a:r>
              <a:rPr lang="en-IN" sz="5000" b="1" dirty="0">
                <a:latin typeface="Times New Roman" panose="02020603050405020304" pitchFamily="18" charset="0"/>
                <a:cs typeface="Times New Roman" panose="02020603050405020304" pitchFamily="18" charset="0"/>
              </a:rPr>
              <a:t>USE CASE DIAGRAM</a:t>
            </a:r>
            <a:endParaRPr lang="en-US" sz="5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C84E20C-D3B6-42A7-A31F-A121F0A47775}"/>
              </a:ext>
            </a:extLst>
          </p:cNvPr>
          <p:cNvPicPr>
            <a:picLocks noGrp="1" noChangeAspect="1"/>
          </p:cNvPicPr>
          <p:nvPr>
            <p:ph idx="1"/>
          </p:nvPr>
        </p:nvPicPr>
        <p:blipFill>
          <a:blip r:embed="rId2"/>
          <a:stretch>
            <a:fillRect/>
          </a:stretch>
        </p:blipFill>
        <p:spPr>
          <a:xfrm>
            <a:off x="1487488" y="1412776"/>
            <a:ext cx="8712968" cy="4896544"/>
          </a:xfrm>
        </p:spPr>
      </p:pic>
      <p:sp>
        <p:nvSpPr>
          <p:cNvPr id="6" name="Slide Number Placeholder 5">
            <a:extLst>
              <a:ext uri="{FF2B5EF4-FFF2-40B4-BE49-F238E27FC236}">
                <a16:creationId xmlns:a16="http://schemas.microsoft.com/office/drawing/2014/main" id="{6A75AD2D-F58B-4CC1-8B12-2AAA802A1AEF}"/>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319819"/>
            <a:ext cx="9404723" cy="888050"/>
          </a:xfrm>
        </p:spPr>
        <p:txBody>
          <a:bodyPr/>
          <a:lstStyle/>
          <a:p>
            <a:r>
              <a:rPr lang="en-IN" sz="5000" b="1" dirty="0">
                <a:latin typeface="Times New Roman" panose="02020603050405020304" pitchFamily="18" charset="0"/>
                <a:cs typeface="Times New Roman" panose="02020603050405020304" pitchFamily="18" charset="0"/>
              </a:rPr>
              <a:t>SEQUENCE DIAGRAM</a:t>
            </a:r>
            <a:endParaRPr lang="en-US" sz="5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B984BC7-728D-4AD0-858E-43F822DEDD5F}"/>
              </a:ext>
            </a:extLst>
          </p:cNvPr>
          <p:cNvPicPr>
            <a:picLocks noGrp="1" noChangeAspect="1"/>
          </p:cNvPicPr>
          <p:nvPr>
            <p:ph idx="1"/>
          </p:nvPr>
        </p:nvPicPr>
        <p:blipFill>
          <a:blip r:embed="rId2"/>
          <a:stretch>
            <a:fillRect/>
          </a:stretch>
        </p:blipFill>
        <p:spPr>
          <a:xfrm>
            <a:off x="1703512" y="1340768"/>
            <a:ext cx="8640960" cy="5256584"/>
          </a:xfrm>
        </p:spPr>
      </p:pic>
      <p:sp>
        <p:nvSpPr>
          <p:cNvPr id="6" name="Slide Number Placeholder 5">
            <a:extLst>
              <a:ext uri="{FF2B5EF4-FFF2-40B4-BE49-F238E27FC236}">
                <a16:creationId xmlns:a16="http://schemas.microsoft.com/office/drawing/2014/main" id="{A5C6D836-B08E-415D-A33F-251A0F3F4F29}"/>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398401"/>
            <a:ext cx="9404723" cy="767687"/>
          </a:xfrm>
        </p:spPr>
        <p:txBody>
          <a:bodyPr/>
          <a:lstStyle/>
          <a:p>
            <a:r>
              <a:rPr lang="en-IN" sz="5000" b="1" dirty="0">
                <a:latin typeface="Times New Roman" panose="02020603050405020304" pitchFamily="18" charset="0"/>
                <a:cs typeface="Times New Roman" panose="02020603050405020304" pitchFamily="18" charset="0"/>
              </a:rPr>
              <a:t>ACTIVITY DIAGRAM</a:t>
            </a:r>
            <a:endParaRPr lang="en-US" sz="5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2D22EF4-1135-41AD-B819-BF4A6A87E3CB}"/>
              </a:ext>
            </a:extLst>
          </p:cNvPr>
          <p:cNvPicPr>
            <a:picLocks noGrp="1" noChangeAspect="1"/>
          </p:cNvPicPr>
          <p:nvPr>
            <p:ph idx="1"/>
          </p:nvPr>
        </p:nvPicPr>
        <p:blipFill>
          <a:blip r:embed="rId2"/>
          <a:stretch>
            <a:fillRect/>
          </a:stretch>
        </p:blipFill>
        <p:spPr>
          <a:xfrm>
            <a:off x="1601635" y="1268760"/>
            <a:ext cx="8784976" cy="5477738"/>
          </a:xfrm>
        </p:spPr>
      </p:pic>
      <p:sp>
        <p:nvSpPr>
          <p:cNvPr id="6" name="Slide Number Placeholder 5">
            <a:extLst>
              <a:ext uri="{FF2B5EF4-FFF2-40B4-BE49-F238E27FC236}">
                <a16:creationId xmlns:a16="http://schemas.microsoft.com/office/drawing/2014/main" id="{DECFEF2E-91EA-4484-B1BE-38A57C4B8B1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a:spLocks noGrp="1"/>
          </p:cNvSpPr>
          <p:nvPr>
            <p:ph type="title" idx="4294967295"/>
          </p:nvPr>
        </p:nvSpPr>
        <p:spPr>
          <a:xfrm>
            <a:off x="3683793" y="1628800"/>
            <a:ext cx="4824413" cy="273685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1800"/>
              <a:buNone/>
            </a:pPr>
            <a:r>
              <a:rPr lang="en-US" b="1" dirty="0"/>
              <a:t>            </a:t>
            </a:r>
            <a:br>
              <a:rPr lang="en-US" b="1" dirty="0"/>
            </a:br>
            <a:br>
              <a:rPr lang="en-US" b="1" dirty="0"/>
            </a:br>
            <a:r>
              <a:rPr lang="en-US" sz="6200" b="1" dirty="0"/>
              <a:t>Queries ??</a:t>
            </a:r>
            <a:endParaRPr sz="6200" b="1" dirty="0"/>
          </a:p>
          <a:p>
            <a:pPr marL="0" lvl="0" indent="0" algn="l" rtl="0">
              <a:lnSpc>
                <a:spcPct val="90000"/>
              </a:lnSpc>
              <a:spcBef>
                <a:spcPts val="0"/>
              </a:spcBef>
              <a:spcAft>
                <a:spcPts val="0"/>
              </a:spcAft>
              <a:buSzPts val="1800"/>
              <a:buNone/>
            </a:pPr>
            <a:endParaRPr sz="6200" dirty="0"/>
          </a:p>
        </p:txBody>
      </p:sp>
      <p:sp>
        <p:nvSpPr>
          <p:cNvPr id="2" name="Slide Number Placeholder 1">
            <a:extLst>
              <a:ext uri="{FF2B5EF4-FFF2-40B4-BE49-F238E27FC236}">
                <a16:creationId xmlns:a16="http://schemas.microsoft.com/office/drawing/2014/main" id="{0C6D691C-A45D-4A34-9637-5537AD34769C}"/>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4"/>
          <p:cNvSpPr txBox="1">
            <a:spLocks noGrp="1"/>
          </p:cNvSpPr>
          <p:nvPr>
            <p:ph type="ctrTitle"/>
          </p:nvPr>
        </p:nvSpPr>
        <p:spPr>
          <a:xfrm>
            <a:off x="4641653" y="476672"/>
            <a:ext cx="7849737" cy="1728191"/>
          </a:xfrm>
          <a:prstGeom prst="rect">
            <a:avLst/>
          </a:prstGeom>
          <a:noFill/>
          <a:ln>
            <a:noFill/>
          </a:ln>
        </p:spPr>
        <p:txBody>
          <a:bodyPr spcFirstLastPara="1" wrap="square" lIns="91425" tIns="45700" rIns="91425" bIns="45700" anchor="b" anchorCtr="0">
            <a:noAutofit/>
          </a:bodyPr>
          <a:lstStyle/>
          <a:p>
            <a:pPr lvl="0">
              <a:buSzPts val="6000"/>
            </a:pPr>
            <a:r>
              <a:rPr lang="en-GB" sz="5000" b="1" dirty="0">
                <a:solidFill>
                  <a:schemeClr val="tx1">
                    <a:lumMod val="85000"/>
                  </a:schemeClr>
                </a:solidFill>
                <a:latin typeface="Times New Roman" panose="02020603050405020304" pitchFamily="18" charset="0"/>
                <a:cs typeface="Times New Roman" panose="02020603050405020304" pitchFamily="18" charset="0"/>
              </a:rPr>
              <a:t>FACEMASK MONITORING SYSTEM</a:t>
            </a:r>
            <a:endParaRPr sz="5000" dirty="0">
              <a:solidFill>
                <a:schemeClr val="tx1">
                  <a:lumMod val="85000"/>
                </a:schemeClr>
              </a:solidFill>
            </a:endParaRPr>
          </a:p>
        </p:txBody>
      </p:sp>
      <p:sp>
        <p:nvSpPr>
          <p:cNvPr id="107" name="Google Shape;107;p14"/>
          <p:cNvSpPr txBox="1">
            <a:spLocks noGrp="1"/>
          </p:cNvSpPr>
          <p:nvPr>
            <p:ph type="subTitle" idx="1"/>
          </p:nvPr>
        </p:nvSpPr>
        <p:spPr>
          <a:xfrm>
            <a:off x="4727848" y="1724270"/>
            <a:ext cx="6269400" cy="4801073"/>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2220"/>
              <a:buNone/>
            </a:pPr>
            <a:endParaRPr lang="en-US" sz="2220" b="1" dirty="0">
              <a:solidFill>
                <a:schemeClr val="dk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SzPts val="2220"/>
              <a:buNone/>
            </a:pPr>
            <a:r>
              <a:rPr lang="en-US" sz="3200" b="1">
                <a:solidFill>
                  <a:schemeClr val="tx1"/>
                </a:solidFill>
                <a:latin typeface="Times New Roman" panose="02020603050405020304" pitchFamily="18" charset="0"/>
                <a:cs typeface="Times New Roman" panose="02020603050405020304" pitchFamily="18" charset="0"/>
              </a:rPr>
              <a:t>CONTENTS</a:t>
            </a:r>
            <a:endParaRPr sz="3200" b="1"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PROBLEM STATEMENT</a:t>
            </a: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LITERATURE SURVEY</a:t>
            </a: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EXISTING SYSTEM and its DRAWBACKS</a:t>
            </a: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PROPOSED SYSTEM and its ADVANTAGES</a:t>
            </a: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HARDWARE AND software REQUIREMENTS</a:t>
            </a: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IMPLEMENTATION</a:t>
            </a: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ARCHITECTURE DESIGN</a:t>
            </a: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UML DIAGRAMS</a:t>
            </a:r>
          </a:p>
          <a:p>
            <a:pPr marL="285750" indent="-285750">
              <a:buFont typeface="Arial" panose="020B0604020202020204" pitchFamily="34" charset="0"/>
              <a:buChar char="•"/>
            </a:pPr>
            <a:r>
              <a:rPr lang="en-IN" sz="1500" dirty="0">
                <a:solidFill>
                  <a:schemeClr val="tx1"/>
                </a:solidFill>
                <a:latin typeface="Arial" panose="020B0604020202020204" pitchFamily="34" charset="0"/>
                <a:cs typeface="Arial" panose="020B0604020202020204" pitchFamily="34" charset="0"/>
              </a:rPr>
              <a:t>QUERIES</a:t>
            </a:r>
            <a:endParaRPr lang="en-IN" sz="1500"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endParaRPr>
          </a:p>
          <a:p>
            <a:pPr marL="342900" lvl="0" indent="-342900" algn="l" rtl="0">
              <a:lnSpc>
                <a:spcPct val="40000"/>
              </a:lnSpc>
              <a:spcBef>
                <a:spcPts val="1400"/>
              </a:spcBef>
              <a:spcAft>
                <a:spcPts val="0"/>
              </a:spcAft>
              <a:buSzPts val="2220"/>
              <a:buFont typeface="Times New Roman" panose="02020603050405020304"/>
              <a:buChar char="•"/>
            </a:pPr>
            <a:endParaRPr lang="en-IN" sz="222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nSpc>
                <a:spcPct val="40000"/>
              </a:lnSpc>
              <a:spcBef>
                <a:spcPts val="0"/>
              </a:spcBef>
              <a:buClr>
                <a:srgbClr val="000000"/>
              </a:buClr>
              <a:buSzPts val="2220"/>
            </a:pPr>
            <a:r>
              <a:rPr lang="en-US"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p>
          <a:p>
            <a:pPr marL="342900" lvl="0" indent="-342900" algn="l" rtl="0">
              <a:lnSpc>
                <a:spcPct val="40000"/>
              </a:lnSpc>
              <a:spcBef>
                <a:spcPts val="1400"/>
              </a:spcBef>
              <a:spcAft>
                <a:spcPts val="0"/>
              </a:spcAft>
              <a:buSzPts val="2220"/>
              <a:buFont typeface="Times New Roman" panose="02020603050405020304"/>
              <a:buChar char="•"/>
            </a:pPr>
            <a:endParaRPr sz="222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nSpc>
                <a:spcPct val="40000"/>
              </a:lnSpc>
              <a:spcBef>
                <a:spcPts val="0"/>
              </a:spcBef>
              <a:buClr>
                <a:srgbClr val="000000"/>
              </a:buClr>
              <a:buSzPts val="2220"/>
            </a:pPr>
            <a:r>
              <a:rPr lang="en-US"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p>
          <a:p>
            <a:pPr marL="342900" lvl="0" indent="-342900" algn="l" rtl="0">
              <a:lnSpc>
                <a:spcPct val="40000"/>
              </a:lnSpc>
              <a:spcBef>
                <a:spcPts val="1400"/>
              </a:spcBef>
              <a:spcAft>
                <a:spcPts val="0"/>
              </a:spcAft>
              <a:buSzPts val="2220"/>
              <a:buFont typeface="Times New Roman" panose="02020603050405020304"/>
              <a:buChar char="•"/>
            </a:pPr>
            <a:endParaRPr sz="2220"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40000"/>
              </a:lnSpc>
              <a:spcBef>
                <a:spcPts val="1400"/>
              </a:spcBef>
              <a:spcAft>
                <a:spcPts val="0"/>
              </a:spcAft>
              <a:buSzPts val="2220"/>
              <a:buNone/>
            </a:pPr>
            <a:endParaRPr sz="222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40000"/>
              </a:lnSpc>
              <a:spcBef>
                <a:spcPts val="1400"/>
              </a:spcBef>
              <a:spcAft>
                <a:spcPts val="0"/>
              </a:spcAft>
              <a:buSzPts val="2400"/>
              <a:buNone/>
            </a:pPr>
            <a:endParaRPr sz="222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201930" algn="l" rtl="0">
              <a:lnSpc>
                <a:spcPct val="40000"/>
              </a:lnSpc>
              <a:spcBef>
                <a:spcPts val="1400"/>
              </a:spcBef>
              <a:spcAft>
                <a:spcPts val="0"/>
              </a:spcAft>
              <a:buSzPts val="2220"/>
              <a:buFont typeface="Arial" panose="020B0604020202020204"/>
              <a:buNone/>
            </a:pPr>
            <a:endParaRPr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201930" algn="l" rtl="0">
              <a:lnSpc>
                <a:spcPct val="40000"/>
              </a:lnSpc>
              <a:spcBef>
                <a:spcPts val="1400"/>
              </a:spcBef>
              <a:spcAft>
                <a:spcPts val="0"/>
              </a:spcAft>
              <a:buSzPts val="2220"/>
              <a:buFont typeface="Arial" panose="020B0604020202020204"/>
              <a:buNone/>
            </a:pPr>
            <a:endParaRPr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7" name="Google Shape;108;p14" descr="A picture containing building, sitting, bench, side&#10;&#10;Description automatically generated">
            <a:extLst>
              <a:ext uri="{FF2B5EF4-FFF2-40B4-BE49-F238E27FC236}">
                <a16:creationId xmlns:a16="http://schemas.microsoft.com/office/drawing/2014/main" id="{23ABFF86-B4AE-462A-8FFA-299DE5DBDB36}"/>
              </a:ext>
            </a:extLst>
          </p:cNvPr>
          <p:cNvPicPr preferRelativeResize="0"/>
          <p:nvPr/>
        </p:nvPicPr>
        <p:blipFill rotWithShape="1">
          <a:blip r:embed="rId3"/>
          <a:srcRect/>
          <a:stretch>
            <a:fillRect/>
          </a:stretch>
        </p:blipFill>
        <p:spPr>
          <a:xfrm>
            <a:off x="0" y="1"/>
            <a:ext cx="4583832" cy="6857999"/>
          </a:xfrm>
          <a:prstGeom prst="rect">
            <a:avLst/>
          </a:prstGeom>
          <a:noFill/>
          <a:ln>
            <a:noFill/>
          </a:ln>
        </p:spPr>
      </p:pic>
      <p:sp>
        <p:nvSpPr>
          <p:cNvPr id="2" name="Slide Number Placeholder 1">
            <a:extLst>
              <a:ext uri="{FF2B5EF4-FFF2-40B4-BE49-F238E27FC236}">
                <a16:creationId xmlns:a16="http://schemas.microsoft.com/office/drawing/2014/main" id="{64723458-33D9-4EBC-9BE3-18FA223896C2}"/>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983432" y="609600"/>
            <a:ext cx="9404723" cy="119559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sz="5000" b="1"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116" name="Google Shape;116;p15"/>
          <p:cNvSpPr txBox="1">
            <a:spLocks noGrp="1"/>
          </p:cNvSpPr>
          <p:nvPr>
            <p:ph idx="1"/>
          </p:nvPr>
        </p:nvSpPr>
        <p:spPr>
          <a:xfrm>
            <a:off x="1014806" y="2054058"/>
            <a:ext cx="8946541" cy="4195481"/>
          </a:xfrm>
          <a:prstGeom prst="rect">
            <a:avLst/>
          </a:prstGeom>
          <a:noFill/>
          <a:ln>
            <a:noFill/>
          </a:ln>
        </p:spPr>
        <p:txBody>
          <a:bodyPr spcFirstLastPara="1" wrap="square" lIns="0" tIns="45700" rIns="0" bIns="45700" anchor="t" anchorCtr="0">
            <a:noAutofit/>
          </a:bodyPr>
          <a:lstStyle/>
          <a:p>
            <a:pPr marL="91440" lvl="0" indent="0" algn="just" rtl="0">
              <a:lnSpc>
                <a:spcPct val="110000"/>
              </a:lnSpc>
              <a:spcBef>
                <a:spcPts val="1400"/>
              </a:spcBef>
              <a:spcAft>
                <a:spcPts val="0"/>
              </a:spcAft>
              <a:buSzPts val="2200"/>
              <a:buNone/>
            </a:pPr>
            <a:r>
              <a:rPr lang="en-IN" sz="2400" dirty="0">
                <a:latin typeface="Arial" panose="020B0604020202020204" pitchFamily="34" charset="0"/>
                <a:cs typeface="Arial" panose="020B0604020202020204" pitchFamily="34" charset="0"/>
              </a:rPr>
              <a:t>To develop an API so that one can monitor humans whether they are wearing masks or not through CCTVs and take effective  measures to control the spread COVID-19.</a:t>
            </a:r>
          </a:p>
          <a:p>
            <a:pPr marL="91440" lvl="0" indent="0" algn="just" rtl="0">
              <a:lnSpc>
                <a:spcPct val="110000"/>
              </a:lnSpc>
              <a:spcBef>
                <a:spcPts val="1400"/>
              </a:spcBef>
              <a:spcAft>
                <a:spcPts val="0"/>
              </a:spcAft>
              <a:buSzPts val="2200"/>
              <a:buNone/>
            </a:pPr>
            <a:endParaRPr lang="en-IN" sz="2400" dirty="0"/>
          </a:p>
          <a:p>
            <a:pPr marL="91440" lvl="0" indent="0" algn="just" rtl="0">
              <a:lnSpc>
                <a:spcPct val="110000"/>
              </a:lnSpc>
              <a:spcBef>
                <a:spcPts val="1400"/>
              </a:spcBef>
              <a:spcAft>
                <a:spcPts val="0"/>
              </a:spcAft>
              <a:buSzPts val="2200"/>
              <a:buNone/>
            </a:pPr>
            <a:endParaRPr sz="2400" dirty="0"/>
          </a:p>
        </p:txBody>
      </p:sp>
      <p:sp>
        <p:nvSpPr>
          <p:cNvPr id="2" name="Slide Number Placeholder 1">
            <a:extLst>
              <a:ext uri="{FF2B5EF4-FFF2-40B4-BE49-F238E27FC236}">
                <a16:creationId xmlns:a16="http://schemas.microsoft.com/office/drawing/2014/main" id="{AE5FFB5C-9780-4C11-93D4-31CC18C05A3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839416" y="116632"/>
            <a:ext cx="9404723" cy="140053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sz="5000" b="1" dirty="0">
                <a:solidFill>
                  <a:schemeClr val="tx1"/>
                </a:solidFill>
                <a:latin typeface="Times New Roman" panose="02020603050405020304" pitchFamily="18" charset="0"/>
                <a:cs typeface="Times New Roman" panose="02020603050405020304" pitchFamily="18" charset="0"/>
              </a:rPr>
              <a:t>LITERATURE SURVEY</a:t>
            </a:r>
            <a:endParaRPr lang="en-US" sz="5000" dirty="0">
              <a:solidFill>
                <a:schemeClr val="tx1"/>
              </a:solidFill>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FDED8C3E-13B3-4BB3-A85E-B2A9CE3DA60A}"/>
              </a:ext>
            </a:extLst>
          </p:cNvPr>
          <p:cNvSpPr>
            <a:spLocks noGrp="1"/>
          </p:cNvSpPr>
          <p:nvPr>
            <p:ph idx="1"/>
          </p:nvPr>
        </p:nvSpPr>
        <p:spPr>
          <a:xfrm>
            <a:off x="767408" y="1737360"/>
            <a:ext cx="10058400" cy="4499952"/>
          </a:xfrm>
        </p:spPr>
        <p:txBody>
          <a:bodyPr>
            <a:normAutofit/>
          </a:bodyPr>
          <a:lstStyle/>
          <a:p>
            <a:pPr algn="just">
              <a:lnSpc>
                <a:spcPct val="100000"/>
              </a:lnSpc>
            </a:pPr>
            <a:r>
              <a:rPr lang="en-IN" sz="2400" dirty="0">
                <a:latin typeface="Arial" panose="020B0604020202020204" pitchFamily="34" charset="0"/>
                <a:cs typeface="Arial" panose="020B0604020202020204" pitchFamily="34" charset="0"/>
              </a:rPr>
              <a:t>R-CNN can’t be used in real time because it takes around 47 seconds for each  test image and it takes huge  amount of time to train the network as you would have to classify 2000  region proposals per image.</a:t>
            </a:r>
          </a:p>
          <a:p>
            <a:pPr algn="just">
              <a:lnSpc>
                <a:spcPct val="100000"/>
              </a:lnSpc>
            </a:pPr>
            <a:r>
              <a:rPr lang="en-US" sz="2400" dirty="0">
                <a:latin typeface="Arial" panose="020B0604020202020204" pitchFamily="34" charset="0"/>
                <a:cs typeface="Arial" panose="020B0604020202020204" pitchFamily="34" charset="0"/>
              </a:rPr>
              <a:t>Fast R-CNN” is faster than R-CNN is because you don’t have to feed 2000 region proposals to the convolutional neural network every time</a:t>
            </a:r>
          </a:p>
          <a:p>
            <a:pPr algn="just">
              <a:lnSpc>
                <a:spcPct val="100000"/>
              </a:lnSpc>
            </a:pPr>
            <a:r>
              <a:rPr lang="en-US" sz="2400" dirty="0">
                <a:latin typeface="Arial" panose="020B0604020202020204" pitchFamily="34" charset="0"/>
                <a:cs typeface="Arial" panose="020B0604020202020204" pitchFamily="34" charset="0"/>
              </a:rPr>
              <a:t>Both of the above algorithms(R-CNN &amp; Fast R-CNN) uses selective search which is slow and time consuming process so they developed Faster R-CNN which has no selective search.</a:t>
            </a:r>
          </a:p>
          <a:p>
            <a:pPr algn="just">
              <a:lnSpc>
                <a:spcPct val="100000"/>
              </a:lnSpc>
            </a:pPr>
            <a:r>
              <a:rPr lang="en-US" sz="2400" dirty="0">
                <a:latin typeface="Arial" panose="020B0604020202020204" pitchFamily="34" charset="0"/>
                <a:cs typeface="Arial" panose="020B0604020202020204" pitchFamily="34" charset="0"/>
              </a:rPr>
              <a:t>YOLO is  incredibly fast but it’s not accurate. </a:t>
            </a:r>
          </a:p>
          <a:p>
            <a:endParaRPr lang="en-IN" dirty="0"/>
          </a:p>
        </p:txBody>
      </p:sp>
      <p:sp>
        <p:nvSpPr>
          <p:cNvPr id="3" name="Slide Number Placeholder 2">
            <a:extLst>
              <a:ext uri="{FF2B5EF4-FFF2-40B4-BE49-F238E27FC236}">
                <a16:creationId xmlns:a16="http://schemas.microsoft.com/office/drawing/2014/main" id="{FA766DBD-F42D-4AE7-9BEE-6ED518B6CC14}"/>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260648"/>
            <a:ext cx="9937104" cy="819160"/>
          </a:xfrm>
        </p:spPr>
        <p:txBody>
          <a:bodyPr/>
          <a:lstStyle/>
          <a:p>
            <a:r>
              <a:rPr lang="en-US" sz="5000" b="1" dirty="0">
                <a:latin typeface="Times New Roman" panose="02020603050405020304" pitchFamily="18" charset="0"/>
                <a:cs typeface="Times New Roman" panose="02020603050405020304" pitchFamily="18" charset="0"/>
              </a:rPr>
              <a:t>EXISTING SYSTEM AND ITS DRAWBACKS</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5C183A7-1DCE-42D6-965A-E20E16B9F597}"/>
              </a:ext>
            </a:extLst>
          </p:cNvPr>
          <p:cNvSpPr>
            <a:spLocks noGrp="1"/>
          </p:cNvSpPr>
          <p:nvPr>
            <p:ph idx="1"/>
          </p:nvPr>
        </p:nvSpPr>
        <p:spPr>
          <a:xfrm>
            <a:off x="839416" y="2060848"/>
            <a:ext cx="10058400" cy="4296975"/>
          </a:xfrm>
        </p:spPr>
        <p:txBody>
          <a:bodyPr>
            <a:normAutofit fontScale="92500"/>
          </a:bodyPr>
          <a:lstStyle/>
          <a:p>
            <a:pPr>
              <a:lnSpc>
                <a:spcPct val="120000"/>
              </a:lnSpc>
            </a:pPr>
            <a:r>
              <a:rPr lang="en-IN" sz="2600" dirty="0">
                <a:solidFill>
                  <a:schemeClr val="tx1"/>
                </a:solidFill>
                <a:latin typeface="Arial" panose="020B0604020202020204" pitchFamily="34" charset="0"/>
                <a:cs typeface="Arial" panose="020B0604020202020204" pitchFamily="34" charset="0"/>
              </a:rPr>
              <a:t>There is no proper way of monitoring facemasks on human. And there were only limited libraries to develop an application. So to check whether the person is wearing a mask or not we need a human assistance to monitor everyone and make sure they wear mask.</a:t>
            </a:r>
          </a:p>
          <a:p>
            <a:pPr marL="0" indent="0">
              <a:lnSpc>
                <a:spcPct val="120000"/>
              </a:lnSpc>
              <a:buNone/>
            </a:pPr>
            <a:r>
              <a:rPr lang="en-IN" sz="2600" b="1" dirty="0">
                <a:latin typeface="Arial" panose="020B0604020202020204" pitchFamily="34" charset="0"/>
                <a:cs typeface="Arial" panose="020B0604020202020204" pitchFamily="34" charset="0"/>
              </a:rPr>
              <a:t>    </a:t>
            </a:r>
            <a:r>
              <a:rPr lang="en-IN" sz="2600" b="1" dirty="0">
                <a:solidFill>
                  <a:schemeClr val="tx1"/>
                </a:solidFill>
                <a:latin typeface="Arial" panose="020B0604020202020204" pitchFamily="34" charset="0"/>
                <a:cs typeface="Arial" panose="020B0604020202020204" pitchFamily="34" charset="0"/>
              </a:rPr>
              <a:t>DRAWBACKS :</a:t>
            </a:r>
          </a:p>
          <a:p>
            <a:pPr>
              <a:lnSpc>
                <a:spcPct val="120000"/>
              </a:lnSpc>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Manual detection</a:t>
            </a:r>
          </a:p>
          <a:p>
            <a:pPr>
              <a:lnSpc>
                <a:spcPct val="120000"/>
              </a:lnSpc>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Time consuming process</a:t>
            </a:r>
          </a:p>
          <a:p>
            <a:pPr>
              <a:lnSpc>
                <a:spcPct val="120000"/>
              </a:lnSpc>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Human effort needed</a:t>
            </a:r>
          </a:p>
          <a:p>
            <a:endParaRPr lang="en-IN" dirty="0"/>
          </a:p>
        </p:txBody>
      </p:sp>
      <p:sp>
        <p:nvSpPr>
          <p:cNvPr id="4" name="Slide Number Placeholder 3">
            <a:extLst>
              <a:ext uri="{FF2B5EF4-FFF2-40B4-BE49-F238E27FC236}">
                <a16:creationId xmlns:a16="http://schemas.microsoft.com/office/drawing/2014/main" id="{0E111B8C-63AD-4AB3-A085-365725E487C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1066800" y="692696"/>
            <a:ext cx="10925217" cy="115212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sz="5000" b="1" dirty="0">
                <a:latin typeface="Times New Roman" panose="02020603050405020304" pitchFamily="18" charset="0"/>
                <a:cs typeface="Times New Roman" panose="02020603050405020304" pitchFamily="18" charset="0"/>
              </a:rPr>
              <a:t>PROPOSED SYSTEM AND ITS ADVANTAGES</a:t>
            </a:r>
            <a:endParaRPr lang="en-US" sz="5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CD5C198-09A2-4D7D-AD7E-F59680BC182A}"/>
              </a:ext>
            </a:extLst>
          </p:cNvPr>
          <p:cNvSpPr>
            <a:spLocks noGrp="1"/>
          </p:cNvSpPr>
          <p:nvPr>
            <p:ph idx="1"/>
          </p:nvPr>
        </p:nvSpPr>
        <p:spPr>
          <a:xfrm>
            <a:off x="1066800" y="1988840"/>
            <a:ext cx="10058400" cy="4176464"/>
          </a:xfrm>
        </p:spPr>
        <p:txBody>
          <a:bodyPr>
            <a:normAutofit fontScale="85000" lnSpcReduction="20000"/>
          </a:bodyPr>
          <a:lstStyle/>
          <a:p>
            <a:pPr algn="just">
              <a:lnSpc>
                <a:spcPct val="120000"/>
              </a:lnSpc>
            </a:pPr>
            <a:r>
              <a:rPr lang="en-IN" sz="2800" dirty="0">
                <a:solidFill>
                  <a:schemeClr val="tx1"/>
                </a:solidFill>
                <a:latin typeface="Arial" panose="020B0604020202020204" pitchFamily="34" charset="0"/>
                <a:cs typeface="Arial" panose="020B0604020202020204" pitchFamily="34" charset="0"/>
              </a:rPr>
              <a:t>With the level of advancements in the technology we can see that may libraries have been developed. So with those libraries we can create many applications and API’s.</a:t>
            </a:r>
          </a:p>
          <a:p>
            <a:pPr algn="just">
              <a:lnSpc>
                <a:spcPct val="120000"/>
              </a:lnSpc>
            </a:pPr>
            <a:r>
              <a:rPr lang="en-IN" sz="2800" dirty="0">
                <a:solidFill>
                  <a:schemeClr val="tx1"/>
                </a:solidFill>
                <a:latin typeface="Arial" panose="020B0604020202020204" pitchFamily="34" charset="0"/>
                <a:cs typeface="Arial" panose="020B0604020202020204" pitchFamily="34" charset="0"/>
              </a:rPr>
              <a:t>In this we’ll be developing an interface for the enterprise which is integrated with CCTV’s  so that it detects humans with masks and without masks.</a:t>
            </a:r>
          </a:p>
          <a:p>
            <a:pPr marL="0" indent="0" algn="just">
              <a:lnSpc>
                <a:spcPct val="120000"/>
              </a:lnSpc>
              <a:buNone/>
            </a:pPr>
            <a:r>
              <a:rPr lang="en-IN" sz="2800" b="1" dirty="0">
                <a:latin typeface="Arial" panose="020B0604020202020204" pitchFamily="34" charset="0"/>
                <a:cs typeface="Arial" panose="020B0604020202020204" pitchFamily="34" charset="0"/>
              </a:rPr>
              <a:t>    </a:t>
            </a:r>
            <a:r>
              <a:rPr lang="en-IN" sz="2800" b="1" dirty="0">
                <a:solidFill>
                  <a:schemeClr val="tx1"/>
                </a:solidFill>
                <a:latin typeface="Arial" panose="020B0604020202020204" pitchFamily="34" charset="0"/>
                <a:cs typeface="Arial" panose="020B0604020202020204" pitchFamily="34" charset="0"/>
              </a:rPr>
              <a:t>ADVANTAGES</a:t>
            </a:r>
            <a:r>
              <a:rPr lang="en-IN" sz="2800" dirty="0">
                <a:solidFill>
                  <a:schemeClr val="tx1"/>
                </a:solidFill>
                <a:latin typeface="Arial" panose="020B0604020202020204" pitchFamily="34" charset="0"/>
                <a:cs typeface="Arial" panose="020B0604020202020204" pitchFamily="34" charset="0"/>
              </a:rPr>
              <a:t>:</a:t>
            </a:r>
          </a:p>
          <a:p>
            <a:pPr algn="just">
              <a:lnSpc>
                <a:spcPct val="120000"/>
              </a:lnSpc>
              <a:buFont typeface="Arial" panose="020B0604020202020204" pitchFamily="34" charset="0"/>
              <a:buChar char="•"/>
            </a:pPr>
            <a:r>
              <a:rPr lang="en-US" sz="2800"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New step in automation</a:t>
            </a:r>
          </a:p>
          <a:p>
            <a:pPr algn="just">
              <a:lnSpc>
                <a:spcPct val="120000"/>
              </a:lnSpc>
              <a:buFont typeface="Arial" panose="020B0604020202020204" pitchFamily="34" charset="0"/>
              <a:buChar char="•"/>
            </a:pPr>
            <a:r>
              <a:rPr lang="en-US" sz="2800" dirty="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Reduced human efforts</a:t>
            </a:r>
          </a:p>
          <a:p>
            <a:pPr marL="0" indent="0">
              <a:buNone/>
            </a:pPr>
            <a:endParaRPr lang="en-IN" sz="2600" dirty="0"/>
          </a:p>
          <a:p>
            <a:pPr marL="0" indent="0">
              <a:buNone/>
            </a:pPr>
            <a:endParaRPr lang="en-IN" dirty="0"/>
          </a:p>
        </p:txBody>
      </p:sp>
      <p:sp>
        <p:nvSpPr>
          <p:cNvPr id="2" name="Slide Number Placeholder 1">
            <a:extLst>
              <a:ext uri="{FF2B5EF4-FFF2-40B4-BE49-F238E27FC236}">
                <a16:creationId xmlns:a16="http://schemas.microsoft.com/office/drawing/2014/main" id="{254EEF1C-9D01-4EC3-9140-61F5112289C3}"/>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6</a:t>
            </a:fld>
            <a:endParaRPr lang="en-US"/>
          </a:p>
        </p:txBody>
      </p:sp>
    </p:spTree>
    <p:extLst>
      <p:ext uri="{BB962C8B-B14F-4D97-AF65-F5344CB8AC3E}">
        <p14:creationId xmlns:p14="http://schemas.microsoft.com/office/powerpoint/2010/main" val="3619930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679572"/>
            <a:ext cx="7466113" cy="888050"/>
          </a:xfrm>
        </p:spPr>
        <p:txBody>
          <a:bodyPr/>
          <a:lstStyle/>
          <a:p>
            <a:r>
              <a:rPr lang="en-US" sz="5000" b="1" dirty="0">
                <a:latin typeface="Times New Roman" panose="02020603050405020304" pitchFamily="18" charset="0"/>
                <a:cs typeface="Times New Roman" panose="02020603050405020304" pitchFamily="18" charset="0"/>
              </a:rPr>
              <a:t>REQUIREMENTS</a:t>
            </a:r>
          </a:p>
        </p:txBody>
      </p:sp>
      <p:sp>
        <p:nvSpPr>
          <p:cNvPr id="3" name="Content Placeholder 2"/>
          <p:cNvSpPr>
            <a:spLocks noGrp="1"/>
          </p:cNvSpPr>
          <p:nvPr>
            <p:ph idx="4294967295"/>
          </p:nvPr>
        </p:nvSpPr>
        <p:spPr>
          <a:xfrm>
            <a:off x="1055440" y="1988840"/>
            <a:ext cx="4929880" cy="3384376"/>
          </a:xfrm>
        </p:spPr>
        <p:txBody>
          <a:bodyPr>
            <a:normAutofit fontScale="92500" lnSpcReduction="20000"/>
          </a:bodyPr>
          <a:lstStyle/>
          <a:p>
            <a:pPr marL="107950" indent="0">
              <a:lnSpc>
                <a:spcPct val="160000"/>
              </a:lnSpc>
              <a:buNone/>
            </a:pPr>
            <a:r>
              <a:rPr lang="en-US" sz="2800" b="1" dirty="0">
                <a:solidFill>
                  <a:schemeClr val="tx1"/>
                </a:solidFill>
                <a:latin typeface="+mj-lt"/>
                <a:cs typeface="+mj-lt"/>
              </a:rPr>
              <a:t>Hardware Requirements:</a:t>
            </a:r>
          </a:p>
          <a:p>
            <a:pPr marL="342900" indent="-342900">
              <a:lnSpc>
                <a:spcPct val="160000"/>
              </a:lnSpc>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Web-camera of at least 5MP</a:t>
            </a:r>
          </a:p>
          <a:p>
            <a:pPr marL="342900" indent="-342900">
              <a:lnSpc>
                <a:spcPct val="160000"/>
              </a:lnSpc>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4GB RAM</a:t>
            </a:r>
          </a:p>
          <a:p>
            <a:pPr marL="342900" indent="-342900">
              <a:lnSpc>
                <a:spcPct val="160000"/>
              </a:lnSpc>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500MB free space on disk storage</a:t>
            </a:r>
          </a:p>
          <a:p>
            <a:pPr marL="342900" indent="-342900">
              <a:lnSpc>
                <a:spcPct val="160000"/>
              </a:lnSpc>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Operating System : Windows</a:t>
            </a:r>
          </a:p>
          <a:p>
            <a:pPr marL="342900" indent="-342900">
              <a:lnSpc>
                <a:spcPct val="160000"/>
              </a:lnSpc>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Processor: 1.7GHz or above </a:t>
            </a:r>
          </a:p>
        </p:txBody>
      </p:sp>
      <p:sp>
        <p:nvSpPr>
          <p:cNvPr id="4" name="TextBox 3"/>
          <p:cNvSpPr txBox="1"/>
          <p:nvPr/>
        </p:nvSpPr>
        <p:spPr>
          <a:xfrm>
            <a:off x="6528048" y="1805830"/>
            <a:ext cx="5400600" cy="3677160"/>
          </a:xfrm>
          <a:prstGeom prst="rect">
            <a:avLst/>
          </a:prstGeom>
          <a:noFill/>
        </p:spPr>
        <p:txBody>
          <a:bodyPr wrap="square" rtlCol="0">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entury Gothic" panose="020B0502020202020204"/>
                <a:ea typeface="+mn-ea"/>
                <a:cs typeface="+mn-cs"/>
              </a:rPr>
              <a:t>Software Requirements:</a:t>
            </a:r>
          </a:p>
          <a:p>
            <a:pPr marL="342900" marR="0" lvl="0" indent="-34290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white"/>
                </a:solidFill>
                <a:effectLst/>
                <a:uLnTx/>
                <a:uFillTx/>
                <a:latin typeface="Century Gothic" panose="020B0502020202020204"/>
                <a:ea typeface="+mn-ea"/>
                <a:cs typeface="+mn-cs"/>
              </a:rPr>
              <a:t> </a:t>
            </a:r>
            <a:r>
              <a:rPr kumimoji="0" lang="en-US" sz="19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Python 3.0 or above version </a:t>
            </a:r>
          </a:p>
          <a:p>
            <a:pPr marL="342900" marR="0" lvl="0" indent="-34290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Required libraries in python (defined in                       “requirements.txt” file )</a:t>
            </a:r>
          </a:p>
          <a:p>
            <a:pPr marL="342900" marR="0" lvl="0" indent="-34290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Tools used: Visual Code </a:t>
            </a:r>
          </a:p>
          <a:p>
            <a:pPr marL="457200" marR="0" lvl="0" indent="-4572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Browser: Chrome, </a:t>
            </a:r>
            <a:r>
              <a:rPr kumimoji="0" lang="en-US" sz="19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FireFox</a:t>
            </a:r>
            <a:r>
              <a:rPr kumimoji="0" lang="en-US" sz="19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Edge</a:t>
            </a:r>
            <a:endParaRPr kumimoji="0" lang="en-US" sz="2800" b="1"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5" name="Slide Number Placeholder 4">
            <a:extLst>
              <a:ext uri="{FF2B5EF4-FFF2-40B4-BE49-F238E27FC236}">
                <a16:creationId xmlns:a16="http://schemas.microsoft.com/office/drawing/2014/main" id="{C5BC17FD-BE4C-48AE-9577-86FE2FC8067E}"/>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1087791" y="548680"/>
            <a:ext cx="8233048" cy="824466"/>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sz="5000" b="1" dirty="0">
                <a:latin typeface="Times New Roman" panose="02020603050405020304" pitchFamily="18" charset="0"/>
                <a:cs typeface="Times New Roman" panose="02020603050405020304" pitchFamily="18" charset="0"/>
              </a:rPr>
              <a:t>IMPLEMENTATION </a:t>
            </a:r>
          </a:p>
        </p:txBody>
      </p:sp>
      <p:sp>
        <p:nvSpPr>
          <p:cNvPr id="2" name="Text Placeholder 1">
            <a:extLst>
              <a:ext uri="{FF2B5EF4-FFF2-40B4-BE49-F238E27FC236}">
                <a16:creationId xmlns:a16="http://schemas.microsoft.com/office/drawing/2014/main" id="{2F844975-16CC-4ED9-B306-8D6D4A377C6A}"/>
              </a:ext>
            </a:extLst>
          </p:cNvPr>
          <p:cNvSpPr>
            <a:spLocks noGrp="1"/>
          </p:cNvSpPr>
          <p:nvPr>
            <p:ph idx="1"/>
          </p:nvPr>
        </p:nvSpPr>
        <p:spPr>
          <a:xfrm>
            <a:off x="1087791" y="1772816"/>
            <a:ext cx="8946541" cy="4195481"/>
          </a:xfrm>
        </p:spPr>
        <p:txBody>
          <a:bodyPr/>
          <a:lstStyle/>
          <a:p>
            <a:pPr lvl="0" indent="-457200">
              <a:lnSpc>
                <a:spcPct val="150000"/>
              </a:lnSpc>
              <a:spcBef>
                <a:spcPts val="1400"/>
              </a:spcBef>
              <a:buSzPts val="2000"/>
              <a:buFont typeface="Arial" panose="020B0604020202020204" pitchFamily="34" charset="0"/>
              <a:buChar char="•"/>
            </a:pPr>
            <a:r>
              <a:rPr lang="en-US" sz="2400" dirty="0">
                <a:latin typeface="Arial" panose="020B0604020202020204" pitchFamily="34" charset="0"/>
                <a:ea typeface="Times New Roman"/>
                <a:cs typeface="Arial" panose="020B0604020202020204" pitchFamily="34" charset="0"/>
                <a:sym typeface="Times New Roman"/>
              </a:rPr>
              <a:t>Requirement gathering</a:t>
            </a:r>
          </a:p>
          <a:p>
            <a:pPr lvl="0" indent="-457200">
              <a:lnSpc>
                <a:spcPct val="150000"/>
              </a:lnSpc>
              <a:spcBef>
                <a:spcPts val="1400"/>
              </a:spcBef>
              <a:buSzPts val="2000"/>
              <a:buFont typeface="Arial" panose="020B0604020202020204" pitchFamily="34" charset="0"/>
              <a:buChar char="•"/>
            </a:pPr>
            <a:r>
              <a:rPr lang="en-US" sz="2400" dirty="0">
                <a:latin typeface="Arial" panose="020B0604020202020204" pitchFamily="34" charset="0"/>
                <a:ea typeface="Times New Roman"/>
                <a:cs typeface="Arial" panose="020B0604020202020204" pitchFamily="34" charset="0"/>
                <a:sym typeface="Times New Roman"/>
              </a:rPr>
              <a:t>Designing</a:t>
            </a:r>
          </a:p>
          <a:p>
            <a:pPr lvl="0" indent="-457200">
              <a:lnSpc>
                <a:spcPct val="150000"/>
              </a:lnSpc>
              <a:spcBef>
                <a:spcPts val="1400"/>
              </a:spcBef>
              <a:buSzPts val="2000"/>
              <a:buFont typeface="Arial" panose="020B0604020202020204" pitchFamily="34" charset="0"/>
              <a:buChar char="•"/>
            </a:pPr>
            <a:r>
              <a:rPr lang="en-US" sz="2400" dirty="0">
                <a:latin typeface="Arial" panose="020B0604020202020204" pitchFamily="34" charset="0"/>
                <a:ea typeface="Times New Roman"/>
                <a:cs typeface="Arial" panose="020B0604020202020204" pitchFamily="34" charset="0"/>
                <a:sym typeface="Times New Roman"/>
              </a:rPr>
              <a:t>Coding</a:t>
            </a:r>
          </a:p>
          <a:p>
            <a:pPr lvl="0" indent="-457200">
              <a:lnSpc>
                <a:spcPct val="150000"/>
              </a:lnSpc>
              <a:spcBef>
                <a:spcPts val="1400"/>
              </a:spcBef>
              <a:buSzPts val="2000"/>
              <a:buFont typeface="Arial" panose="020B0604020202020204" pitchFamily="34" charset="0"/>
              <a:buChar char="•"/>
            </a:pPr>
            <a:r>
              <a:rPr lang="en-US" sz="2400" dirty="0">
                <a:latin typeface="Arial" panose="020B0604020202020204" pitchFamily="34" charset="0"/>
                <a:ea typeface="Times New Roman"/>
                <a:cs typeface="Arial" panose="020B0604020202020204" pitchFamily="34" charset="0"/>
                <a:sym typeface="Times New Roman"/>
              </a:rPr>
              <a:t>Testing </a:t>
            </a:r>
          </a:p>
          <a:p>
            <a:pPr lvl="0" indent="-457200">
              <a:lnSpc>
                <a:spcPct val="150000"/>
              </a:lnSpc>
              <a:spcBef>
                <a:spcPts val="1400"/>
              </a:spcBef>
              <a:buSzPts val="2000"/>
              <a:buFont typeface="Arial" panose="020B0604020202020204" pitchFamily="34" charset="0"/>
              <a:buChar char="•"/>
            </a:pPr>
            <a:r>
              <a:rPr lang="en-US" sz="2400" dirty="0">
                <a:latin typeface="Arial" panose="020B0604020202020204" pitchFamily="34" charset="0"/>
                <a:ea typeface="Times New Roman"/>
                <a:cs typeface="Arial" panose="020B0604020202020204" pitchFamily="34" charset="0"/>
                <a:sym typeface="Times New Roman"/>
              </a:rPr>
              <a:t>Integration</a:t>
            </a:r>
          </a:p>
          <a:p>
            <a:endParaRPr lang="en-IN" dirty="0"/>
          </a:p>
        </p:txBody>
      </p:sp>
      <p:sp>
        <p:nvSpPr>
          <p:cNvPr id="3" name="Slide Number Placeholder 2">
            <a:extLst>
              <a:ext uri="{FF2B5EF4-FFF2-40B4-BE49-F238E27FC236}">
                <a16:creationId xmlns:a16="http://schemas.microsoft.com/office/drawing/2014/main" id="{4B221661-DC41-4BB6-A62B-05FF9F01ABAC}"/>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324291"/>
            <a:ext cx="9272344" cy="850820"/>
          </a:xfrm>
        </p:spPr>
        <p:txBody>
          <a:bodyPr/>
          <a:lstStyle/>
          <a:p>
            <a:r>
              <a:rPr lang="en-IN" sz="5000" b="1" dirty="0">
                <a:latin typeface="Times New Roman" panose="02020603050405020304" pitchFamily="18" charset="0"/>
                <a:cs typeface="Times New Roman" panose="02020603050405020304" pitchFamily="18" charset="0"/>
              </a:rPr>
              <a:t>ARCHITECTURE DIAGRAM</a:t>
            </a:r>
            <a:endParaRPr lang="en-US"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9B317E9E-06BA-49E0-8979-D82CE691C677}"/>
              </a:ext>
            </a:extLst>
          </p:cNvPr>
          <p:cNvSpPr/>
          <p:nvPr/>
        </p:nvSpPr>
        <p:spPr>
          <a:xfrm>
            <a:off x="1179387" y="3314912"/>
            <a:ext cx="2659007" cy="923705"/>
          </a:xfrm>
          <a:prstGeom prst="ellipse">
            <a:avLst/>
          </a:prstGeom>
          <a:solidFill>
            <a:schemeClr val="bg2">
              <a:lumMod val="40000"/>
              <a:lumOff val="6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rPr>
              <a:t>Camera Interface</a:t>
            </a: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5" name="Rectangle: Rounded Corners 4">
            <a:extLst>
              <a:ext uri="{FF2B5EF4-FFF2-40B4-BE49-F238E27FC236}">
                <a16:creationId xmlns:a16="http://schemas.microsoft.com/office/drawing/2014/main" id="{AA80B247-70DB-4404-A7B8-FE36CE303251}"/>
              </a:ext>
            </a:extLst>
          </p:cNvPr>
          <p:cNvSpPr/>
          <p:nvPr/>
        </p:nvSpPr>
        <p:spPr>
          <a:xfrm>
            <a:off x="5568535" y="4282987"/>
            <a:ext cx="6260368" cy="854257"/>
          </a:xfrm>
          <a:prstGeom prst="round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6" name="Oval 5">
            <a:extLst>
              <a:ext uri="{FF2B5EF4-FFF2-40B4-BE49-F238E27FC236}">
                <a16:creationId xmlns:a16="http://schemas.microsoft.com/office/drawing/2014/main" id="{E5DBC607-CFA7-4221-882B-C65A14DC9AF0}"/>
              </a:ext>
            </a:extLst>
          </p:cNvPr>
          <p:cNvSpPr/>
          <p:nvPr/>
        </p:nvSpPr>
        <p:spPr>
          <a:xfrm>
            <a:off x="5818451" y="4441605"/>
            <a:ext cx="2494516" cy="526245"/>
          </a:xfrm>
          <a:prstGeom prst="ellipse">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Century Gothic" panose="020B0502020202020204"/>
                <a:ea typeface="+mn-ea"/>
                <a:cs typeface="+mn-cs"/>
              </a:rPr>
              <a:t>Caffe Model and prototype</a:t>
            </a:r>
            <a:endPar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Rectangle: Rounded Corners 6">
            <a:extLst>
              <a:ext uri="{FF2B5EF4-FFF2-40B4-BE49-F238E27FC236}">
                <a16:creationId xmlns:a16="http://schemas.microsoft.com/office/drawing/2014/main" id="{AD1CB24A-C658-4493-AA42-A83DF2E8DE01}"/>
              </a:ext>
            </a:extLst>
          </p:cNvPr>
          <p:cNvSpPr/>
          <p:nvPr/>
        </p:nvSpPr>
        <p:spPr>
          <a:xfrm>
            <a:off x="5757003" y="3070898"/>
            <a:ext cx="1679637" cy="542633"/>
          </a:xfrm>
          <a:prstGeom prst="roundRect">
            <a:avLst/>
          </a:prstGeom>
          <a:solidFill>
            <a:schemeClr val="accent3">
              <a:lumMod val="75000"/>
            </a:schemeClr>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rPr>
              <a:t>Face Detection</a:t>
            </a: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8" name="Rectangle: Rounded Corners 7">
            <a:extLst>
              <a:ext uri="{FF2B5EF4-FFF2-40B4-BE49-F238E27FC236}">
                <a16:creationId xmlns:a16="http://schemas.microsoft.com/office/drawing/2014/main" id="{739081C9-0A86-4955-B1DA-2F85ED2448FD}"/>
              </a:ext>
            </a:extLst>
          </p:cNvPr>
          <p:cNvSpPr/>
          <p:nvPr/>
        </p:nvSpPr>
        <p:spPr>
          <a:xfrm>
            <a:off x="8660011" y="3007757"/>
            <a:ext cx="2273095" cy="632587"/>
          </a:xfrm>
          <a:prstGeom prst="roundRect">
            <a:avLst/>
          </a:prstGeom>
          <a:solidFill>
            <a:schemeClr val="accent3">
              <a:lumMod val="75000"/>
            </a:schemeClr>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rPr>
              <a:t>Mask-detection on faces</a:t>
            </a: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Oval 8">
            <a:extLst>
              <a:ext uri="{FF2B5EF4-FFF2-40B4-BE49-F238E27FC236}">
                <a16:creationId xmlns:a16="http://schemas.microsoft.com/office/drawing/2014/main" id="{C68BC468-66E4-438F-8390-323DF0CF9E0A}"/>
              </a:ext>
            </a:extLst>
          </p:cNvPr>
          <p:cNvSpPr/>
          <p:nvPr/>
        </p:nvSpPr>
        <p:spPr>
          <a:xfrm>
            <a:off x="8881189" y="4461464"/>
            <a:ext cx="2494517" cy="526245"/>
          </a:xfrm>
          <a:prstGeom prst="ellipse">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rPr>
              <a:t>Model</a:t>
            </a: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2" name="TextBox 21">
            <a:extLst>
              <a:ext uri="{FF2B5EF4-FFF2-40B4-BE49-F238E27FC236}">
                <a16:creationId xmlns:a16="http://schemas.microsoft.com/office/drawing/2014/main" id="{9AE7CDC4-339F-4AED-AF25-EE5EE3B3C170}"/>
              </a:ext>
            </a:extLst>
          </p:cNvPr>
          <p:cNvSpPr txBox="1"/>
          <p:nvPr/>
        </p:nvSpPr>
        <p:spPr>
          <a:xfrm>
            <a:off x="7392144" y="5753898"/>
            <a:ext cx="158417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Century Gothic" panose="020B0502020202020204"/>
                <a:ea typeface="+mn-ea"/>
                <a:cs typeface="+mn-cs"/>
              </a:rPr>
              <a:t>Server</a:t>
            </a:r>
          </a:p>
        </p:txBody>
      </p:sp>
      <p:sp>
        <p:nvSpPr>
          <p:cNvPr id="25" name="TextBox 24">
            <a:extLst>
              <a:ext uri="{FF2B5EF4-FFF2-40B4-BE49-F238E27FC236}">
                <a16:creationId xmlns:a16="http://schemas.microsoft.com/office/drawing/2014/main" id="{9CEBD0A1-5898-458E-B7A1-AA8C9C854FC3}"/>
              </a:ext>
            </a:extLst>
          </p:cNvPr>
          <p:cNvSpPr txBox="1"/>
          <p:nvPr/>
        </p:nvSpPr>
        <p:spPr>
          <a:xfrm>
            <a:off x="1775520" y="5753898"/>
            <a:ext cx="2397441"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Century Gothic" panose="020B0502020202020204"/>
                <a:ea typeface="+mn-ea"/>
                <a:cs typeface="+mn-cs"/>
              </a:rPr>
              <a:t>Client</a:t>
            </a:r>
            <a:r>
              <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rPr>
              <a:t> </a:t>
            </a:r>
          </a:p>
        </p:txBody>
      </p:sp>
      <p:sp>
        <p:nvSpPr>
          <p:cNvPr id="15" name="Rectangle: Rounded Corners 14">
            <a:extLst>
              <a:ext uri="{FF2B5EF4-FFF2-40B4-BE49-F238E27FC236}">
                <a16:creationId xmlns:a16="http://schemas.microsoft.com/office/drawing/2014/main" id="{F4E2C31D-7563-4B50-A1DA-54E7930680E4}"/>
              </a:ext>
            </a:extLst>
          </p:cNvPr>
          <p:cNvSpPr/>
          <p:nvPr/>
        </p:nvSpPr>
        <p:spPr>
          <a:xfrm>
            <a:off x="1342518" y="2191563"/>
            <a:ext cx="2365472" cy="617998"/>
          </a:xfrm>
          <a:prstGeom prst="roundRect">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rPr>
              <a:t>Client UI</a:t>
            </a: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3" name="Rectangle: Rounded Corners 22">
            <a:extLst>
              <a:ext uri="{FF2B5EF4-FFF2-40B4-BE49-F238E27FC236}">
                <a16:creationId xmlns:a16="http://schemas.microsoft.com/office/drawing/2014/main" id="{605CFB2C-CF5C-4F81-8348-0038847C32CA}"/>
              </a:ext>
            </a:extLst>
          </p:cNvPr>
          <p:cNvSpPr/>
          <p:nvPr/>
        </p:nvSpPr>
        <p:spPr>
          <a:xfrm>
            <a:off x="5592562" y="2093995"/>
            <a:ext cx="2159008" cy="610966"/>
          </a:xfrm>
          <a:prstGeom prst="roundRect">
            <a:avLst/>
          </a:prstGeom>
          <a:solidFill>
            <a:schemeClr val="accent3">
              <a:lumMod val="75000"/>
            </a:schemeClr>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rPr>
              <a:t>REST API </a:t>
            </a: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7" name="Arrow: Left-Right 16">
            <a:extLst>
              <a:ext uri="{FF2B5EF4-FFF2-40B4-BE49-F238E27FC236}">
                <a16:creationId xmlns:a16="http://schemas.microsoft.com/office/drawing/2014/main" id="{3ADDDC03-67A1-48F0-B01B-376239A0DCA3}"/>
              </a:ext>
            </a:extLst>
          </p:cNvPr>
          <p:cNvSpPr/>
          <p:nvPr/>
        </p:nvSpPr>
        <p:spPr>
          <a:xfrm>
            <a:off x="3748390" y="2305305"/>
            <a:ext cx="1820145" cy="259599"/>
          </a:xfrm>
          <a:prstGeom prst="leftRightArrow">
            <a:avLst>
              <a:gd name="adj1" fmla="val 33770"/>
              <a:gd name="adj2" fmla="val 68935"/>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5" name="Arrow: Left-Right 34">
            <a:extLst>
              <a:ext uri="{FF2B5EF4-FFF2-40B4-BE49-F238E27FC236}">
                <a16:creationId xmlns:a16="http://schemas.microsoft.com/office/drawing/2014/main" id="{59636F2E-0DD5-4629-A8E5-20A94537B2C4}"/>
              </a:ext>
            </a:extLst>
          </p:cNvPr>
          <p:cNvSpPr/>
          <p:nvPr/>
        </p:nvSpPr>
        <p:spPr>
          <a:xfrm rot="5400000">
            <a:off x="6665035" y="2824050"/>
            <a:ext cx="349681" cy="144016"/>
          </a:xfrm>
          <a:prstGeom prst="lef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8" name="Arrow: Right 37">
            <a:extLst>
              <a:ext uri="{FF2B5EF4-FFF2-40B4-BE49-F238E27FC236}">
                <a16:creationId xmlns:a16="http://schemas.microsoft.com/office/drawing/2014/main" id="{72BB1E1A-B838-4A08-AC2A-C642315DEAB8}"/>
              </a:ext>
            </a:extLst>
          </p:cNvPr>
          <p:cNvSpPr/>
          <p:nvPr/>
        </p:nvSpPr>
        <p:spPr>
          <a:xfrm>
            <a:off x="7446690" y="3273066"/>
            <a:ext cx="1223371" cy="138296"/>
          </a:xfrm>
          <a:prstGeom prst="rightArrow">
            <a:avLst/>
          </a:prstGeom>
          <a:solidFill>
            <a:schemeClr val="tx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41" name="Arrow: Right 40">
            <a:extLst>
              <a:ext uri="{FF2B5EF4-FFF2-40B4-BE49-F238E27FC236}">
                <a16:creationId xmlns:a16="http://schemas.microsoft.com/office/drawing/2014/main" id="{56C62646-1DA4-447F-8F1D-A743CBBEB667}"/>
              </a:ext>
            </a:extLst>
          </p:cNvPr>
          <p:cNvSpPr/>
          <p:nvPr/>
        </p:nvSpPr>
        <p:spPr>
          <a:xfrm rot="5400000">
            <a:off x="6442619" y="3938780"/>
            <a:ext cx="794516" cy="144017"/>
          </a:xfrm>
          <a:prstGeom prst="rightArrow">
            <a:avLst/>
          </a:prstGeom>
          <a:solidFill>
            <a:schemeClr val="tx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42" name="Arrow: Right 41">
            <a:extLst>
              <a:ext uri="{FF2B5EF4-FFF2-40B4-BE49-F238E27FC236}">
                <a16:creationId xmlns:a16="http://schemas.microsoft.com/office/drawing/2014/main" id="{9E76DEF6-5206-40D0-8F1F-3E9D8ACDC992}"/>
              </a:ext>
            </a:extLst>
          </p:cNvPr>
          <p:cNvSpPr/>
          <p:nvPr/>
        </p:nvSpPr>
        <p:spPr>
          <a:xfrm rot="5400000">
            <a:off x="9572909" y="3996012"/>
            <a:ext cx="794136" cy="113222"/>
          </a:xfrm>
          <a:prstGeom prst="rightArrow">
            <a:avLst/>
          </a:prstGeom>
          <a:solidFill>
            <a:schemeClr val="tx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43" name="Arrow: Right 42">
            <a:extLst>
              <a:ext uri="{FF2B5EF4-FFF2-40B4-BE49-F238E27FC236}">
                <a16:creationId xmlns:a16="http://schemas.microsoft.com/office/drawing/2014/main" id="{B7165528-60A6-4736-B4C6-89C612AB9401}"/>
              </a:ext>
            </a:extLst>
          </p:cNvPr>
          <p:cNvSpPr/>
          <p:nvPr/>
        </p:nvSpPr>
        <p:spPr>
          <a:xfrm rot="16200000">
            <a:off x="2260689" y="2990228"/>
            <a:ext cx="529130" cy="144018"/>
          </a:xfrm>
          <a:prstGeom prst="rightArrow">
            <a:avLst/>
          </a:prstGeom>
          <a:solidFill>
            <a:schemeClr val="tx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3" name="Slide Number Placeholder 2">
            <a:extLst>
              <a:ext uri="{FF2B5EF4-FFF2-40B4-BE49-F238E27FC236}">
                <a16:creationId xmlns:a16="http://schemas.microsoft.com/office/drawing/2014/main" id="{CA11C2C5-2830-409C-8048-9E37FBD81208}"/>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TotalTime>
  <Words>533</Words>
  <Application>Microsoft Office PowerPoint</Application>
  <PresentationFormat>Widescreen</PresentationFormat>
  <Paragraphs>123</Paragraphs>
  <Slides>16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Wingdings 3</vt:lpstr>
      <vt:lpstr>Times New Roman</vt:lpstr>
      <vt:lpstr>Libre Franklin</vt:lpstr>
      <vt:lpstr>Century Gothic</vt:lpstr>
      <vt:lpstr>Calibri</vt:lpstr>
      <vt:lpstr>Arial</vt:lpstr>
      <vt:lpstr>Bookman Old Style</vt:lpstr>
      <vt:lpstr>Ion</vt:lpstr>
      <vt:lpstr>PowerPoint Presentation</vt:lpstr>
      <vt:lpstr>FACEMASK MONITORING SYSTEM</vt:lpstr>
      <vt:lpstr>PROBLEM STATEMENT</vt:lpstr>
      <vt:lpstr>LITERATURE SURVEY</vt:lpstr>
      <vt:lpstr>EXISTING SYSTEM AND ITS DRAWBACKS</vt:lpstr>
      <vt:lpstr>PROPOSED SYSTEM AND ITS ADVANTAGES</vt:lpstr>
      <vt:lpstr>REQUIREMENTS</vt:lpstr>
      <vt:lpstr>IMPLEMENTATION </vt:lpstr>
      <vt:lpstr>ARCHITECTURE DIAGRAM</vt:lpstr>
      <vt:lpstr>PowerPoint Presentation</vt:lpstr>
      <vt:lpstr>DESIGN AND ANALYSIS</vt:lpstr>
      <vt:lpstr>CLASS DIAGRAM</vt:lpstr>
      <vt:lpstr>USE CASE DIAGRAM</vt:lpstr>
      <vt:lpstr>SEQUENCE DIAGRAM</vt:lpstr>
      <vt:lpstr>ACTIVITY DIAGRAM</vt:lpstr>
      <vt:lpstr>              Queries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lastModifiedBy>17VE1A0512_BIKKUMALLA RISHI PRANAY RAJ</cp:lastModifiedBy>
  <cp:revision>32</cp:revision>
  <dcterms:created xsi:type="dcterms:W3CDTF">2020-05-28T02:27:55Z</dcterms:created>
  <dcterms:modified xsi:type="dcterms:W3CDTF">2021-05-27T07:16:29Z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