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0" r:id="rId5"/>
    <p:sldId id="274" r:id="rId6"/>
    <p:sldId id="261" r:id="rId7"/>
    <p:sldId id="265" r:id="rId8"/>
    <p:sldId id="264" r:id="rId9"/>
    <p:sldId id="269" r:id="rId10"/>
    <p:sldId id="275" r:id="rId11"/>
    <p:sldId id="273"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Udayan" initials="DU" lastIdx="1" clrIdx="0">
    <p:extLst>
      <p:ext uri="{19B8F6BF-5375-455C-9EA6-DF929625EA0E}">
        <p15:presenceInfo xmlns:p15="http://schemas.microsoft.com/office/powerpoint/2012/main" userId="17ec5e222935e9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470"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1C92-5BFC-4E2D-9626-D8C5A5146C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4D527-F8C0-4EDD-9ED8-8EA48362A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6AD683-9885-460B-8883-A42BC22C8911}"/>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5" name="Footer Placeholder 4">
            <a:extLst>
              <a:ext uri="{FF2B5EF4-FFF2-40B4-BE49-F238E27FC236}">
                <a16:creationId xmlns:a16="http://schemas.microsoft.com/office/drawing/2014/main" id="{32476AD1-04E5-40D8-AD75-6B79CE0A8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E7077-24AA-4B9F-9743-514CDC6DA7C5}"/>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426202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0355-CD18-4B31-ADC6-C4225C9DD4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D040D-EA23-4A7C-A0BA-CE2099840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26EBE-30BD-4BFF-BED4-C2E97205F586}"/>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5" name="Footer Placeholder 4">
            <a:extLst>
              <a:ext uri="{FF2B5EF4-FFF2-40B4-BE49-F238E27FC236}">
                <a16:creationId xmlns:a16="http://schemas.microsoft.com/office/drawing/2014/main" id="{A5869FB3-DF72-4D88-A0EB-FC4D3843E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B2705-4423-4DFC-843C-675C257F4CE4}"/>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294035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E8FE2-C43F-435C-917E-D6125A14CE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90E92-4017-4C40-B7A7-9DF09B74A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57BB1-2AE1-4B26-A953-16B6A96EABE8}"/>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5" name="Footer Placeholder 4">
            <a:extLst>
              <a:ext uri="{FF2B5EF4-FFF2-40B4-BE49-F238E27FC236}">
                <a16:creationId xmlns:a16="http://schemas.microsoft.com/office/drawing/2014/main" id="{A9F0A337-EF36-4F2F-8D33-899F30847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D9226-F928-4C36-82F1-6DF022D86049}"/>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360971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4320-E460-4356-BCF0-074B7DD17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56FDD-E47F-42B5-8849-16A4A5CC66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1D3CD-323F-457E-8B70-4679141ED849}"/>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5" name="Footer Placeholder 4">
            <a:extLst>
              <a:ext uri="{FF2B5EF4-FFF2-40B4-BE49-F238E27FC236}">
                <a16:creationId xmlns:a16="http://schemas.microsoft.com/office/drawing/2014/main" id="{D562C07E-E0BB-46B7-8B2E-A6895A578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A2212-7C68-4FE6-A717-1CA310DF8E32}"/>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118050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2AB-D793-48DA-B6A0-DA6D04F41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709639-5DDA-419E-91C0-6EF222547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58B6E-2BF3-4675-9752-A67B2F78ECA6}"/>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5" name="Footer Placeholder 4">
            <a:extLst>
              <a:ext uri="{FF2B5EF4-FFF2-40B4-BE49-F238E27FC236}">
                <a16:creationId xmlns:a16="http://schemas.microsoft.com/office/drawing/2014/main" id="{F90FD29B-7DC9-4AB4-AD11-2F6ED9662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5BEF5-658C-47B1-B9A1-0201E7315609}"/>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399598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4980-921B-4031-9FC4-BE0C293E9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C7E89-2B19-4E02-A882-73EC926927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84788E-319C-4C71-8FAE-B7C57DA55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093E70-BA87-41B5-A503-3A25F00D59D6}"/>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6" name="Footer Placeholder 5">
            <a:extLst>
              <a:ext uri="{FF2B5EF4-FFF2-40B4-BE49-F238E27FC236}">
                <a16:creationId xmlns:a16="http://schemas.microsoft.com/office/drawing/2014/main" id="{2E316EB5-27AA-4014-8092-8524AD109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4EC8F-198E-464B-93A9-399549BB053C}"/>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202975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490A-CE76-4D20-AE07-BA02DAEA8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376DC-7284-4271-A43D-784A933AB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9806F-E103-4537-9485-88F096D7C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8EA83C-43C4-446B-8F01-6D38A3ED2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FBF8D-B6E1-445C-BA12-D15681687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8CD638-752A-4994-ABE2-153613F45C28}"/>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8" name="Footer Placeholder 7">
            <a:extLst>
              <a:ext uri="{FF2B5EF4-FFF2-40B4-BE49-F238E27FC236}">
                <a16:creationId xmlns:a16="http://schemas.microsoft.com/office/drawing/2014/main" id="{A2AB3B45-0626-4195-A990-506471B8F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68A0E-5EA4-4157-AB04-C3267277A6C8}"/>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268127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5CC9-5035-40C4-ADDF-AA4977C08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0C7F4E-454A-46CE-A720-63CB94E47524}"/>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4" name="Footer Placeholder 3">
            <a:extLst>
              <a:ext uri="{FF2B5EF4-FFF2-40B4-BE49-F238E27FC236}">
                <a16:creationId xmlns:a16="http://schemas.microsoft.com/office/drawing/2014/main" id="{B2E83261-3938-457C-BD80-8E0FEA3E8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D1B93-A150-4659-9648-FD30979E9692}"/>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375679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C4A09-8D06-4221-99C5-6F4C12BE5DA7}"/>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3" name="Footer Placeholder 2">
            <a:extLst>
              <a:ext uri="{FF2B5EF4-FFF2-40B4-BE49-F238E27FC236}">
                <a16:creationId xmlns:a16="http://schemas.microsoft.com/office/drawing/2014/main" id="{D3A1C0D5-C973-4D13-AD72-685298F08D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2CF882-3826-45D7-8987-B64AD31E9302}"/>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397253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7A32-9BCA-464D-B45D-7EFC15887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384FEB-4C2F-408F-9B77-93808659F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90848-A024-470A-A8E5-8974B799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DBC65-FD2D-4C1C-BD9C-D13F61343E39}"/>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6" name="Footer Placeholder 5">
            <a:extLst>
              <a:ext uri="{FF2B5EF4-FFF2-40B4-BE49-F238E27FC236}">
                <a16:creationId xmlns:a16="http://schemas.microsoft.com/office/drawing/2014/main" id="{CEAE8DBC-91D4-45F2-AA9C-FF9B0E512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3DC6B-21AF-4784-9FD2-DADD3FBB79E6}"/>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156548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98A6-355C-42B0-99AC-97F1B4C01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F9E18-EC72-4441-8553-CE611D39C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D92DB5-55E1-44B7-862B-0C4AC5552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56716-472C-40E4-B692-2D499799477A}"/>
              </a:ext>
            </a:extLst>
          </p:cNvPr>
          <p:cNvSpPr>
            <a:spLocks noGrp="1"/>
          </p:cNvSpPr>
          <p:nvPr>
            <p:ph type="dt" sz="half" idx="10"/>
          </p:nvPr>
        </p:nvSpPr>
        <p:spPr/>
        <p:txBody>
          <a:bodyPr/>
          <a:lstStyle/>
          <a:p>
            <a:fld id="{E9208082-7796-4FAC-B56A-7820C31F99DC}" type="datetimeFigureOut">
              <a:rPr lang="en-US" smtClean="0"/>
              <a:t>2/18/2021</a:t>
            </a:fld>
            <a:endParaRPr lang="en-US"/>
          </a:p>
        </p:txBody>
      </p:sp>
      <p:sp>
        <p:nvSpPr>
          <p:cNvPr id="6" name="Footer Placeholder 5">
            <a:extLst>
              <a:ext uri="{FF2B5EF4-FFF2-40B4-BE49-F238E27FC236}">
                <a16:creationId xmlns:a16="http://schemas.microsoft.com/office/drawing/2014/main" id="{B83CB898-0061-4E7A-B150-81AB997E5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AAD23-7F57-4B38-A1A1-C0A70BFA989B}"/>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159423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37782-107E-4D5A-9B65-E569A86AB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51B000-A388-4727-92BC-53FB193AB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0CE04-1B9E-4611-9FAA-9A66F6DDF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08082-7796-4FAC-B56A-7820C31F99DC}" type="datetimeFigureOut">
              <a:rPr lang="en-US" smtClean="0"/>
              <a:t>2/18/2021</a:t>
            </a:fld>
            <a:endParaRPr lang="en-US"/>
          </a:p>
        </p:txBody>
      </p:sp>
      <p:sp>
        <p:nvSpPr>
          <p:cNvPr id="5" name="Footer Placeholder 4">
            <a:extLst>
              <a:ext uri="{FF2B5EF4-FFF2-40B4-BE49-F238E27FC236}">
                <a16:creationId xmlns:a16="http://schemas.microsoft.com/office/drawing/2014/main" id="{82AFFCDF-BA67-4512-94D4-1F2BA9055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304EA3-A97F-4308-8931-1EF75FCAA0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8C02B-2D82-449F-8F58-D4E8446C9693}" type="slidenum">
              <a:rPr lang="en-US" smtClean="0"/>
              <a:t>‹#›</a:t>
            </a:fld>
            <a:endParaRPr lang="en-US"/>
          </a:p>
        </p:txBody>
      </p:sp>
    </p:spTree>
    <p:extLst>
      <p:ext uri="{BB962C8B-B14F-4D97-AF65-F5344CB8AC3E}">
        <p14:creationId xmlns:p14="http://schemas.microsoft.com/office/powerpoint/2010/main" val="4253398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1EDA-3E2A-4E34-8C1B-6387E9E0FA4B}"/>
              </a:ext>
            </a:extLst>
          </p:cNvPr>
          <p:cNvSpPr>
            <a:spLocks noGrp="1"/>
          </p:cNvSpPr>
          <p:nvPr>
            <p:ph type="ctrTitle"/>
          </p:nvPr>
        </p:nvSpPr>
        <p:spPr>
          <a:xfrm>
            <a:off x="1524000" y="1041400"/>
            <a:ext cx="9144000" cy="2387600"/>
          </a:xfrm>
        </p:spPr>
        <p:txBody>
          <a:bodyPr/>
          <a:lstStyle/>
          <a:p>
            <a:r>
              <a:rPr lang="en-US" dirty="0"/>
              <a:t>Caesar Cipher for efficient data privacy and security</a:t>
            </a:r>
          </a:p>
        </p:txBody>
      </p:sp>
      <p:sp>
        <p:nvSpPr>
          <p:cNvPr id="5" name="Title 1">
            <a:extLst>
              <a:ext uri="{FF2B5EF4-FFF2-40B4-BE49-F238E27FC236}">
                <a16:creationId xmlns:a16="http://schemas.microsoft.com/office/drawing/2014/main" id="{535D5B22-F602-4F2C-B7DE-DAFA4E52A779}"/>
              </a:ext>
            </a:extLst>
          </p:cNvPr>
          <p:cNvSpPr txBox="1">
            <a:spLocks/>
          </p:cNvSpPr>
          <p:nvPr/>
        </p:nvSpPr>
        <p:spPr>
          <a:xfrm>
            <a:off x="465992" y="5142523"/>
            <a:ext cx="3516923" cy="892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V . Lahari - 17113143</a:t>
            </a:r>
          </a:p>
          <a:p>
            <a:r>
              <a:rPr lang="en-US" sz="1600" dirty="0"/>
              <a:t>Dinesh Udayan - 17113255</a:t>
            </a:r>
          </a:p>
          <a:p>
            <a:r>
              <a:rPr lang="en-US" sz="1600" dirty="0"/>
              <a:t>Tanuja Sutradhar - 17113258</a:t>
            </a:r>
          </a:p>
        </p:txBody>
      </p:sp>
      <p:pic>
        <p:nvPicPr>
          <p:cNvPr id="4" name="Picture 3">
            <a:extLst>
              <a:ext uri="{FF2B5EF4-FFF2-40B4-BE49-F238E27FC236}">
                <a16:creationId xmlns:a16="http://schemas.microsoft.com/office/drawing/2014/main" id="{BF0FBEA9-C22D-4D7F-B034-DFE286E02DD9}"/>
              </a:ext>
            </a:extLst>
          </p:cNvPr>
          <p:cNvPicPr>
            <a:picLocks noChangeAspect="1"/>
          </p:cNvPicPr>
          <p:nvPr/>
        </p:nvPicPr>
        <p:blipFill>
          <a:blip r:embed="rId2"/>
          <a:stretch>
            <a:fillRect/>
          </a:stretch>
        </p:blipFill>
        <p:spPr>
          <a:xfrm>
            <a:off x="6956134" y="4844640"/>
            <a:ext cx="4172532" cy="1190791"/>
          </a:xfrm>
          <a:prstGeom prst="rect">
            <a:avLst/>
          </a:prstGeom>
        </p:spPr>
      </p:pic>
    </p:spTree>
    <p:extLst>
      <p:ext uri="{BB962C8B-B14F-4D97-AF65-F5344CB8AC3E}">
        <p14:creationId xmlns:p14="http://schemas.microsoft.com/office/powerpoint/2010/main" val="327920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F3D431A-A9AA-4EB3-9CBE-BF14B91602C6}"/>
              </a:ext>
            </a:extLst>
          </p:cNvPr>
          <p:cNvSpPr/>
          <p:nvPr/>
        </p:nvSpPr>
        <p:spPr>
          <a:xfrm>
            <a:off x="2874317" y="1095512"/>
            <a:ext cx="6414052" cy="10071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482D96C-89C2-4CDC-88CF-CA4D023C1D66}"/>
              </a:ext>
            </a:extLst>
          </p:cNvPr>
          <p:cNvSpPr txBox="1"/>
          <p:nvPr/>
        </p:nvSpPr>
        <p:spPr>
          <a:xfrm>
            <a:off x="3810000" y="1179347"/>
            <a:ext cx="4803914" cy="923330"/>
          </a:xfrm>
          <a:prstGeom prst="rect">
            <a:avLst/>
          </a:prstGeom>
          <a:noFill/>
        </p:spPr>
        <p:txBody>
          <a:bodyPr wrap="square" rtlCol="0">
            <a:spAutoFit/>
          </a:bodyPr>
          <a:lstStyle/>
          <a:p>
            <a:pPr marL="285750" indent="-285750">
              <a:buFont typeface="Arial" panose="020B0604020202020204" pitchFamily="34" charset="0"/>
              <a:buChar char="•"/>
            </a:pPr>
            <a:r>
              <a:rPr lang="en-IN" dirty="0"/>
              <a:t>ENTER THE INPUT STRING</a:t>
            </a:r>
          </a:p>
          <a:p>
            <a:pPr marL="285750" indent="-285750">
              <a:buFont typeface="Arial" panose="020B0604020202020204" pitchFamily="34" charset="0"/>
              <a:buChar char="•"/>
            </a:pPr>
            <a:r>
              <a:rPr lang="en-IN" dirty="0"/>
              <a:t>TIMESTAMP, GELOCATION AND IP ADDRESS CAPTURED</a:t>
            </a:r>
          </a:p>
        </p:txBody>
      </p:sp>
      <p:sp>
        <p:nvSpPr>
          <p:cNvPr id="13" name="Rectangle 12">
            <a:extLst>
              <a:ext uri="{FF2B5EF4-FFF2-40B4-BE49-F238E27FC236}">
                <a16:creationId xmlns:a16="http://schemas.microsoft.com/office/drawing/2014/main" id="{E9E08799-D738-470F-8A42-074E235BB0EF}"/>
              </a:ext>
            </a:extLst>
          </p:cNvPr>
          <p:cNvSpPr/>
          <p:nvPr/>
        </p:nvSpPr>
        <p:spPr>
          <a:xfrm>
            <a:off x="6029738" y="2467927"/>
            <a:ext cx="1987828"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29CD388-F2FE-4598-9679-794DF78DC33F}"/>
              </a:ext>
            </a:extLst>
          </p:cNvPr>
          <p:cNvSpPr txBox="1"/>
          <p:nvPr/>
        </p:nvSpPr>
        <p:spPr>
          <a:xfrm>
            <a:off x="5272156" y="405490"/>
            <a:ext cx="849746" cy="369332"/>
          </a:xfrm>
          <a:prstGeom prst="rect">
            <a:avLst/>
          </a:prstGeom>
          <a:noFill/>
        </p:spPr>
        <p:txBody>
          <a:bodyPr wrap="square" rtlCol="0">
            <a:spAutoFit/>
          </a:bodyPr>
          <a:lstStyle/>
          <a:p>
            <a:r>
              <a:rPr lang="en-IN" dirty="0"/>
              <a:t>START</a:t>
            </a:r>
          </a:p>
        </p:txBody>
      </p:sp>
      <p:sp>
        <p:nvSpPr>
          <p:cNvPr id="15" name="Rectangle 14">
            <a:extLst>
              <a:ext uri="{FF2B5EF4-FFF2-40B4-BE49-F238E27FC236}">
                <a16:creationId xmlns:a16="http://schemas.microsoft.com/office/drawing/2014/main" id="{5D1A262A-67F6-4949-98AE-3C2551C01D68}"/>
              </a:ext>
            </a:extLst>
          </p:cNvPr>
          <p:cNvSpPr/>
          <p:nvPr/>
        </p:nvSpPr>
        <p:spPr>
          <a:xfrm>
            <a:off x="3776867" y="2477477"/>
            <a:ext cx="1559140" cy="641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CA92E96-BEC8-4B63-881D-A7FD93BD1ED4}"/>
              </a:ext>
            </a:extLst>
          </p:cNvPr>
          <p:cNvSpPr txBox="1"/>
          <p:nvPr/>
        </p:nvSpPr>
        <p:spPr>
          <a:xfrm>
            <a:off x="3845433" y="2496860"/>
            <a:ext cx="1559140" cy="646331"/>
          </a:xfrm>
          <a:prstGeom prst="rect">
            <a:avLst/>
          </a:prstGeom>
          <a:noFill/>
        </p:spPr>
        <p:txBody>
          <a:bodyPr wrap="square" rtlCol="0">
            <a:spAutoFit/>
          </a:bodyPr>
          <a:lstStyle/>
          <a:p>
            <a:r>
              <a:rPr lang="en-IN" dirty="0"/>
              <a:t>CONVERT TO STRING ()</a:t>
            </a:r>
          </a:p>
        </p:txBody>
      </p:sp>
      <p:sp>
        <p:nvSpPr>
          <p:cNvPr id="17" name="Rectangle 16">
            <a:extLst>
              <a:ext uri="{FF2B5EF4-FFF2-40B4-BE49-F238E27FC236}">
                <a16:creationId xmlns:a16="http://schemas.microsoft.com/office/drawing/2014/main" id="{C5B25FFA-A432-42E2-A478-F8ADF5A16836}"/>
              </a:ext>
            </a:extLst>
          </p:cNvPr>
          <p:cNvSpPr/>
          <p:nvPr/>
        </p:nvSpPr>
        <p:spPr>
          <a:xfrm>
            <a:off x="5204691" y="512678"/>
            <a:ext cx="969818" cy="406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DE80DA1-4327-457E-A588-AD5E130F1F73}"/>
              </a:ext>
            </a:extLst>
          </p:cNvPr>
          <p:cNvSpPr txBox="1"/>
          <p:nvPr/>
        </p:nvSpPr>
        <p:spPr>
          <a:xfrm>
            <a:off x="6029739" y="2467926"/>
            <a:ext cx="1987827" cy="646331"/>
          </a:xfrm>
          <a:prstGeom prst="rect">
            <a:avLst/>
          </a:prstGeom>
          <a:noFill/>
        </p:spPr>
        <p:txBody>
          <a:bodyPr wrap="square" rtlCol="0">
            <a:spAutoFit/>
          </a:bodyPr>
          <a:lstStyle/>
          <a:p>
            <a:r>
              <a:rPr lang="en-IN" dirty="0"/>
              <a:t>GENERATION OF KEYS()</a:t>
            </a:r>
          </a:p>
        </p:txBody>
      </p:sp>
      <p:sp>
        <p:nvSpPr>
          <p:cNvPr id="19" name="Rectangle 18">
            <a:extLst>
              <a:ext uri="{FF2B5EF4-FFF2-40B4-BE49-F238E27FC236}">
                <a16:creationId xmlns:a16="http://schemas.microsoft.com/office/drawing/2014/main" id="{8EAD1FC9-E46C-45D5-9473-21ABD851A03C}"/>
              </a:ext>
            </a:extLst>
          </p:cNvPr>
          <p:cNvSpPr/>
          <p:nvPr/>
        </p:nvSpPr>
        <p:spPr>
          <a:xfrm>
            <a:off x="222977" y="3631049"/>
            <a:ext cx="3235840" cy="1391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04AFCE9A-26DE-4E9D-B27E-275176E07011}"/>
              </a:ext>
            </a:extLst>
          </p:cNvPr>
          <p:cNvSpPr txBox="1"/>
          <p:nvPr/>
        </p:nvSpPr>
        <p:spPr>
          <a:xfrm>
            <a:off x="516835" y="3865123"/>
            <a:ext cx="2941982" cy="923330"/>
          </a:xfrm>
          <a:prstGeom prst="rect">
            <a:avLst/>
          </a:prstGeom>
          <a:noFill/>
        </p:spPr>
        <p:txBody>
          <a:bodyPr wrap="square" rtlCol="0">
            <a:spAutoFit/>
          </a:bodyPr>
          <a:lstStyle/>
          <a:p>
            <a:r>
              <a:rPr lang="en-IN" dirty="0"/>
              <a:t>CIPH1  AND CIPH1_R  ARE GENERATED BY CALLING ENCRYPT() AND ROTATE ().</a:t>
            </a:r>
          </a:p>
        </p:txBody>
      </p:sp>
      <p:sp>
        <p:nvSpPr>
          <p:cNvPr id="21" name="Rectangle 20">
            <a:extLst>
              <a:ext uri="{FF2B5EF4-FFF2-40B4-BE49-F238E27FC236}">
                <a16:creationId xmlns:a16="http://schemas.microsoft.com/office/drawing/2014/main" id="{CF7B8926-EA3F-4ACB-B632-470DF57387D7}"/>
              </a:ext>
            </a:extLst>
          </p:cNvPr>
          <p:cNvSpPr/>
          <p:nvPr/>
        </p:nvSpPr>
        <p:spPr>
          <a:xfrm>
            <a:off x="4438318" y="3631049"/>
            <a:ext cx="3235841" cy="1391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7490188C-C5BD-45AE-BC7C-E18B5ED8C5A5}"/>
              </a:ext>
            </a:extLst>
          </p:cNvPr>
          <p:cNvSpPr/>
          <p:nvPr/>
        </p:nvSpPr>
        <p:spPr>
          <a:xfrm>
            <a:off x="8599255" y="3631049"/>
            <a:ext cx="2987464" cy="1391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073B7740-3556-4651-9BE5-03F9EDCFE257}"/>
              </a:ext>
            </a:extLst>
          </p:cNvPr>
          <p:cNvSpPr txBox="1"/>
          <p:nvPr/>
        </p:nvSpPr>
        <p:spPr>
          <a:xfrm>
            <a:off x="4585247" y="3865123"/>
            <a:ext cx="2941982" cy="923330"/>
          </a:xfrm>
          <a:prstGeom prst="rect">
            <a:avLst/>
          </a:prstGeom>
          <a:noFill/>
        </p:spPr>
        <p:txBody>
          <a:bodyPr wrap="square" rtlCol="0">
            <a:spAutoFit/>
          </a:bodyPr>
          <a:lstStyle/>
          <a:p>
            <a:r>
              <a:rPr lang="en-IN" dirty="0"/>
              <a:t>CIPH2  AND CIPH2_R  ARE GENERATED BY CALLING ENCRYPT() AND ROTATE ().</a:t>
            </a:r>
          </a:p>
        </p:txBody>
      </p:sp>
      <p:sp>
        <p:nvSpPr>
          <p:cNvPr id="24" name="TextBox 23">
            <a:extLst>
              <a:ext uri="{FF2B5EF4-FFF2-40B4-BE49-F238E27FC236}">
                <a16:creationId xmlns:a16="http://schemas.microsoft.com/office/drawing/2014/main" id="{01ECC483-9382-4F8D-9D3A-7FAFDE6B6E3D}"/>
              </a:ext>
            </a:extLst>
          </p:cNvPr>
          <p:cNvSpPr txBox="1"/>
          <p:nvPr/>
        </p:nvSpPr>
        <p:spPr>
          <a:xfrm>
            <a:off x="8653660" y="3865123"/>
            <a:ext cx="2941982" cy="923330"/>
          </a:xfrm>
          <a:prstGeom prst="rect">
            <a:avLst/>
          </a:prstGeom>
          <a:noFill/>
        </p:spPr>
        <p:txBody>
          <a:bodyPr wrap="square" rtlCol="0">
            <a:spAutoFit/>
          </a:bodyPr>
          <a:lstStyle/>
          <a:p>
            <a:r>
              <a:rPr lang="en-IN" dirty="0"/>
              <a:t>CIPH3  AND CIPH3_R  ARE GENERATED BY CALLING ENCRYPT() AND ROTATE ().</a:t>
            </a:r>
          </a:p>
        </p:txBody>
      </p:sp>
      <p:sp>
        <p:nvSpPr>
          <p:cNvPr id="25" name="Rectangle 24">
            <a:extLst>
              <a:ext uri="{FF2B5EF4-FFF2-40B4-BE49-F238E27FC236}">
                <a16:creationId xmlns:a16="http://schemas.microsoft.com/office/drawing/2014/main" id="{DE7444EA-5F28-49EE-95F6-91CF5A42F1E0}"/>
              </a:ext>
            </a:extLst>
          </p:cNvPr>
          <p:cNvSpPr/>
          <p:nvPr/>
        </p:nvSpPr>
        <p:spPr>
          <a:xfrm>
            <a:off x="4161179" y="5367131"/>
            <a:ext cx="3829276" cy="1176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F5FA9A79-AA4A-4C30-9F36-21C532EE761F}"/>
              </a:ext>
            </a:extLst>
          </p:cNvPr>
          <p:cNvSpPr txBox="1"/>
          <p:nvPr/>
        </p:nvSpPr>
        <p:spPr>
          <a:xfrm>
            <a:off x="4625003" y="5355175"/>
            <a:ext cx="2729948" cy="1200329"/>
          </a:xfrm>
          <a:prstGeom prst="rect">
            <a:avLst/>
          </a:prstGeom>
          <a:noFill/>
        </p:spPr>
        <p:txBody>
          <a:bodyPr wrap="square" rtlCol="0">
            <a:spAutoFit/>
          </a:bodyPr>
          <a:lstStyle/>
          <a:p>
            <a:r>
              <a:rPr lang="en-IN" dirty="0"/>
              <a:t>LASTLY  </a:t>
            </a:r>
            <a:r>
              <a:rPr lang="en-IN" dirty="0" err="1"/>
              <a:t>revRotate</a:t>
            </a:r>
            <a:r>
              <a:rPr lang="en-IN" dirty="0"/>
              <a:t> () and decrypt() called to decrypt to revCiph3, revCiph2, revCiph1 respectively.</a:t>
            </a:r>
          </a:p>
        </p:txBody>
      </p:sp>
      <p:cxnSp>
        <p:nvCxnSpPr>
          <p:cNvPr id="30" name="Straight Arrow Connector 29">
            <a:extLst>
              <a:ext uri="{FF2B5EF4-FFF2-40B4-BE49-F238E27FC236}">
                <a16:creationId xmlns:a16="http://schemas.microsoft.com/office/drawing/2014/main" id="{6C754854-1EA1-487A-8AC8-11E864EE2D15}"/>
              </a:ext>
            </a:extLst>
          </p:cNvPr>
          <p:cNvCxnSpPr>
            <a:stCxn id="17" idx="2"/>
          </p:cNvCxnSpPr>
          <p:nvPr/>
        </p:nvCxnSpPr>
        <p:spPr>
          <a:xfrm>
            <a:off x="5689600" y="919077"/>
            <a:ext cx="7429" cy="17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1872C5A6-7D3F-4F4E-9AD3-62AD6FDED8E8}"/>
              </a:ext>
            </a:extLst>
          </p:cNvPr>
          <p:cNvCxnSpPr>
            <a:endCxn id="15" idx="1"/>
          </p:cNvCxnSpPr>
          <p:nvPr/>
        </p:nvCxnSpPr>
        <p:spPr>
          <a:xfrm>
            <a:off x="3074504" y="2139767"/>
            <a:ext cx="702363" cy="6583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D3EF9F3-D682-45DD-89B1-9EFBFE2FB1A3}"/>
              </a:ext>
            </a:extLst>
          </p:cNvPr>
          <p:cNvCxnSpPr>
            <a:cxnSpLocks/>
            <a:endCxn id="18" idx="1"/>
          </p:cNvCxnSpPr>
          <p:nvPr/>
        </p:nvCxnSpPr>
        <p:spPr>
          <a:xfrm>
            <a:off x="5344638" y="2765032"/>
            <a:ext cx="685101" cy="26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040CFB0-3B29-4EFC-8B65-5DAC4C830137}"/>
              </a:ext>
            </a:extLst>
          </p:cNvPr>
          <p:cNvCxnSpPr>
            <a:cxnSpLocks/>
            <a:endCxn id="21" idx="1"/>
          </p:cNvCxnSpPr>
          <p:nvPr/>
        </p:nvCxnSpPr>
        <p:spPr>
          <a:xfrm>
            <a:off x="3498567" y="4326617"/>
            <a:ext cx="939751" cy="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09BFCDC-FFD0-416D-B797-5E4836250EA1}"/>
              </a:ext>
            </a:extLst>
          </p:cNvPr>
          <p:cNvCxnSpPr>
            <a:cxnSpLocks/>
            <a:stCxn id="21" idx="3"/>
            <a:endCxn id="22" idx="1"/>
          </p:cNvCxnSpPr>
          <p:nvPr/>
        </p:nvCxnSpPr>
        <p:spPr>
          <a:xfrm>
            <a:off x="7674159" y="4326788"/>
            <a:ext cx="925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7EBD5A09-82D1-4B39-B95A-75BA87704040}"/>
              </a:ext>
            </a:extLst>
          </p:cNvPr>
          <p:cNvCxnSpPr>
            <a:stCxn id="18" idx="3"/>
            <a:endCxn id="19" idx="0"/>
          </p:cNvCxnSpPr>
          <p:nvPr/>
        </p:nvCxnSpPr>
        <p:spPr>
          <a:xfrm flipH="1">
            <a:off x="1840897" y="2791092"/>
            <a:ext cx="6176669" cy="839957"/>
          </a:xfrm>
          <a:prstGeom prst="bentConnector4">
            <a:avLst>
              <a:gd name="adj1" fmla="val -3701"/>
              <a:gd name="adj2" fmla="val 692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D9717293-0A0F-4991-8C1C-C904F68DF66A}"/>
              </a:ext>
            </a:extLst>
          </p:cNvPr>
          <p:cNvCxnSpPr>
            <a:stCxn id="22" idx="2"/>
            <a:endCxn id="28" idx="0"/>
          </p:cNvCxnSpPr>
          <p:nvPr/>
        </p:nvCxnSpPr>
        <p:spPr>
          <a:xfrm rot="5400000">
            <a:off x="7875158" y="3137346"/>
            <a:ext cx="332648" cy="4103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5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E44C-BDE3-46B6-93AB-CB152320B7DA}"/>
              </a:ext>
            </a:extLst>
          </p:cNvPr>
          <p:cNvSpPr>
            <a:spLocks noGrp="1"/>
          </p:cNvSpPr>
          <p:nvPr>
            <p:ph type="title"/>
          </p:nvPr>
        </p:nvSpPr>
        <p:spPr/>
        <p:txBody>
          <a:bodyPr/>
          <a:lstStyle/>
          <a:p>
            <a:r>
              <a:rPr lang="en-IN" dirty="0"/>
              <a:t>Paper completion status</a:t>
            </a:r>
          </a:p>
        </p:txBody>
      </p:sp>
      <p:sp>
        <p:nvSpPr>
          <p:cNvPr id="3" name="Content Placeholder 2">
            <a:extLst>
              <a:ext uri="{FF2B5EF4-FFF2-40B4-BE49-F238E27FC236}">
                <a16:creationId xmlns:a16="http://schemas.microsoft.com/office/drawing/2014/main" id="{17B84A83-A447-4E81-A9C1-B3A714B6DD0C}"/>
              </a:ext>
            </a:extLst>
          </p:cNvPr>
          <p:cNvSpPr>
            <a:spLocks noGrp="1"/>
          </p:cNvSpPr>
          <p:nvPr>
            <p:ph idx="1"/>
          </p:nvPr>
        </p:nvSpPr>
        <p:spPr>
          <a:xfrm>
            <a:off x="-763929" y="1690688"/>
            <a:ext cx="12117729" cy="4486275"/>
          </a:xfrm>
        </p:spPr>
        <p:txBody>
          <a:bodyPr>
            <a:normAutofit/>
          </a:bodyPr>
          <a:lstStyle/>
          <a:p>
            <a:pPr marL="1371600" lvl="3" indent="0">
              <a:buNone/>
            </a:pPr>
            <a:r>
              <a:rPr lang="en-IN" sz="3200" dirty="0"/>
              <a:t>Abstract ,introduction and existing system has been completed</a:t>
            </a:r>
            <a:r>
              <a:rPr lang="en-IN" sz="2000" dirty="0"/>
              <a:t>.</a:t>
            </a:r>
          </a:p>
        </p:txBody>
      </p:sp>
    </p:spTree>
    <p:extLst>
      <p:ext uri="{BB962C8B-B14F-4D97-AF65-F5344CB8AC3E}">
        <p14:creationId xmlns:p14="http://schemas.microsoft.com/office/powerpoint/2010/main" val="425043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21D6-9261-4700-8E2B-3CB45EF8285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2425BBA-E10D-4054-B398-E55340BF7949}"/>
              </a:ext>
            </a:extLst>
          </p:cNvPr>
          <p:cNvSpPr>
            <a:spLocks noGrp="1"/>
          </p:cNvSpPr>
          <p:nvPr>
            <p:ph idx="1"/>
          </p:nvPr>
        </p:nvSpPr>
        <p:spPr/>
        <p:txBody>
          <a:bodyPr>
            <a:normAutofit/>
          </a:bodyPr>
          <a:lstStyle/>
          <a:p>
            <a:r>
              <a:rPr lang="en-US" sz="2000" dirty="0"/>
              <a:t>A cryptographic algorithm is considered efficient enough only when it has enough guarantee given in terms of security of some data. But while security does it matter, the time of execution is also equally important since it should not take too much time to execute a particular algorithm. </a:t>
            </a:r>
          </a:p>
          <a:p>
            <a:r>
              <a:rPr lang="en-US" sz="2000" dirty="0"/>
              <a:t>The proposed algorithm as can be seen from the results, provides much better results than the ones that have are most widely used. Also it is an advance of the standard Caesar cipher by providing more security and also ensuring character such as blank space is also hidden. </a:t>
            </a:r>
          </a:p>
          <a:p>
            <a:r>
              <a:rPr lang="en-US" sz="2000" dirty="0"/>
              <a:t>It maintains the essence of the Caesar cipher algorithm in the sense that it ensures quick encryption and provides greater security which is an added bonus.</a:t>
            </a:r>
          </a:p>
        </p:txBody>
      </p:sp>
      <p:pic>
        <p:nvPicPr>
          <p:cNvPr id="5" name="Picture 4">
            <a:extLst>
              <a:ext uri="{FF2B5EF4-FFF2-40B4-BE49-F238E27FC236}">
                <a16:creationId xmlns:a16="http://schemas.microsoft.com/office/drawing/2014/main" id="{DAD15C8C-856C-4173-8E21-A70B2E86D620}"/>
              </a:ext>
            </a:extLst>
          </p:cNvPr>
          <p:cNvPicPr>
            <a:picLocks noChangeAspect="1"/>
          </p:cNvPicPr>
          <p:nvPr/>
        </p:nvPicPr>
        <p:blipFill>
          <a:blip r:embed="rId2"/>
          <a:stretch>
            <a:fillRect/>
          </a:stretch>
        </p:blipFill>
        <p:spPr>
          <a:xfrm>
            <a:off x="7181268" y="4986172"/>
            <a:ext cx="4172532" cy="1190791"/>
          </a:xfrm>
          <a:prstGeom prst="rect">
            <a:avLst/>
          </a:prstGeom>
        </p:spPr>
      </p:pic>
    </p:spTree>
    <p:extLst>
      <p:ext uri="{BB962C8B-B14F-4D97-AF65-F5344CB8AC3E}">
        <p14:creationId xmlns:p14="http://schemas.microsoft.com/office/powerpoint/2010/main" val="191310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215C-0ABE-4132-8A6B-B4E01723797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4EBED16-9708-4898-A499-FC2F1FF1FE15}"/>
              </a:ext>
            </a:extLst>
          </p:cNvPr>
          <p:cNvSpPr>
            <a:spLocks noGrp="1"/>
          </p:cNvSpPr>
          <p:nvPr>
            <p:ph idx="1"/>
          </p:nvPr>
        </p:nvSpPr>
        <p:spPr/>
        <p:txBody>
          <a:bodyPr>
            <a:normAutofit/>
          </a:bodyPr>
          <a:lstStyle/>
          <a:p>
            <a:pPr marL="342900" indent="-342900">
              <a:buFont typeface="+mj-lt"/>
              <a:buAutoNum type="arabicPeriod"/>
            </a:pPr>
            <a:r>
              <a:rPr lang="en-US" sz="1400" dirty="0"/>
              <a:t>R. P. </a:t>
            </a:r>
            <a:r>
              <a:rPr lang="en-US" sz="1400" dirty="0" err="1"/>
              <a:t>Ritonga</a:t>
            </a:r>
            <a:r>
              <a:rPr lang="en-US" sz="1400" dirty="0"/>
              <a:t>, M. </a:t>
            </a:r>
            <a:r>
              <a:rPr lang="en-US" sz="1400" dirty="0" err="1"/>
              <a:t>Zarlis</a:t>
            </a:r>
            <a:r>
              <a:rPr lang="en-US" sz="1400" dirty="0"/>
              <a:t> and E. B. </a:t>
            </a:r>
            <a:r>
              <a:rPr lang="en-US" sz="1400" dirty="0" err="1"/>
              <a:t>Nababan</a:t>
            </a:r>
            <a:r>
              <a:rPr lang="en-US" sz="1400" dirty="0"/>
              <a:t>, "Modification Affine Cipher Transform Digraph to Squared the value of ‘n’ in Text Security," 2020 4rd International Conference on Electrical, Telecommunication and Computer Engineering (ELTICOM), Medan, Indonesia, 2020, pp. 124-128, </a:t>
            </a:r>
            <a:r>
              <a:rPr lang="en-US" sz="1400" dirty="0" err="1"/>
              <a:t>doi</a:t>
            </a:r>
            <a:r>
              <a:rPr lang="en-US" sz="1400" dirty="0"/>
              <a:t>: 10.1109/ELTICOM50775.2020.9230503.</a:t>
            </a:r>
          </a:p>
          <a:p>
            <a:pPr marL="342900" indent="-342900">
              <a:buFont typeface="+mj-lt"/>
              <a:buAutoNum type="arabicPeriod"/>
            </a:pPr>
            <a:r>
              <a:rPr lang="en-US" sz="1400" dirty="0"/>
              <a:t>U. </a:t>
            </a:r>
            <a:r>
              <a:rPr lang="en-US" sz="1400" dirty="0" err="1"/>
              <a:t>Sudibyo</a:t>
            </a:r>
            <a:r>
              <a:rPr lang="en-US" sz="1400" dirty="0"/>
              <a:t> and C. Paramita, "Multi-Layered Encryption Method," 2019 3rd International Conference on Informatics and Computational Sciences (</a:t>
            </a:r>
            <a:r>
              <a:rPr lang="en-US" sz="1400" dirty="0" err="1"/>
              <a:t>ICICoS</a:t>
            </a:r>
            <a:r>
              <a:rPr lang="en-US" sz="1400" dirty="0"/>
              <a:t>), Semarang, Indonesia, 2019, pp. 1-6, </a:t>
            </a:r>
            <a:r>
              <a:rPr lang="en-US" sz="1400" dirty="0" err="1"/>
              <a:t>doi</a:t>
            </a:r>
            <a:r>
              <a:rPr lang="en-US" sz="1400" dirty="0"/>
              <a:t>: 10.1109/ICICoS48119.2019.8982407.</a:t>
            </a:r>
          </a:p>
          <a:p>
            <a:pPr marL="342900" indent="-342900">
              <a:buFont typeface="+mj-lt"/>
              <a:buAutoNum type="arabicPeriod"/>
            </a:pPr>
            <a:r>
              <a:rPr lang="en-US" sz="1400" dirty="0"/>
              <a:t>Dey, Somdip &amp; Nath, Joyshree &amp; Nath, Asoke. (2012). An Advanced Combined Symmetric Key Cryptographic Method using Bit Manipulation, Bit Reversal, Modified Caesar Cipher(SD-REE), DJSA method, TTJSA method: SJA-I Algorithm. International Journal of Computer Applications. 46. </a:t>
            </a:r>
          </a:p>
          <a:p>
            <a:pPr marL="342900" indent="-342900">
              <a:buFont typeface="+mj-lt"/>
              <a:buAutoNum type="arabicPeriod"/>
            </a:pPr>
            <a:r>
              <a:rPr lang="en-US" sz="1400" i="0" dirty="0">
                <a:effectLst/>
                <a:latin typeface="Times New Roman" panose="02020603050405020304" pitchFamily="18" charset="0"/>
                <a:cs typeface="Times New Roman" panose="02020603050405020304" pitchFamily="18" charset="0"/>
              </a:rPr>
              <a:t>Cyber Attacks Cryptographic Attacks, Valency Network, </a:t>
            </a:r>
          </a:p>
        </p:txBody>
      </p:sp>
      <p:pic>
        <p:nvPicPr>
          <p:cNvPr id="4" name="Picture 3">
            <a:extLst>
              <a:ext uri="{FF2B5EF4-FFF2-40B4-BE49-F238E27FC236}">
                <a16:creationId xmlns:a16="http://schemas.microsoft.com/office/drawing/2014/main" id="{DB716F0F-4D87-4792-A2E7-57193CDF088D}"/>
              </a:ext>
            </a:extLst>
          </p:cNvPr>
          <p:cNvPicPr>
            <a:picLocks noChangeAspect="1"/>
          </p:cNvPicPr>
          <p:nvPr/>
        </p:nvPicPr>
        <p:blipFill>
          <a:blip r:embed="rId2"/>
          <a:stretch>
            <a:fillRect/>
          </a:stretch>
        </p:blipFill>
        <p:spPr>
          <a:xfrm>
            <a:off x="8019468" y="5581567"/>
            <a:ext cx="4172532" cy="1190791"/>
          </a:xfrm>
          <a:prstGeom prst="rect">
            <a:avLst/>
          </a:prstGeom>
        </p:spPr>
      </p:pic>
    </p:spTree>
    <p:extLst>
      <p:ext uri="{BB962C8B-B14F-4D97-AF65-F5344CB8AC3E}">
        <p14:creationId xmlns:p14="http://schemas.microsoft.com/office/powerpoint/2010/main" val="23106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739ED2-C79E-4C16-AD23-331971FDA771}"/>
              </a:ext>
            </a:extLst>
          </p:cNvPr>
          <p:cNvSpPr>
            <a:spLocks noGrp="1"/>
          </p:cNvSpPr>
          <p:nvPr>
            <p:ph type="title"/>
          </p:nvPr>
        </p:nvSpPr>
        <p:spPr>
          <a:xfrm>
            <a:off x="838200" y="365125"/>
            <a:ext cx="10515600" cy="1325563"/>
          </a:xfrm>
        </p:spPr>
        <p:txBody>
          <a:bodyPr/>
          <a:lstStyle/>
          <a:p>
            <a:r>
              <a:rPr lang="en-US" dirty="0"/>
              <a:t>Introduction</a:t>
            </a:r>
          </a:p>
        </p:txBody>
      </p:sp>
      <p:sp>
        <p:nvSpPr>
          <p:cNvPr id="5" name="Content Placeholder 2">
            <a:extLst>
              <a:ext uri="{FF2B5EF4-FFF2-40B4-BE49-F238E27FC236}">
                <a16:creationId xmlns:a16="http://schemas.microsoft.com/office/drawing/2014/main" id="{3A0EF30A-6647-41B9-BDA5-53FA55B4408A}"/>
              </a:ext>
            </a:extLst>
          </p:cNvPr>
          <p:cNvSpPr>
            <a:spLocks noGrp="1"/>
          </p:cNvSpPr>
          <p:nvPr>
            <p:ph idx="1"/>
          </p:nvPr>
        </p:nvSpPr>
        <p:spPr>
          <a:xfrm>
            <a:off x="838200" y="1825625"/>
            <a:ext cx="10515600" cy="435133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Cryptography:</a:t>
            </a:r>
          </a:p>
          <a:p>
            <a:r>
              <a:rPr lang="en-US" sz="1600" b="0" i="0" dirty="0">
                <a:effectLst/>
                <a:latin typeface="Times New Roman" panose="02020603050405020304" pitchFamily="18" charset="0"/>
                <a:cs typeface="Times New Roman" panose="02020603050405020304" pitchFamily="18" charset="0"/>
              </a:rPr>
              <a:t> Cryptography in Cyber Security is used to find prominent solutions to encrypt data transmission over wireless or wired protocols.</a:t>
            </a:r>
          </a:p>
          <a:p>
            <a:r>
              <a:rPr lang="en-US" sz="1600" b="0" i="0" dirty="0">
                <a:effectLst/>
                <a:latin typeface="Times New Roman" panose="02020603050405020304" pitchFamily="18" charset="0"/>
                <a:cs typeface="Times New Roman" panose="02020603050405020304" pitchFamily="18" charset="0"/>
              </a:rPr>
              <a:t>In order to secure information and communication techniques derived from mathematical concepts and a set of rule-based calculations called algorithms are designed to transform messages in ways that are hard to decipher.</a:t>
            </a:r>
          </a:p>
          <a:p>
            <a:r>
              <a:rPr lang="en-US" sz="1600" dirty="0">
                <a:latin typeface="Times New Roman" panose="02020603050405020304" pitchFamily="18" charset="0"/>
                <a:cs typeface="Times New Roman" panose="02020603050405020304" pitchFamily="18" charset="0"/>
              </a:rPr>
              <a:t>Consideration of the CIA triad is applied here.</a:t>
            </a:r>
          </a:p>
          <a:p>
            <a:endParaRPr lang="en-US" sz="1600" dirty="0"/>
          </a:p>
          <a:p>
            <a:endParaRPr lang="en-US" sz="1600" dirty="0"/>
          </a:p>
        </p:txBody>
      </p:sp>
      <p:pic>
        <p:nvPicPr>
          <p:cNvPr id="6" name="Picture 5">
            <a:extLst>
              <a:ext uri="{FF2B5EF4-FFF2-40B4-BE49-F238E27FC236}">
                <a16:creationId xmlns:a16="http://schemas.microsoft.com/office/drawing/2014/main" id="{4BEF9128-1BAD-4D5B-ABDA-38B6938676C1}"/>
              </a:ext>
            </a:extLst>
          </p:cNvPr>
          <p:cNvPicPr>
            <a:picLocks noChangeAspect="1"/>
          </p:cNvPicPr>
          <p:nvPr/>
        </p:nvPicPr>
        <p:blipFill>
          <a:blip r:embed="rId2"/>
          <a:stretch>
            <a:fillRect/>
          </a:stretch>
        </p:blipFill>
        <p:spPr>
          <a:xfrm>
            <a:off x="7251606" y="5416995"/>
            <a:ext cx="4172532" cy="1190791"/>
          </a:xfrm>
          <a:prstGeom prst="rect">
            <a:avLst/>
          </a:prstGeom>
        </p:spPr>
      </p:pic>
    </p:spTree>
    <p:extLst>
      <p:ext uri="{BB962C8B-B14F-4D97-AF65-F5344CB8AC3E}">
        <p14:creationId xmlns:p14="http://schemas.microsoft.com/office/powerpoint/2010/main" val="208397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B2DC-B129-422A-93BC-8EE7C4A89B1E}"/>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E908D3BD-9F14-4027-BB40-C6B0C2D836FE}"/>
              </a:ext>
            </a:extLst>
          </p:cNvPr>
          <p:cNvSpPr>
            <a:spLocks noGrp="1"/>
          </p:cNvSpPr>
          <p:nvPr>
            <p:ph idx="1"/>
          </p:nvPr>
        </p:nvSpPr>
        <p:spPr/>
        <p:txBody>
          <a:bodyPr/>
          <a:lstStyle/>
          <a:p>
            <a:r>
              <a:rPr lang="en-US" dirty="0"/>
              <a:t>To perform encryption using Caesar cipher implementing through a multi-layered approach.</a:t>
            </a:r>
          </a:p>
          <a:p>
            <a:r>
              <a:rPr lang="en-US" dirty="0"/>
              <a:t>To generate a more sophisticated key with inheriting the fast nature of Caesar cipher.</a:t>
            </a:r>
          </a:p>
          <a:p>
            <a:r>
              <a:rPr lang="en-US" dirty="0"/>
              <a:t>Key are generated dynamically with consideration of various method of modern cyber attacks.</a:t>
            </a:r>
          </a:p>
          <a:p>
            <a:pPr marL="0" indent="0">
              <a:buNone/>
            </a:pPr>
            <a:r>
              <a:rPr lang="en-US" dirty="0"/>
              <a:t> </a:t>
            </a:r>
          </a:p>
        </p:txBody>
      </p:sp>
      <p:pic>
        <p:nvPicPr>
          <p:cNvPr id="5" name="Picture 4">
            <a:extLst>
              <a:ext uri="{FF2B5EF4-FFF2-40B4-BE49-F238E27FC236}">
                <a16:creationId xmlns:a16="http://schemas.microsoft.com/office/drawing/2014/main" id="{D70DD33D-7563-466F-B987-0CCE3F2E226E}"/>
              </a:ext>
            </a:extLst>
          </p:cNvPr>
          <p:cNvPicPr>
            <a:picLocks noChangeAspect="1"/>
          </p:cNvPicPr>
          <p:nvPr/>
        </p:nvPicPr>
        <p:blipFill>
          <a:blip r:embed="rId2"/>
          <a:stretch>
            <a:fillRect/>
          </a:stretch>
        </p:blipFill>
        <p:spPr>
          <a:xfrm>
            <a:off x="7181268" y="4986172"/>
            <a:ext cx="4172532" cy="1190791"/>
          </a:xfrm>
          <a:prstGeom prst="rect">
            <a:avLst/>
          </a:prstGeom>
        </p:spPr>
      </p:pic>
    </p:spTree>
    <p:extLst>
      <p:ext uri="{BB962C8B-B14F-4D97-AF65-F5344CB8AC3E}">
        <p14:creationId xmlns:p14="http://schemas.microsoft.com/office/powerpoint/2010/main" val="377885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2E22-35D3-4BD0-93F4-BB83055D91A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B54D56B-8919-4FB5-9158-659690611453}"/>
              </a:ext>
            </a:extLst>
          </p:cNvPr>
          <p:cNvSpPr>
            <a:spLocks noGrp="1"/>
          </p:cNvSpPr>
          <p:nvPr>
            <p:ph idx="1"/>
          </p:nvPr>
        </p:nvSpPr>
        <p:spPr/>
        <p:txBody>
          <a:bodyPr/>
          <a:lstStyle/>
          <a:p>
            <a:r>
              <a:rPr lang="en-US" dirty="0"/>
              <a:t>In case of Caesar Cipher, during data transferring the encrypted data can easily be decrypted during cyber attack like man-in-middle attack.</a:t>
            </a:r>
          </a:p>
          <a:p>
            <a:r>
              <a:rPr lang="en-US" dirty="0"/>
              <a:t>As the generated encrypted key is constant throughout the lifecycle.</a:t>
            </a:r>
          </a:p>
          <a:p>
            <a:r>
              <a:rPr lang="en-US" dirty="0"/>
              <a:t>The same drawback is encountered in case of real time applications like JSON Web Token(JWT).</a:t>
            </a:r>
          </a:p>
          <a:p>
            <a:endParaRPr lang="en-US" dirty="0"/>
          </a:p>
        </p:txBody>
      </p:sp>
      <p:pic>
        <p:nvPicPr>
          <p:cNvPr id="5" name="Picture 4">
            <a:extLst>
              <a:ext uri="{FF2B5EF4-FFF2-40B4-BE49-F238E27FC236}">
                <a16:creationId xmlns:a16="http://schemas.microsoft.com/office/drawing/2014/main" id="{D4B2DBC1-8103-4F72-8DFC-21D2B6230B0D}"/>
              </a:ext>
            </a:extLst>
          </p:cNvPr>
          <p:cNvPicPr>
            <a:picLocks noChangeAspect="1"/>
          </p:cNvPicPr>
          <p:nvPr/>
        </p:nvPicPr>
        <p:blipFill>
          <a:blip r:embed="rId2"/>
          <a:stretch>
            <a:fillRect/>
          </a:stretch>
        </p:blipFill>
        <p:spPr>
          <a:xfrm>
            <a:off x="7181268" y="4986172"/>
            <a:ext cx="4172532" cy="1190791"/>
          </a:xfrm>
          <a:prstGeom prst="rect">
            <a:avLst/>
          </a:prstGeom>
        </p:spPr>
      </p:pic>
    </p:spTree>
    <p:extLst>
      <p:ext uri="{BB962C8B-B14F-4D97-AF65-F5344CB8AC3E}">
        <p14:creationId xmlns:p14="http://schemas.microsoft.com/office/powerpoint/2010/main" val="57689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4742-759B-4AD1-B38F-6769C6686DBE}"/>
              </a:ext>
            </a:extLst>
          </p:cNvPr>
          <p:cNvSpPr>
            <a:spLocks noGrp="1"/>
          </p:cNvSpPr>
          <p:nvPr>
            <p:ph type="title"/>
          </p:nvPr>
        </p:nvSpPr>
        <p:spPr>
          <a:xfrm>
            <a:off x="358814" y="0"/>
            <a:ext cx="10515600" cy="978582"/>
          </a:xfrm>
        </p:spPr>
        <p:txBody>
          <a:bodyPr/>
          <a:lstStyle/>
          <a:p>
            <a:r>
              <a:rPr lang="en-IN" dirty="0"/>
              <a:t>Literature Survey</a:t>
            </a:r>
          </a:p>
        </p:txBody>
      </p:sp>
      <p:graphicFrame>
        <p:nvGraphicFramePr>
          <p:cNvPr id="4" name="Content Placeholder 3">
            <a:extLst>
              <a:ext uri="{FF2B5EF4-FFF2-40B4-BE49-F238E27FC236}">
                <a16:creationId xmlns:a16="http://schemas.microsoft.com/office/drawing/2014/main" id="{5295F3D7-4FC6-4636-91BE-161CEB352B17}"/>
              </a:ext>
            </a:extLst>
          </p:cNvPr>
          <p:cNvGraphicFramePr>
            <a:graphicFrameLocks noGrp="1"/>
          </p:cNvGraphicFramePr>
          <p:nvPr>
            <p:ph idx="1"/>
            <p:extLst>
              <p:ext uri="{D42A27DB-BD31-4B8C-83A1-F6EECF244321}">
                <p14:modId xmlns:p14="http://schemas.microsoft.com/office/powerpoint/2010/main" val="1458452915"/>
              </p:ext>
            </p:extLst>
          </p:nvPr>
        </p:nvGraphicFramePr>
        <p:xfrm>
          <a:off x="358815" y="978583"/>
          <a:ext cx="11366337" cy="5562174"/>
        </p:xfrm>
        <a:graphic>
          <a:graphicData uri="http://schemas.openxmlformats.org/drawingml/2006/table">
            <a:tbl>
              <a:tblPr firstRow="1" firstCol="1" bandRow="1">
                <a:tableStyleId>{5C22544A-7EE6-4342-B048-85BDC9FD1C3A}</a:tableStyleId>
              </a:tblPr>
              <a:tblGrid>
                <a:gridCol w="585892">
                  <a:extLst>
                    <a:ext uri="{9D8B030D-6E8A-4147-A177-3AD203B41FA5}">
                      <a16:colId xmlns:a16="http://schemas.microsoft.com/office/drawing/2014/main" val="3629452232"/>
                    </a:ext>
                  </a:extLst>
                </a:gridCol>
                <a:gridCol w="1766933">
                  <a:extLst>
                    <a:ext uri="{9D8B030D-6E8A-4147-A177-3AD203B41FA5}">
                      <a16:colId xmlns:a16="http://schemas.microsoft.com/office/drawing/2014/main" val="1996531909"/>
                    </a:ext>
                  </a:extLst>
                </a:gridCol>
                <a:gridCol w="1638446">
                  <a:extLst>
                    <a:ext uri="{9D8B030D-6E8A-4147-A177-3AD203B41FA5}">
                      <a16:colId xmlns:a16="http://schemas.microsoft.com/office/drawing/2014/main" val="2724200612"/>
                    </a:ext>
                  </a:extLst>
                </a:gridCol>
                <a:gridCol w="1890277">
                  <a:extLst>
                    <a:ext uri="{9D8B030D-6E8A-4147-A177-3AD203B41FA5}">
                      <a16:colId xmlns:a16="http://schemas.microsoft.com/office/drawing/2014/main" val="4028174831"/>
                    </a:ext>
                  </a:extLst>
                </a:gridCol>
                <a:gridCol w="2951056">
                  <a:extLst>
                    <a:ext uri="{9D8B030D-6E8A-4147-A177-3AD203B41FA5}">
                      <a16:colId xmlns:a16="http://schemas.microsoft.com/office/drawing/2014/main" val="1398598827"/>
                    </a:ext>
                  </a:extLst>
                </a:gridCol>
                <a:gridCol w="2533733">
                  <a:extLst>
                    <a:ext uri="{9D8B030D-6E8A-4147-A177-3AD203B41FA5}">
                      <a16:colId xmlns:a16="http://schemas.microsoft.com/office/drawing/2014/main" val="3410987394"/>
                    </a:ext>
                  </a:extLst>
                </a:gridCol>
              </a:tblGrid>
              <a:tr h="716500">
                <a:tc>
                  <a:txBody>
                    <a:bodyPr/>
                    <a:lstStyle/>
                    <a:p>
                      <a:pPr>
                        <a:lnSpc>
                          <a:spcPct val="107000"/>
                        </a:lnSpc>
                        <a:spcAft>
                          <a:spcPts val="800"/>
                        </a:spcAft>
                      </a:pPr>
                      <a:r>
                        <a:rPr lang="en-US" sz="1100" dirty="0">
                          <a:effectLst/>
                        </a:rPr>
                        <a:t>SL NO</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Title of the Papers: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Authors: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Name of the conference/</a:t>
                      </a:r>
                    </a:p>
                    <a:p>
                      <a:pPr>
                        <a:lnSpc>
                          <a:spcPct val="107000"/>
                        </a:lnSpc>
                        <a:spcAft>
                          <a:spcPts val="800"/>
                        </a:spcAft>
                      </a:pPr>
                      <a:r>
                        <a:rPr lang="en-IN" sz="1100">
                          <a:effectLst/>
                        </a:rPr>
                        <a:t>journal and year of publication: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Methodology: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Issues/</a:t>
                      </a:r>
                    </a:p>
                    <a:p>
                      <a:pPr>
                        <a:lnSpc>
                          <a:spcPct val="107000"/>
                        </a:lnSpc>
                        <a:spcAft>
                          <a:spcPts val="800"/>
                        </a:spcAft>
                      </a:pPr>
                      <a:r>
                        <a:rPr lang="en-IN" sz="1100">
                          <a:effectLst/>
                        </a:rPr>
                        <a:t>Limitations: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extLst>
                  <a:ext uri="{0D108BD9-81ED-4DB2-BD59-A6C34878D82A}">
                    <a16:rowId xmlns:a16="http://schemas.microsoft.com/office/drawing/2014/main" val="2350647628"/>
                  </a:ext>
                </a:extLst>
              </a:tr>
              <a:tr h="709416">
                <a:tc>
                  <a:txBody>
                    <a:bodyPr/>
                    <a:lstStyle/>
                    <a:p>
                      <a:pPr>
                        <a:lnSpc>
                          <a:spcPct val="107000"/>
                        </a:lnSpc>
                        <a:spcAft>
                          <a:spcPts val="800"/>
                        </a:spcAft>
                      </a:pPr>
                      <a:r>
                        <a:rPr lang="en-US" sz="11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P2B: Privacy Preserving Identity-Based Broadcast Proxy Re-encryption</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Sumana Maiti </a:t>
                      </a:r>
                    </a:p>
                    <a:p>
                      <a:pPr>
                        <a:lnSpc>
                          <a:spcPct val="107000"/>
                        </a:lnSpc>
                        <a:spcAft>
                          <a:spcPts val="800"/>
                        </a:spcAft>
                      </a:pPr>
                      <a:r>
                        <a:rPr lang="en-IN" sz="1100">
                          <a:effectLst/>
                        </a:rPr>
                        <a:t>Sudip Misra</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IEEE Transactions on Vehicular Technology</a:t>
                      </a:r>
                    </a:p>
                    <a:p>
                      <a:pPr>
                        <a:lnSpc>
                          <a:spcPct val="107000"/>
                        </a:lnSpc>
                        <a:spcAft>
                          <a:spcPts val="800"/>
                        </a:spcAft>
                      </a:pPr>
                      <a:r>
                        <a:rPr lang="en-US" sz="1100">
                          <a:effectLst/>
                        </a:rPr>
                        <a:t>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 P2B uses Lagrange interpolation polynomial theorem to provide privacy to identities of the receiver group of broadcasted re-encrypted ciphertext.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P2B needs more time to generate re-key as we built the polynomial using each receiver’s identity.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extLst>
                  <a:ext uri="{0D108BD9-81ED-4DB2-BD59-A6C34878D82A}">
                    <a16:rowId xmlns:a16="http://schemas.microsoft.com/office/drawing/2014/main" val="3749050873"/>
                  </a:ext>
                </a:extLst>
              </a:tr>
              <a:tr h="1091896">
                <a:tc>
                  <a:txBody>
                    <a:bodyPr/>
                    <a:lstStyle/>
                    <a:p>
                      <a:pPr>
                        <a:lnSpc>
                          <a:spcPct val="107000"/>
                        </a:lnSpc>
                        <a:spcAft>
                          <a:spcPts val="800"/>
                        </a:spcAft>
                      </a:pPr>
                      <a:r>
                        <a:rPr lang="en-US" sz="11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Design and Implementation of Encryption/ Decryption Architectures for BFV Homomorphic Encryption Scheme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Ahmet Can </a:t>
                      </a:r>
                      <a:r>
                        <a:rPr lang="en-IN" sz="1100" dirty="0" err="1">
                          <a:effectLst/>
                        </a:rPr>
                        <a:t>Mert</a:t>
                      </a:r>
                      <a:r>
                        <a:rPr lang="en-IN" sz="1100" dirty="0">
                          <a:effectLst/>
                        </a:rPr>
                        <a:t> ,</a:t>
                      </a:r>
                    </a:p>
                    <a:p>
                      <a:pPr>
                        <a:lnSpc>
                          <a:spcPct val="107000"/>
                        </a:lnSpc>
                        <a:spcAft>
                          <a:spcPts val="800"/>
                        </a:spcAft>
                      </a:pPr>
                      <a:r>
                        <a:rPr lang="en-IN" sz="1100" dirty="0">
                          <a:effectLst/>
                        </a:rPr>
                        <a:t> </a:t>
                      </a:r>
                      <a:r>
                        <a:rPr lang="en-IN" sz="1100" dirty="0" err="1">
                          <a:effectLst/>
                        </a:rPr>
                        <a:t>Erdinç</a:t>
                      </a:r>
                      <a:r>
                        <a:rPr lang="en-IN" sz="1100" dirty="0">
                          <a:effectLst/>
                        </a:rPr>
                        <a:t> </a:t>
                      </a:r>
                      <a:r>
                        <a:rPr lang="en-IN" sz="1100" dirty="0" err="1">
                          <a:effectLst/>
                        </a:rPr>
                        <a:t>Öztürk</a:t>
                      </a:r>
                      <a:r>
                        <a:rPr lang="en-IN" sz="1100" dirty="0">
                          <a:effectLst/>
                        </a:rPr>
                        <a:t>, and </a:t>
                      </a:r>
                      <a:r>
                        <a:rPr lang="en-IN" sz="1100" dirty="0" err="1">
                          <a:effectLst/>
                        </a:rPr>
                        <a:t>Erkay</a:t>
                      </a:r>
                      <a:r>
                        <a:rPr lang="en-IN" sz="1100" dirty="0">
                          <a:effectLst/>
                        </a:rPr>
                        <a:t> </a:t>
                      </a:r>
                      <a:r>
                        <a:rPr lang="en-IN" sz="1100" dirty="0" err="1">
                          <a:effectLst/>
                        </a:rPr>
                        <a:t>Sava¸s</a:t>
                      </a:r>
                      <a:r>
                        <a:rPr lang="en-IN" sz="1100" dirty="0">
                          <a:effectLst/>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IEEE TRANSACTIONS ON VERY LARGESCALE INTEGRATION (VLSI) SYSTEMS</a:t>
                      </a:r>
                    </a:p>
                    <a:p>
                      <a:pPr>
                        <a:lnSpc>
                          <a:spcPct val="107000"/>
                        </a:lnSpc>
                        <a:spcAft>
                          <a:spcPts val="800"/>
                        </a:spcAft>
                      </a:pPr>
                      <a:r>
                        <a:rPr lang="en-IN" sz="1100">
                          <a:effectLst/>
                        </a:rPr>
                        <a:t> </a:t>
                      </a:r>
                    </a:p>
                    <a:p>
                      <a:pPr>
                        <a:lnSpc>
                          <a:spcPct val="107000"/>
                        </a:lnSpc>
                        <a:spcAft>
                          <a:spcPts val="800"/>
                        </a:spcAft>
                      </a:pPr>
                      <a:r>
                        <a:rPr lang="en-US" sz="1100">
                          <a:effectLst/>
                        </a:rPr>
                        <a:t>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Fully homomorphic encryption (FHE) for computations on encrypted data without the need for decryption and it provides privacy in various applications such as privacy-preserving cloud computing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FHE schemes are not quite ready to be deployed for practical applications due to performance limitations of computer architectures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extLst>
                  <a:ext uri="{0D108BD9-81ED-4DB2-BD59-A6C34878D82A}">
                    <a16:rowId xmlns:a16="http://schemas.microsoft.com/office/drawing/2014/main" val="4022150770"/>
                  </a:ext>
                </a:extLst>
              </a:tr>
              <a:tr h="1014131">
                <a:tc>
                  <a:txBody>
                    <a:bodyPr/>
                    <a:lstStyle/>
                    <a:p>
                      <a:pPr>
                        <a:lnSpc>
                          <a:spcPct val="107000"/>
                        </a:lnSpc>
                        <a:spcAft>
                          <a:spcPts val="800"/>
                        </a:spcAft>
                      </a:pPr>
                      <a:r>
                        <a:rPr lang="en-US" sz="11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A Secure Framework for Authentication and Encryption Using Improved ECC for IoT-Based Medical Sensor Data</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Mohammad </a:t>
                      </a:r>
                      <a:r>
                        <a:rPr lang="en-IN" sz="1100" dirty="0" err="1">
                          <a:effectLst/>
                        </a:rPr>
                        <a:t>ayoub</a:t>
                      </a:r>
                      <a:r>
                        <a:rPr lang="en-IN" sz="1100" dirty="0">
                          <a:effectLst/>
                        </a:rPr>
                        <a:t> khan</a:t>
                      </a:r>
                    </a:p>
                    <a:p>
                      <a:pPr>
                        <a:lnSpc>
                          <a:spcPct val="107000"/>
                        </a:lnSpc>
                        <a:spcAft>
                          <a:spcPts val="800"/>
                        </a:spcAft>
                      </a:pPr>
                      <a:r>
                        <a:rPr lang="en-IN" sz="1100" dirty="0">
                          <a:effectLst/>
                        </a:rPr>
                        <a:t>Mohammad </a:t>
                      </a:r>
                      <a:r>
                        <a:rPr lang="en-IN" sz="1100" dirty="0" err="1">
                          <a:effectLst/>
                        </a:rPr>
                        <a:t>tabrez</a:t>
                      </a:r>
                      <a:r>
                        <a:rPr lang="en-IN" sz="1100" dirty="0">
                          <a:effectLst/>
                        </a:rPr>
                        <a:t> </a:t>
                      </a:r>
                      <a:r>
                        <a:rPr lang="en-IN" sz="1100" dirty="0" err="1">
                          <a:effectLst/>
                        </a:rPr>
                        <a:t>quasim</a:t>
                      </a:r>
                      <a:endParaRPr lang="en-IN" sz="1100" dirty="0">
                        <a:effectLst/>
                      </a:endParaRPr>
                    </a:p>
                    <a:p>
                      <a:pPr>
                        <a:lnSpc>
                          <a:spcPct val="107000"/>
                        </a:lnSpc>
                        <a:spcAft>
                          <a:spcPts val="800"/>
                        </a:spcAft>
                      </a:pPr>
                      <a:r>
                        <a:rPr lang="en-IN" sz="1100" dirty="0">
                          <a:effectLst/>
                        </a:rPr>
                        <a:t>Norah </a:t>
                      </a:r>
                      <a:r>
                        <a:rPr lang="en-IN" sz="1100" dirty="0" err="1">
                          <a:effectLst/>
                        </a:rPr>
                        <a:t>saleh</a:t>
                      </a:r>
                      <a:r>
                        <a:rPr lang="en-IN" sz="1100" dirty="0">
                          <a:effectLst/>
                        </a:rPr>
                        <a:t> Alghamdi</a:t>
                      </a:r>
                    </a:p>
                    <a:p>
                      <a:pPr>
                        <a:lnSpc>
                          <a:spcPct val="107000"/>
                        </a:lnSpc>
                        <a:spcAft>
                          <a:spcPts val="800"/>
                        </a:spcAft>
                      </a:pPr>
                      <a:r>
                        <a:rPr lang="en-IN" sz="1100" dirty="0">
                          <a:effectLst/>
                        </a:rPr>
                        <a:t>Mohammad </a:t>
                      </a:r>
                      <a:r>
                        <a:rPr lang="en-IN" sz="1100" dirty="0" err="1">
                          <a:effectLst/>
                        </a:rPr>
                        <a:t>yahiya</a:t>
                      </a:r>
                      <a:r>
                        <a:rPr lang="en-IN" sz="1100" dirty="0">
                          <a:effectLst/>
                        </a:rPr>
                        <a:t> khan</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US" sz="1100">
                          <a:effectLst/>
                        </a:rPr>
                        <a:t>IEEE Access </a:t>
                      </a:r>
                      <a:endParaRPr lang="en-IN" sz="1100">
                        <a:effectLst/>
                      </a:endParaRPr>
                    </a:p>
                    <a:p>
                      <a:pPr>
                        <a:lnSpc>
                          <a:spcPct val="107000"/>
                        </a:lnSpc>
                        <a:spcAft>
                          <a:spcPts val="800"/>
                        </a:spcAft>
                      </a:pPr>
                      <a:r>
                        <a:rPr lang="en-US" sz="1100">
                          <a:effectLst/>
                        </a:rPr>
                        <a:t> 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To securely send the sensor information, the method follows two kinds of encryption: Substitution-Ceaser cipher and improved Elliptical Curve Cryptography (IECC).</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US" sz="1100">
                          <a:effectLst/>
                        </a:rPr>
                        <a:t>The security threat increases as it uses IOT and cloud causing data manipulation.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extLst>
                  <a:ext uri="{0D108BD9-81ED-4DB2-BD59-A6C34878D82A}">
                    <a16:rowId xmlns:a16="http://schemas.microsoft.com/office/drawing/2014/main" val="1818753468"/>
                  </a:ext>
                </a:extLst>
              </a:tr>
              <a:tr h="990324">
                <a:tc>
                  <a:txBody>
                    <a:bodyPr/>
                    <a:lstStyle/>
                    <a:p>
                      <a:pPr>
                        <a:lnSpc>
                          <a:spcPct val="107000"/>
                        </a:lnSpc>
                        <a:spcAft>
                          <a:spcPts val="800"/>
                        </a:spcAft>
                      </a:pPr>
                      <a:r>
                        <a:rPr lang="en-US" sz="11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Multi-Layered Encryption Method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Usman </a:t>
                      </a:r>
                      <a:r>
                        <a:rPr lang="en-IN" sz="1100" dirty="0" err="1">
                          <a:effectLst/>
                        </a:rPr>
                        <a:t>Sudibyo</a:t>
                      </a:r>
                      <a:endParaRPr lang="en-IN" sz="1100" dirty="0">
                        <a:effectLst/>
                      </a:endParaRPr>
                    </a:p>
                    <a:p>
                      <a:pPr>
                        <a:lnSpc>
                          <a:spcPct val="107000"/>
                        </a:lnSpc>
                        <a:spcAft>
                          <a:spcPts val="800"/>
                        </a:spcAft>
                      </a:pPr>
                      <a:r>
                        <a:rPr lang="en-IN" sz="1100" dirty="0" err="1">
                          <a:effectLst/>
                        </a:rPr>
                        <a:t>Cinantya</a:t>
                      </a:r>
                      <a:r>
                        <a:rPr lang="en-IN" sz="1100" dirty="0">
                          <a:effectLst/>
                        </a:rPr>
                        <a:t> Paramita</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3rd International Conference on Informatics and Computational Sciences (</a:t>
                      </a:r>
                      <a:r>
                        <a:rPr lang="en-IN" sz="1100" dirty="0" err="1">
                          <a:effectLst/>
                        </a:rPr>
                        <a:t>ICICoS</a:t>
                      </a:r>
                      <a:r>
                        <a:rPr lang="en-IN" sz="1100" dirty="0">
                          <a:effectLst/>
                        </a:rPr>
                        <a:t>)</a:t>
                      </a:r>
                    </a:p>
                    <a:p>
                      <a:pPr>
                        <a:lnSpc>
                          <a:spcPct val="107000"/>
                        </a:lnSpc>
                        <a:spcAft>
                          <a:spcPts val="800"/>
                        </a:spcAft>
                      </a:pPr>
                      <a:r>
                        <a:rPr lang="en-IN" sz="1100" dirty="0">
                          <a:effectLst/>
                        </a:rPr>
                        <a:t>2019</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Implementing basic encryption algorithm to create a complex one for performing multi-layered encryption.</a:t>
                      </a:r>
                    </a:p>
                    <a:p>
                      <a:pPr>
                        <a:lnSpc>
                          <a:spcPct val="107000"/>
                        </a:lnSpc>
                        <a:spcAft>
                          <a:spcPts val="800"/>
                        </a:spcAft>
                      </a:pPr>
                      <a:r>
                        <a:rPr lang="en-US" sz="11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The key generation method remains constant making it vulnerable.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extLst>
                  <a:ext uri="{0D108BD9-81ED-4DB2-BD59-A6C34878D82A}">
                    <a16:rowId xmlns:a16="http://schemas.microsoft.com/office/drawing/2014/main" val="3820870056"/>
                  </a:ext>
                </a:extLst>
              </a:tr>
              <a:tr h="1038848">
                <a:tc>
                  <a:txBody>
                    <a:bodyPr/>
                    <a:lstStyle/>
                    <a:p>
                      <a:pPr>
                        <a:lnSpc>
                          <a:spcPct val="107000"/>
                        </a:lnSpc>
                        <a:spcAft>
                          <a:spcPts val="800"/>
                        </a:spcAft>
                      </a:pPr>
                      <a:r>
                        <a:rPr lang="en-US" sz="1100">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a:effectLst/>
                        </a:rPr>
                        <a:t>Refuting the Security Claims of the Cache Timing Randomization Countermeasure proposed in CEASER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Rahul </a:t>
                      </a:r>
                      <a:r>
                        <a:rPr lang="en-IN" sz="1100" dirty="0" err="1">
                          <a:effectLst/>
                        </a:rPr>
                        <a:t>Bodduna</a:t>
                      </a:r>
                      <a:r>
                        <a:rPr lang="en-IN" sz="1100" dirty="0">
                          <a:effectLst/>
                        </a:rPr>
                        <a:t>, Vinod Ganesan, Patanjali SLPSK, </a:t>
                      </a:r>
                      <a:r>
                        <a:rPr lang="en-IN" sz="1100" dirty="0" err="1">
                          <a:effectLst/>
                        </a:rPr>
                        <a:t>Kamakoti</a:t>
                      </a:r>
                      <a:r>
                        <a:rPr lang="en-IN" sz="1100" dirty="0">
                          <a:effectLst/>
                        </a:rPr>
                        <a:t> </a:t>
                      </a:r>
                      <a:r>
                        <a:rPr lang="en-IN" sz="1100" dirty="0" err="1">
                          <a:effectLst/>
                        </a:rPr>
                        <a:t>Veezhinathan</a:t>
                      </a:r>
                      <a:r>
                        <a:rPr lang="en-IN" sz="1100" dirty="0">
                          <a:effectLst/>
                        </a:rPr>
                        <a:t> and Chester </a:t>
                      </a:r>
                      <a:r>
                        <a:rPr lang="en-IN" sz="1100" dirty="0" err="1">
                          <a:effectLst/>
                        </a:rPr>
                        <a:t>Rebeiro</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US" sz="1100" dirty="0">
                          <a:effectLst/>
                        </a:rPr>
                        <a:t>IEEE Computer Architecture Letters</a:t>
                      </a:r>
                      <a:endParaRPr lang="en-IN" sz="1100" dirty="0">
                        <a:effectLst/>
                      </a:endParaRPr>
                    </a:p>
                    <a:p>
                      <a:pPr>
                        <a:lnSpc>
                          <a:spcPct val="107000"/>
                        </a:lnSpc>
                        <a:spcAft>
                          <a:spcPts val="800"/>
                        </a:spcAft>
                      </a:pPr>
                      <a:r>
                        <a:rPr lang="en-US" sz="1100" dirty="0">
                          <a:effectLst/>
                        </a:rPr>
                        <a:t>2020</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IN" sz="1100" dirty="0">
                          <a:effectLst/>
                        </a:rPr>
                        <a:t>Encrypted Address Cache, proposed by CEASER  promises countermeasure that stymies the timing channel by employing cryptography to randomize the cache address space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tc>
                  <a:txBody>
                    <a:bodyPr/>
                    <a:lstStyle/>
                    <a:p>
                      <a:pPr>
                        <a:lnSpc>
                          <a:spcPct val="107000"/>
                        </a:lnSpc>
                        <a:spcAft>
                          <a:spcPts val="800"/>
                        </a:spcAft>
                      </a:pPr>
                      <a:r>
                        <a:rPr lang="en-US" sz="1100" dirty="0">
                          <a:effectLst/>
                        </a:rPr>
                        <a:t>It </a:t>
                      </a:r>
                      <a:r>
                        <a:rPr lang="en-IN" sz="1100" dirty="0">
                          <a:effectLst/>
                        </a:rPr>
                        <a:t>has a serious flaw due to the absence of non-linear components. This flaw entirely compromises the security provided by cache address encryption.</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4625" marR="34625" marT="0" marB="0"/>
                </a:tc>
                <a:extLst>
                  <a:ext uri="{0D108BD9-81ED-4DB2-BD59-A6C34878D82A}">
                    <a16:rowId xmlns:a16="http://schemas.microsoft.com/office/drawing/2014/main" val="713271884"/>
                  </a:ext>
                </a:extLst>
              </a:tr>
            </a:tbl>
          </a:graphicData>
        </a:graphic>
      </p:graphicFrame>
    </p:spTree>
    <p:extLst>
      <p:ext uri="{BB962C8B-B14F-4D97-AF65-F5344CB8AC3E}">
        <p14:creationId xmlns:p14="http://schemas.microsoft.com/office/powerpoint/2010/main" val="163271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A38C-F67C-46B5-BD63-03626E9CBD77}"/>
              </a:ext>
            </a:extLst>
          </p:cNvPr>
          <p:cNvSpPr>
            <a:spLocks noGrp="1"/>
          </p:cNvSpPr>
          <p:nvPr>
            <p:ph type="title"/>
          </p:nvPr>
        </p:nvSpPr>
        <p:spPr/>
        <p:txBody>
          <a:bodyPr/>
          <a:lstStyle/>
          <a:p>
            <a:r>
              <a:rPr lang="en-US" b="0" i="0" dirty="0">
                <a:solidFill>
                  <a:srgbClr val="222222"/>
                </a:solidFill>
                <a:effectLst/>
                <a:latin typeface="Roboto"/>
              </a:rPr>
              <a:t>Proposed Method</a:t>
            </a:r>
            <a:endParaRPr lang="en-US" dirty="0"/>
          </a:p>
        </p:txBody>
      </p:sp>
      <p:sp>
        <p:nvSpPr>
          <p:cNvPr id="3" name="Content Placeholder 2">
            <a:extLst>
              <a:ext uri="{FF2B5EF4-FFF2-40B4-BE49-F238E27FC236}">
                <a16:creationId xmlns:a16="http://schemas.microsoft.com/office/drawing/2014/main" id="{88C3FEA6-D076-4D01-8071-052F6BB471B8}"/>
              </a:ext>
            </a:extLst>
          </p:cNvPr>
          <p:cNvSpPr>
            <a:spLocks noGrp="1"/>
          </p:cNvSpPr>
          <p:nvPr>
            <p:ph idx="1"/>
          </p:nvPr>
        </p:nvSpPr>
        <p:spPr>
          <a:xfrm>
            <a:off x="838198" y="1825625"/>
            <a:ext cx="10515600" cy="4379790"/>
          </a:xfrm>
        </p:spPr>
        <p:txBody>
          <a:bodyPr>
            <a:normAutofit/>
          </a:bodyPr>
          <a:lstStyle/>
          <a:p>
            <a:pPr marL="0" indent="0">
              <a:buNone/>
            </a:pPr>
            <a:r>
              <a:rPr lang="en-US" sz="2000" dirty="0"/>
              <a:t>We aim to design a multi-layered encryption algorithm which will be carried out in the following sequence.</a:t>
            </a:r>
          </a:p>
          <a:p>
            <a:r>
              <a:rPr lang="en-US" sz="2000" dirty="0"/>
              <a:t>The timestamp of the fetch request will be taken as the key of the inner most layer.</a:t>
            </a:r>
          </a:p>
          <a:p>
            <a:r>
              <a:rPr lang="en-US" sz="2000" dirty="0"/>
              <a:t>The geo-location of the sender is also noted at every requests made by the user and will be considered as the middle layer.</a:t>
            </a:r>
          </a:p>
          <a:p>
            <a:r>
              <a:rPr lang="en-US" sz="2000" dirty="0"/>
              <a:t>Using cryptographic network communication we receive the IP address of the sender for verification purposes and also the outer most layer.</a:t>
            </a:r>
          </a:p>
          <a:p>
            <a:pPr marL="0" indent="0">
              <a:buNone/>
            </a:pPr>
            <a:r>
              <a:rPr lang="en-US" sz="2000" dirty="0"/>
              <a:t>After the encryption, we plan to send the data along with key by following the TCP/IP protocol approach to carry forward the decryption process.</a:t>
            </a:r>
          </a:p>
          <a:p>
            <a:endParaRPr lang="en-US" dirty="0"/>
          </a:p>
        </p:txBody>
      </p:sp>
      <p:pic>
        <p:nvPicPr>
          <p:cNvPr id="5" name="Picture 4">
            <a:extLst>
              <a:ext uri="{FF2B5EF4-FFF2-40B4-BE49-F238E27FC236}">
                <a16:creationId xmlns:a16="http://schemas.microsoft.com/office/drawing/2014/main" id="{203DEA7D-F5E1-4817-BE9B-FCF5AAE4AF79}"/>
              </a:ext>
            </a:extLst>
          </p:cNvPr>
          <p:cNvPicPr>
            <a:picLocks noChangeAspect="1"/>
          </p:cNvPicPr>
          <p:nvPr/>
        </p:nvPicPr>
        <p:blipFill>
          <a:blip r:embed="rId2"/>
          <a:stretch>
            <a:fillRect/>
          </a:stretch>
        </p:blipFill>
        <p:spPr>
          <a:xfrm>
            <a:off x="7181266" y="5014624"/>
            <a:ext cx="4172532" cy="1190791"/>
          </a:xfrm>
          <a:prstGeom prst="rect">
            <a:avLst/>
          </a:prstGeom>
        </p:spPr>
      </p:pic>
    </p:spTree>
    <p:extLst>
      <p:ext uri="{BB962C8B-B14F-4D97-AF65-F5344CB8AC3E}">
        <p14:creationId xmlns:p14="http://schemas.microsoft.com/office/powerpoint/2010/main" val="329082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pter 16] 16.2 IPv4: The Internet Protocol Version 4">
            <a:extLst>
              <a:ext uri="{FF2B5EF4-FFF2-40B4-BE49-F238E27FC236}">
                <a16:creationId xmlns:a16="http://schemas.microsoft.com/office/drawing/2014/main" id="{D6A762FD-3FE4-41B1-B8F3-6E34F25C2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938" y="1543600"/>
            <a:ext cx="6790124" cy="3770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B452BD7-E26F-4CB1-BBB3-D24354001224}"/>
              </a:ext>
            </a:extLst>
          </p:cNvPr>
          <p:cNvPicPr>
            <a:picLocks noChangeAspect="1"/>
          </p:cNvPicPr>
          <p:nvPr/>
        </p:nvPicPr>
        <p:blipFill>
          <a:blip r:embed="rId3"/>
          <a:stretch>
            <a:fillRect/>
          </a:stretch>
        </p:blipFill>
        <p:spPr>
          <a:xfrm>
            <a:off x="7404796" y="5314400"/>
            <a:ext cx="4172532" cy="1190791"/>
          </a:xfrm>
          <a:prstGeom prst="rect">
            <a:avLst/>
          </a:prstGeom>
        </p:spPr>
      </p:pic>
    </p:spTree>
    <p:extLst>
      <p:ext uri="{BB962C8B-B14F-4D97-AF65-F5344CB8AC3E}">
        <p14:creationId xmlns:p14="http://schemas.microsoft.com/office/powerpoint/2010/main" val="169476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876CD-57BA-4FC3-8ECB-6C34CAA407D2}"/>
              </a:ext>
            </a:extLst>
          </p:cNvPr>
          <p:cNvSpPr/>
          <p:nvPr/>
        </p:nvSpPr>
        <p:spPr>
          <a:xfrm>
            <a:off x="1570182" y="2290618"/>
            <a:ext cx="3786909" cy="25769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77E7AFA-1E2B-4AB6-B438-7AFE06EE14E3}"/>
              </a:ext>
            </a:extLst>
          </p:cNvPr>
          <p:cNvSpPr/>
          <p:nvPr/>
        </p:nvSpPr>
        <p:spPr>
          <a:xfrm>
            <a:off x="1911927" y="2678545"/>
            <a:ext cx="3066473" cy="165331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3C3E4D0-2AD6-4C2B-90DF-5CFC7CB7991F}"/>
              </a:ext>
            </a:extLst>
          </p:cNvPr>
          <p:cNvSpPr/>
          <p:nvPr/>
        </p:nvSpPr>
        <p:spPr>
          <a:xfrm>
            <a:off x="2225965" y="2900218"/>
            <a:ext cx="2466108" cy="1071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26B5FD4-B5D2-4AA3-B97C-DFEBDBBF635F}"/>
              </a:ext>
            </a:extLst>
          </p:cNvPr>
          <p:cNvSpPr/>
          <p:nvPr/>
        </p:nvSpPr>
        <p:spPr>
          <a:xfrm>
            <a:off x="2867890" y="3307772"/>
            <a:ext cx="1191491" cy="32096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8970A62-24E5-4C02-BDED-DE901BA135EB}"/>
              </a:ext>
            </a:extLst>
          </p:cNvPr>
          <p:cNvSpPr txBox="1"/>
          <p:nvPr/>
        </p:nvSpPr>
        <p:spPr>
          <a:xfrm>
            <a:off x="3131124" y="3283588"/>
            <a:ext cx="738911" cy="369332"/>
          </a:xfrm>
          <a:prstGeom prst="rect">
            <a:avLst/>
          </a:prstGeom>
          <a:noFill/>
        </p:spPr>
        <p:txBody>
          <a:bodyPr wrap="square" rtlCol="0">
            <a:spAutoFit/>
          </a:bodyPr>
          <a:lstStyle/>
          <a:p>
            <a:r>
              <a:rPr lang="en-IN" dirty="0"/>
              <a:t>DATA</a:t>
            </a:r>
          </a:p>
        </p:txBody>
      </p:sp>
      <p:sp>
        <p:nvSpPr>
          <p:cNvPr id="15" name="TextBox 14">
            <a:extLst>
              <a:ext uri="{FF2B5EF4-FFF2-40B4-BE49-F238E27FC236}">
                <a16:creationId xmlns:a16="http://schemas.microsoft.com/office/drawing/2014/main" id="{33234F42-9D24-4F7E-A7BF-DEFF1015690B}"/>
              </a:ext>
            </a:extLst>
          </p:cNvPr>
          <p:cNvSpPr txBox="1"/>
          <p:nvPr/>
        </p:nvSpPr>
        <p:spPr>
          <a:xfrm>
            <a:off x="2664690" y="4459070"/>
            <a:ext cx="1394691" cy="369332"/>
          </a:xfrm>
          <a:prstGeom prst="rect">
            <a:avLst/>
          </a:prstGeom>
          <a:noFill/>
        </p:spPr>
        <p:txBody>
          <a:bodyPr wrap="square" rtlCol="0">
            <a:spAutoFit/>
          </a:bodyPr>
          <a:lstStyle/>
          <a:p>
            <a:r>
              <a:rPr lang="en-IN" dirty="0"/>
              <a:t>IP ADDRESS</a:t>
            </a:r>
          </a:p>
        </p:txBody>
      </p:sp>
      <p:sp>
        <p:nvSpPr>
          <p:cNvPr id="16" name="TextBox 15">
            <a:extLst>
              <a:ext uri="{FF2B5EF4-FFF2-40B4-BE49-F238E27FC236}">
                <a16:creationId xmlns:a16="http://schemas.microsoft.com/office/drawing/2014/main" id="{4106DCA4-8C3E-48D0-B1D8-EDA574166027}"/>
              </a:ext>
            </a:extLst>
          </p:cNvPr>
          <p:cNvSpPr txBox="1"/>
          <p:nvPr/>
        </p:nvSpPr>
        <p:spPr>
          <a:xfrm>
            <a:off x="2560779" y="4014415"/>
            <a:ext cx="1879600" cy="369332"/>
          </a:xfrm>
          <a:prstGeom prst="rect">
            <a:avLst/>
          </a:prstGeom>
          <a:noFill/>
        </p:spPr>
        <p:txBody>
          <a:bodyPr wrap="square" rtlCol="0">
            <a:spAutoFit/>
          </a:bodyPr>
          <a:lstStyle/>
          <a:p>
            <a:r>
              <a:rPr lang="en-IN" dirty="0"/>
              <a:t>GEO-LOCATION</a:t>
            </a:r>
          </a:p>
        </p:txBody>
      </p:sp>
      <p:sp>
        <p:nvSpPr>
          <p:cNvPr id="17" name="TextBox 16">
            <a:extLst>
              <a:ext uri="{FF2B5EF4-FFF2-40B4-BE49-F238E27FC236}">
                <a16:creationId xmlns:a16="http://schemas.microsoft.com/office/drawing/2014/main" id="{7CCA093A-1EA0-4ADF-A873-5E7AF8291352}"/>
              </a:ext>
            </a:extLst>
          </p:cNvPr>
          <p:cNvSpPr txBox="1"/>
          <p:nvPr/>
        </p:nvSpPr>
        <p:spPr>
          <a:xfrm>
            <a:off x="2715492" y="3671515"/>
            <a:ext cx="1634836" cy="369332"/>
          </a:xfrm>
          <a:prstGeom prst="rect">
            <a:avLst/>
          </a:prstGeom>
          <a:noFill/>
        </p:spPr>
        <p:txBody>
          <a:bodyPr wrap="square" rtlCol="0">
            <a:spAutoFit/>
          </a:bodyPr>
          <a:lstStyle/>
          <a:p>
            <a:r>
              <a:rPr lang="en-IN" dirty="0"/>
              <a:t>TIMESTAMP</a:t>
            </a:r>
          </a:p>
        </p:txBody>
      </p:sp>
      <p:sp>
        <p:nvSpPr>
          <p:cNvPr id="18" name="Rectangle 17">
            <a:extLst>
              <a:ext uri="{FF2B5EF4-FFF2-40B4-BE49-F238E27FC236}">
                <a16:creationId xmlns:a16="http://schemas.microsoft.com/office/drawing/2014/main" id="{F7564F50-D2C5-4824-B36E-A39FD321CF6D}"/>
              </a:ext>
            </a:extLst>
          </p:cNvPr>
          <p:cNvSpPr/>
          <p:nvPr/>
        </p:nvSpPr>
        <p:spPr>
          <a:xfrm>
            <a:off x="6621313" y="2219827"/>
            <a:ext cx="3786909" cy="25769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3D20900E-C959-4E3D-BD6F-DBDEA79CBE3E}"/>
              </a:ext>
            </a:extLst>
          </p:cNvPr>
          <p:cNvSpPr/>
          <p:nvPr/>
        </p:nvSpPr>
        <p:spPr>
          <a:xfrm>
            <a:off x="7045037" y="2670240"/>
            <a:ext cx="3066473" cy="165331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5772542-9BF6-42D7-84B0-CE2BED746A5B}"/>
              </a:ext>
            </a:extLst>
          </p:cNvPr>
          <p:cNvSpPr/>
          <p:nvPr/>
        </p:nvSpPr>
        <p:spPr>
          <a:xfrm>
            <a:off x="7345219" y="2900218"/>
            <a:ext cx="2466108" cy="1071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D83F1EDF-8C3C-414C-BD92-CF5BB2EEA46F}"/>
              </a:ext>
            </a:extLst>
          </p:cNvPr>
          <p:cNvSpPr/>
          <p:nvPr/>
        </p:nvSpPr>
        <p:spPr>
          <a:xfrm>
            <a:off x="8072581" y="3256891"/>
            <a:ext cx="1191491" cy="32096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0AEB957A-35FB-4B88-9A7B-F215396E5527}"/>
              </a:ext>
            </a:extLst>
          </p:cNvPr>
          <p:cNvSpPr txBox="1"/>
          <p:nvPr/>
        </p:nvSpPr>
        <p:spPr>
          <a:xfrm>
            <a:off x="8347362" y="3285815"/>
            <a:ext cx="738911" cy="369332"/>
          </a:xfrm>
          <a:prstGeom prst="rect">
            <a:avLst/>
          </a:prstGeom>
          <a:noFill/>
        </p:spPr>
        <p:txBody>
          <a:bodyPr wrap="square" rtlCol="0">
            <a:spAutoFit/>
          </a:bodyPr>
          <a:lstStyle/>
          <a:p>
            <a:r>
              <a:rPr lang="en-IN" dirty="0"/>
              <a:t>DATA</a:t>
            </a:r>
          </a:p>
        </p:txBody>
      </p:sp>
      <p:sp>
        <p:nvSpPr>
          <p:cNvPr id="23" name="TextBox 22">
            <a:extLst>
              <a:ext uri="{FF2B5EF4-FFF2-40B4-BE49-F238E27FC236}">
                <a16:creationId xmlns:a16="http://schemas.microsoft.com/office/drawing/2014/main" id="{FA978B52-4631-49F1-B7FF-A724B12C6B7A}"/>
              </a:ext>
            </a:extLst>
          </p:cNvPr>
          <p:cNvSpPr txBox="1"/>
          <p:nvPr/>
        </p:nvSpPr>
        <p:spPr>
          <a:xfrm>
            <a:off x="7885543" y="4368862"/>
            <a:ext cx="1394691" cy="369332"/>
          </a:xfrm>
          <a:prstGeom prst="rect">
            <a:avLst/>
          </a:prstGeom>
          <a:noFill/>
        </p:spPr>
        <p:txBody>
          <a:bodyPr wrap="square" rtlCol="0">
            <a:spAutoFit/>
          </a:bodyPr>
          <a:lstStyle/>
          <a:p>
            <a:r>
              <a:rPr lang="en-IN" dirty="0"/>
              <a:t>IP ADDRESS</a:t>
            </a:r>
          </a:p>
        </p:txBody>
      </p:sp>
      <p:sp>
        <p:nvSpPr>
          <p:cNvPr id="24" name="TextBox 23">
            <a:extLst>
              <a:ext uri="{FF2B5EF4-FFF2-40B4-BE49-F238E27FC236}">
                <a16:creationId xmlns:a16="http://schemas.microsoft.com/office/drawing/2014/main" id="{86D37673-F190-48D4-BCAD-6306D1B5B8E3}"/>
              </a:ext>
            </a:extLst>
          </p:cNvPr>
          <p:cNvSpPr txBox="1"/>
          <p:nvPr/>
        </p:nvSpPr>
        <p:spPr>
          <a:xfrm>
            <a:off x="7688125" y="3992729"/>
            <a:ext cx="1879600" cy="369332"/>
          </a:xfrm>
          <a:prstGeom prst="rect">
            <a:avLst/>
          </a:prstGeom>
          <a:noFill/>
        </p:spPr>
        <p:txBody>
          <a:bodyPr wrap="square" rtlCol="0">
            <a:spAutoFit/>
          </a:bodyPr>
          <a:lstStyle/>
          <a:p>
            <a:r>
              <a:rPr lang="en-IN" dirty="0"/>
              <a:t>GEO-LOCATION</a:t>
            </a:r>
          </a:p>
        </p:txBody>
      </p:sp>
      <p:sp>
        <p:nvSpPr>
          <p:cNvPr id="25" name="TextBox 24">
            <a:extLst>
              <a:ext uri="{FF2B5EF4-FFF2-40B4-BE49-F238E27FC236}">
                <a16:creationId xmlns:a16="http://schemas.microsoft.com/office/drawing/2014/main" id="{104D712B-C7DA-4ED9-AFFC-E7CD5B0833E6}"/>
              </a:ext>
            </a:extLst>
          </p:cNvPr>
          <p:cNvSpPr txBox="1"/>
          <p:nvPr/>
        </p:nvSpPr>
        <p:spPr>
          <a:xfrm>
            <a:off x="7984837" y="3633452"/>
            <a:ext cx="1634836" cy="369332"/>
          </a:xfrm>
          <a:prstGeom prst="rect">
            <a:avLst/>
          </a:prstGeom>
          <a:noFill/>
        </p:spPr>
        <p:txBody>
          <a:bodyPr wrap="square" rtlCol="0">
            <a:spAutoFit/>
          </a:bodyPr>
          <a:lstStyle/>
          <a:p>
            <a:r>
              <a:rPr lang="en-IN" dirty="0"/>
              <a:t>TIMESTAMP</a:t>
            </a:r>
          </a:p>
        </p:txBody>
      </p:sp>
      <p:sp>
        <p:nvSpPr>
          <p:cNvPr id="27" name="Block Arc 26">
            <a:extLst>
              <a:ext uri="{FF2B5EF4-FFF2-40B4-BE49-F238E27FC236}">
                <a16:creationId xmlns:a16="http://schemas.microsoft.com/office/drawing/2014/main" id="{FF5DFC81-8AD3-4F16-8701-FCC241ACFF58}"/>
              </a:ext>
            </a:extLst>
          </p:cNvPr>
          <p:cNvSpPr/>
          <p:nvPr/>
        </p:nvSpPr>
        <p:spPr>
          <a:xfrm>
            <a:off x="3176149" y="771235"/>
            <a:ext cx="5540669" cy="2690091"/>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TextBox 27">
            <a:extLst>
              <a:ext uri="{FF2B5EF4-FFF2-40B4-BE49-F238E27FC236}">
                <a16:creationId xmlns:a16="http://schemas.microsoft.com/office/drawing/2014/main" id="{C12E5AC2-46AF-45B1-859E-B399AAC05C29}"/>
              </a:ext>
            </a:extLst>
          </p:cNvPr>
          <p:cNvSpPr txBox="1"/>
          <p:nvPr/>
        </p:nvSpPr>
        <p:spPr>
          <a:xfrm>
            <a:off x="5158511" y="260925"/>
            <a:ext cx="1653309" cy="369332"/>
          </a:xfrm>
          <a:prstGeom prst="rect">
            <a:avLst/>
          </a:prstGeom>
          <a:noFill/>
        </p:spPr>
        <p:txBody>
          <a:bodyPr wrap="square" rtlCol="0">
            <a:spAutoFit/>
          </a:bodyPr>
          <a:lstStyle/>
          <a:p>
            <a:r>
              <a:rPr lang="en-IN" dirty="0"/>
              <a:t>TCP APPROACH</a:t>
            </a:r>
          </a:p>
        </p:txBody>
      </p:sp>
      <p:sp>
        <p:nvSpPr>
          <p:cNvPr id="9" name="Subtitle 8">
            <a:extLst>
              <a:ext uri="{FF2B5EF4-FFF2-40B4-BE49-F238E27FC236}">
                <a16:creationId xmlns:a16="http://schemas.microsoft.com/office/drawing/2014/main" id="{95E83078-DD24-4823-97BD-D551AD569BC9}"/>
              </a:ext>
            </a:extLst>
          </p:cNvPr>
          <p:cNvSpPr>
            <a:spLocks noGrp="1"/>
          </p:cNvSpPr>
          <p:nvPr>
            <p:ph type="subTitle" idx="1"/>
          </p:nvPr>
        </p:nvSpPr>
        <p:spPr>
          <a:xfrm>
            <a:off x="1616364" y="4980709"/>
            <a:ext cx="3833091" cy="1655762"/>
          </a:xfrm>
        </p:spPr>
        <p:txBody>
          <a:bodyPr/>
          <a:lstStyle/>
          <a:p>
            <a:r>
              <a:rPr lang="en-US" dirty="0"/>
              <a:t>Encryption</a:t>
            </a:r>
          </a:p>
        </p:txBody>
      </p:sp>
      <p:sp>
        <p:nvSpPr>
          <p:cNvPr id="26" name="Subtitle 8">
            <a:extLst>
              <a:ext uri="{FF2B5EF4-FFF2-40B4-BE49-F238E27FC236}">
                <a16:creationId xmlns:a16="http://schemas.microsoft.com/office/drawing/2014/main" id="{427C4BF7-5ED8-4996-8EBC-06C52C09284D}"/>
              </a:ext>
            </a:extLst>
          </p:cNvPr>
          <p:cNvSpPr txBox="1">
            <a:spLocks/>
          </p:cNvSpPr>
          <p:nvPr/>
        </p:nvSpPr>
        <p:spPr>
          <a:xfrm>
            <a:off x="6621313" y="4935807"/>
            <a:ext cx="383309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Decryption</a:t>
            </a:r>
          </a:p>
        </p:txBody>
      </p:sp>
      <p:pic>
        <p:nvPicPr>
          <p:cNvPr id="11" name="Picture 10">
            <a:extLst>
              <a:ext uri="{FF2B5EF4-FFF2-40B4-BE49-F238E27FC236}">
                <a16:creationId xmlns:a16="http://schemas.microsoft.com/office/drawing/2014/main" id="{E7F9F754-14F3-4CCA-96A3-9CA8DB94AD45}"/>
              </a:ext>
            </a:extLst>
          </p:cNvPr>
          <p:cNvPicPr>
            <a:picLocks noChangeAspect="1"/>
          </p:cNvPicPr>
          <p:nvPr/>
        </p:nvPicPr>
        <p:blipFill>
          <a:blip r:embed="rId2"/>
          <a:stretch>
            <a:fillRect/>
          </a:stretch>
        </p:blipFill>
        <p:spPr>
          <a:xfrm>
            <a:off x="7453730" y="5395360"/>
            <a:ext cx="4172532" cy="1190791"/>
          </a:xfrm>
          <a:prstGeom prst="rect">
            <a:avLst/>
          </a:prstGeom>
        </p:spPr>
      </p:pic>
    </p:spTree>
    <p:extLst>
      <p:ext uri="{BB962C8B-B14F-4D97-AF65-F5344CB8AC3E}">
        <p14:creationId xmlns:p14="http://schemas.microsoft.com/office/powerpoint/2010/main" val="246285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9D43-6BB9-406D-9CC3-2A5BD2E0ADB3}"/>
              </a:ext>
            </a:extLst>
          </p:cNvPr>
          <p:cNvSpPr>
            <a:spLocks noGrp="1"/>
          </p:cNvSpPr>
          <p:nvPr>
            <p:ph type="title"/>
          </p:nvPr>
        </p:nvSpPr>
        <p:spPr/>
        <p:txBody>
          <a:bodyPr/>
          <a:lstStyle/>
          <a:p>
            <a:r>
              <a:rPr lang="en-US" b="0" i="0" dirty="0">
                <a:solidFill>
                  <a:srgbClr val="222222"/>
                </a:solidFill>
                <a:effectLst/>
                <a:latin typeface="Roboto"/>
              </a:rPr>
              <a:t>Work done so far &amp; Project Plan</a:t>
            </a:r>
            <a:endParaRPr lang="en-US" dirty="0"/>
          </a:p>
        </p:txBody>
      </p:sp>
      <p:sp>
        <p:nvSpPr>
          <p:cNvPr id="3" name="Content Placeholder 2">
            <a:extLst>
              <a:ext uri="{FF2B5EF4-FFF2-40B4-BE49-F238E27FC236}">
                <a16:creationId xmlns:a16="http://schemas.microsoft.com/office/drawing/2014/main" id="{F94AD8C1-F48B-4219-8B6E-B992C099C567}"/>
              </a:ext>
            </a:extLst>
          </p:cNvPr>
          <p:cNvSpPr>
            <a:spLocks noGrp="1"/>
          </p:cNvSpPr>
          <p:nvPr>
            <p:ph idx="1"/>
          </p:nvPr>
        </p:nvSpPr>
        <p:spPr/>
        <p:txBody>
          <a:bodyPr/>
          <a:lstStyle/>
          <a:p>
            <a:pPr marL="0" indent="0">
              <a:buNone/>
            </a:pPr>
            <a:r>
              <a:rPr lang="en-US" dirty="0"/>
              <a:t>Project plan</a:t>
            </a:r>
          </a:p>
          <a:p>
            <a:pPr marL="228600">
              <a:lnSpc>
                <a:spcPct val="100000"/>
              </a:lnSpc>
              <a:spcAft>
                <a:spcPts val="1395"/>
              </a:spcAft>
            </a:pPr>
            <a:r>
              <a:rPr lang="en-US" sz="1800" b="1" dirty="0">
                <a:solidFill>
                  <a:srgbClr val="000000"/>
                </a:solidFill>
                <a:effectLst/>
                <a:latin typeface="Times New Roman" panose="02020603050405020304" pitchFamily="18" charset="0"/>
                <a:ea typeface="Calibri" panose="020F0502020204030204" pitchFamily="34" charset="0"/>
              </a:rPr>
              <a:t>Phase 1:-</a:t>
            </a:r>
            <a:r>
              <a:rPr lang="en-US" sz="1800" dirty="0">
                <a:solidFill>
                  <a:srgbClr val="000000"/>
                </a:solidFill>
                <a:effectLst/>
                <a:latin typeface="Times New Roman" panose="02020603050405020304" pitchFamily="18" charset="0"/>
                <a:ea typeface="Calibri" panose="020F0502020204030204" pitchFamily="34" charset="0"/>
              </a:rPr>
              <a:t>  Collection of  required libraries as per the algorithm and getting the input field to carry out the declaration.</a:t>
            </a:r>
            <a:endParaRPr lang="en-IN" sz="1800" dirty="0">
              <a:solidFill>
                <a:srgbClr val="000000"/>
              </a:solidFill>
              <a:latin typeface="Calibri" panose="020F0502020204030204" pitchFamily="34" charset="0"/>
              <a:ea typeface="Calibri" panose="020F0502020204030204" pitchFamily="34" charset="0"/>
            </a:endParaRPr>
          </a:p>
          <a:p>
            <a:pPr marL="228600">
              <a:lnSpc>
                <a:spcPct val="100000"/>
              </a:lnSpc>
              <a:spcAft>
                <a:spcPts val="1395"/>
              </a:spcAft>
            </a:pPr>
            <a:r>
              <a:rPr lang="en-US" sz="1800" b="1" dirty="0">
                <a:solidFill>
                  <a:srgbClr val="000000"/>
                </a:solidFill>
                <a:effectLst/>
                <a:latin typeface="Times New Roman" panose="02020603050405020304" pitchFamily="18" charset="0"/>
                <a:ea typeface="Calibri" panose="020F0502020204030204" pitchFamily="34" charset="0"/>
              </a:rPr>
              <a:t>Phase2:- </a:t>
            </a:r>
            <a:r>
              <a:rPr lang="en-US" sz="1800" dirty="0">
                <a:solidFill>
                  <a:srgbClr val="000000"/>
                </a:solidFill>
                <a:effectLst/>
                <a:latin typeface="Times New Roman" panose="02020603050405020304" pitchFamily="18" charset="0"/>
                <a:ea typeface="Calibri" panose="020F0502020204030204" pitchFamily="34" charset="0"/>
              </a:rPr>
              <a:t>Encryption and decryption  output.  </a:t>
            </a:r>
            <a:r>
              <a:rPr lang="en-US" sz="1800" b="1"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228600">
              <a:lnSpc>
                <a:spcPct val="100000"/>
              </a:lnSpc>
              <a:spcAft>
                <a:spcPts val="1395"/>
              </a:spcAft>
            </a:pPr>
            <a:r>
              <a:rPr lang="en-US" sz="1800" b="1" dirty="0">
                <a:solidFill>
                  <a:srgbClr val="000000"/>
                </a:solidFill>
                <a:effectLst/>
                <a:latin typeface="Times New Roman" panose="02020603050405020304" pitchFamily="18" charset="0"/>
                <a:ea typeface="Calibri" panose="020F0502020204030204" pitchFamily="34" charset="0"/>
              </a:rPr>
              <a:t>Phase3:- </a:t>
            </a:r>
            <a:r>
              <a:rPr lang="en-US" sz="1800" dirty="0">
                <a:solidFill>
                  <a:srgbClr val="000000"/>
                </a:solidFill>
                <a:effectLst/>
                <a:latin typeface="Times New Roman" panose="02020603050405020304" pitchFamily="18" charset="0"/>
                <a:ea typeface="Calibri" panose="020F0502020204030204" pitchFamily="34" charset="0"/>
              </a:rPr>
              <a:t>Transfer of the key.</a:t>
            </a:r>
            <a:endParaRPr lang="en-IN" sz="1800" dirty="0">
              <a:solidFill>
                <a:srgbClr val="000000"/>
              </a:solidFill>
              <a:effectLst/>
              <a:latin typeface="Calibri" panose="020F0502020204030204" pitchFamily="34" charset="0"/>
              <a:ea typeface="Calibri" panose="020F0502020204030204" pitchFamily="34" charset="0"/>
            </a:endParaRPr>
          </a:p>
          <a:p>
            <a:pPr marL="228600">
              <a:lnSpc>
                <a:spcPct val="100000"/>
              </a:lnSpc>
              <a:spcAft>
                <a:spcPts val="1395"/>
              </a:spcAft>
            </a:pPr>
            <a:r>
              <a:rPr lang="en-US" sz="1800" b="1" dirty="0">
                <a:solidFill>
                  <a:srgbClr val="000000"/>
                </a:solidFill>
                <a:effectLst/>
                <a:latin typeface="Times New Roman" panose="02020603050405020304" pitchFamily="18" charset="0"/>
                <a:ea typeface="Calibri" panose="020F0502020204030204" pitchFamily="34" charset="0"/>
              </a:rPr>
              <a:t>Phase4:</a:t>
            </a:r>
            <a:r>
              <a:rPr lang="en-US" sz="1800" dirty="0">
                <a:solidFill>
                  <a:srgbClr val="000000"/>
                </a:solidFill>
                <a:effectLst/>
                <a:latin typeface="Times New Roman" panose="02020603050405020304" pitchFamily="18" charset="0"/>
                <a:ea typeface="Calibri" panose="020F0502020204030204" pitchFamily="34" charset="0"/>
              </a:rPr>
              <a:t>- Testing all test cases.</a:t>
            </a:r>
          </a:p>
          <a:p>
            <a:pPr marL="0" indent="0">
              <a:lnSpc>
                <a:spcPct val="100000"/>
              </a:lnSpc>
              <a:spcAft>
                <a:spcPts val="1395"/>
              </a:spcAft>
              <a:buNone/>
            </a:pPr>
            <a:r>
              <a:rPr lang="en-US" sz="1800" b="1" dirty="0"/>
              <a:t>Work done so far</a:t>
            </a:r>
          </a:p>
          <a:p>
            <a:pPr marL="0" indent="0">
              <a:lnSpc>
                <a:spcPct val="100000"/>
              </a:lnSpc>
              <a:spcAft>
                <a:spcPts val="1395"/>
              </a:spcAft>
              <a:buNone/>
            </a:pPr>
            <a:r>
              <a:rPr lang="en-US" sz="1800" dirty="0">
                <a:solidFill>
                  <a:srgbClr val="000000"/>
                </a:solidFill>
                <a:latin typeface="Times New Roman" panose="02020603050405020304" pitchFamily="18" charset="0"/>
                <a:ea typeface="Calibri" panose="020F0502020204030204" pitchFamily="34" charset="0"/>
              </a:rPr>
              <a:t>Encryption and Decryption process has been completed.</a:t>
            </a:r>
            <a:endParaRPr lang="en-US" sz="1800" dirty="0">
              <a:solidFill>
                <a:srgbClr val="000000"/>
              </a:solidFill>
              <a:effectLst/>
              <a:latin typeface="Times New Roman" panose="02020603050405020304" pitchFamily="18" charset="0"/>
              <a:ea typeface="Calibri" panose="020F0502020204030204" pitchFamily="34" charset="0"/>
            </a:endParaRPr>
          </a:p>
          <a:p>
            <a:pPr marL="0" indent="0">
              <a:lnSpc>
                <a:spcPct val="100000"/>
              </a:lnSpc>
              <a:spcAft>
                <a:spcPts val="1395"/>
              </a:spcAft>
              <a:buNone/>
            </a:pPr>
            <a:endParaRPr lang="en-IN" sz="1800" dirty="0">
              <a:solidFill>
                <a:srgbClr val="000000"/>
              </a:solidFill>
              <a:effectLst/>
              <a:latin typeface="Calibri" panose="020F0502020204030204" pitchFamily="34" charset="0"/>
              <a:ea typeface="Calibri" panose="020F0502020204030204" pitchFamily="34" charset="0"/>
            </a:endParaRPr>
          </a:p>
          <a:p>
            <a:endParaRPr lang="en-US" dirty="0"/>
          </a:p>
          <a:p>
            <a:endParaRPr lang="en-US" dirty="0"/>
          </a:p>
        </p:txBody>
      </p:sp>
      <p:pic>
        <p:nvPicPr>
          <p:cNvPr id="4" name="Picture 3">
            <a:extLst>
              <a:ext uri="{FF2B5EF4-FFF2-40B4-BE49-F238E27FC236}">
                <a16:creationId xmlns:a16="http://schemas.microsoft.com/office/drawing/2014/main" id="{36837941-712B-4BD3-BD99-77282827D9BC}"/>
              </a:ext>
            </a:extLst>
          </p:cNvPr>
          <p:cNvPicPr>
            <a:picLocks noChangeAspect="1"/>
          </p:cNvPicPr>
          <p:nvPr/>
        </p:nvPicPr>
        <p:blipFill>
          <a:blip r:embed="rId2"/>
          <a:stretch>
            <a:fillRect/>
          </a:stretch>
        </p:blipFill>
        <p:spPr>
          <a:xfrm>
            <a:off x="8019468" y="5667209"/>
            <a:ext cx="4172532" cy="1190791"/>
          </a:xfrm>
          <a:prstGeom prst="rect">
            <a:avLst/>
          </a:prstGeom>
        </p:spPr>
      </p:pic>
    </p:spTree>
    <p:extLst>
      <p:ext uri="{BB962C8B-B14F-4D97-AF65-F5344CB8AC3E}">
        <p14:creationId xmlns:p14="http://schemas.microsoft.com/office/powerpoint/2010/main" val="281221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1134</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Times New Roman</vt:lpstr>
      <vt:lpstr>Office Theme</vt:lpstr>
      <vt:lpstr>Caesar Cipher for efficient data privacy and security</vt:lpstr>
      <vt:lpstr>Introduction</vt:lpstr>
      <vt:lpstr>Scope:</vt:lpstr>
      <vt:lpstr>Motivation</vt:lpstr>
      <vt:lpstr>Literature Survey</vt:lpstr>
      <vt:lpstr>Proposed Method</vt:lpstr>
      <vt:lpstr>PowerPoint Presentation</vt:lpstr>
      <vt:lpstr>PowerPoint Presentation</vt:lpstr>
      <vt:lpstr>Work done so far &amp; Project Plan</vt:lpstr>
      <vt:lpstr>PowerPoint Presentation</vt:lpstr>
      <vt:lpstr>Paper completion status</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Dinesh Udayan</dc:creator>
  <cp:lastModifiedBy>TANUJA SUTRADHAR</cp:lastModifiedBy>
  <cp:revision>53</cp:revision>
  <dcterms:created xsi:type="dcterms:W3CDTF">2021-01-19T18:06:48Z</dcterms:created>
  <dcterms:modified xsi:type="dcterms:W3CDTF">2021-02-18T02:50:43Z</dcterms:modified>
</cp:coreProperties>
</file>