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0" r:id="rId5"/>
    <p:sldId id="272" r:id="rId6"/>
    <p:sldId id="261" r:id="rId7"/>
    <p:sldId id="265" r:id="rId8"/>
    <p:sldId id="264" r:id="rId9"/>
    <p:sldId id="269" r:id="rId10"/>
    <p:sldId id="273" r:id="rId11"/>
    <p:sldId id="259" r:id="rId12"/>
    <p:sldId id="26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nesh Udayan" initials="DU" lastIdx="1" clrIdx="0">
    <p:extLst>
      <p:ext uri="{19B8F6BF-5375-455C-9EA6-DF929625EA0E}">
        <p15:presenceInfo xmlns:p15="http://schemas.microsoft.com/office/powerpoint/2012/main" userId="17ec5e222935e9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253" y="42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4T20:35:43.101" idx="1">
    <p:pos x="10" y="10"/>
    <p:text>Change domain to a better 1</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1C92-5BFC-4E2D-9626-D8C5A5146C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54D527-F8C0-4EDD-9ED8-8EA48362A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6AD683-9885-460B-8883-A42BC22C8911}"/>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5" name="Footer Placeholder 4">
            <a:extLst>
              <a:ext uri="{FF2B5EF4-FFF2-40B4-BE49-F238E27FC236}">
                <a16:creationId xmlns:a16="http://schemas.microsoft.com/office/drawing/2014/main" id="{32476AD1-04E5-40D8-AD75-6B79CE0A8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E7077-24AA-4B9F-9743-514CDC6DA7C5}"/>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426202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0355-CD18-4B31-ADC6-C4225C9DD4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D040D-EA23-4A7C-A0BA-CE20998409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26EBE-30BD-4BFF-BED4-C2E97205F586}"/>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5" name="Footer Placeholder 4">
            <a:extLst>
              <a:ext uri="{FF2B5EF4-FFF2-40B4-BE49-F238E27FC236}">
                <a16:creationId xmlns:a16="http://schemas.microsoft.com/office/drawing/2014/main" id="{A5869FB3-DF72-4D88-A0EB-FC4D3843E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B2705-4423-4DFC-843C-675C257F4CE4}"/>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294035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E8FE2-C43F-435C-917E-D6125A14CE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290E92-4017-4C40-B7A7-9DF09B74A3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57BB1-2AE1-4B26-A953-16B6A96EABE8}"/>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5" name="Footer Placeholder 4">
            <a:extLst>
              <a:ext uri="{FF2B5EF4-FFF2-40B4-BE49-F238E27FC236}">
                <a16:creationId xmlns:a16="http://schemas.microsoft.com/office/drawing/2014/main" id="{A9F0A337-EF36-4F2F-8D33-899F30847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D9226-F928-4C36-82F1-6DF022D86049}"/>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3609716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84320-E460-4356-BCF0-074B7DD17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56FDD-E47F-42B5-8849-16A4A5CC66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1D3CD-323F-457E-8B70-4679141ED849}"/>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5" name="Footer Placeholder 4">
            <a:extLst>
              <a:ext uri="{FF2B5EF4-FFF2-40B4-BE49-F238E27FC236}">
                <a16:creationId xmlns:a16="http://schemas.microsoft.com/office/drawing/2014/main" id="{D562C07E-E0BB-46B7-8B2E-A6895A578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A2212-7C68-4FE6-A717-1CA310DF8E32}"/>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118050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C2AB-D793-48DA-B6A0-DA6D04F41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709639-5DDA-419E-91C0-6EF2225475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58B6E-2BF3-4675-9752-A67B2F78ECA6}"/>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5" name="Footer Placeholder 4">
            <a:extLst>
              <a:ext uri="{FF2B5EF4-FFF2-40B4-BE49-F238E27FC236}">
                <a16:creationId xmlns:a16="http://schemas.microsoft.com/office/drawing/2014/main" id="{F90FD29B-7DC9-4AB4-AD11-2F6ED9662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5BEF5-658C-47B1-B9A1-0201E7315609}"/>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399598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E4980-921B-4031-9FC4-BE0C293E9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3C7E89-2B19-4E02-A882-73EC926927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84788E-319C-4C71-8FAE-B7C57DA55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093E70-BA87-41B5-A503-3A25F00D59D6}"/>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6" name="Footer Placeholder 5">
            <a:extLst>
              <a:ext uri="{FF2B5EF4-FFF2-40B4-BE49-F238E27FC236}">
                <a16:creationId xmlns:a16="http://schemas.microsoft.com/office/drawing/2014/main" id="{2E316EB5-27AA-4014-8092-8524AD109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B4EC8F-198E-464B-93A9-399549BB053C}"/>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202975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490A-CE76-4D20-AE07-BA02DAEA8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C376DC-7284-4271-A43D-784A933AB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9806F-E103-4537-9485-88F096D7C4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8EA83C-43C4-446B-8F01-6D38A3ED2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FFBF8D-B6E1-445C-BA12-D15681687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8CD638-752A-4994-ABE2-153613F45C28}"/>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8" name="Footer Placeholder 7">
            <a:extLst>
              <a:ext uri="{FF2B5EF4-FFF2-40B4-BE49-F238E27FC236}">
                <a16:creationId xmlns:a16="http://schemas.microsoft.com/office/drawing/2014/main" id="{A2AB3B45-0626-4195-A990-506471B8F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68A0E-5EA4-4157-AB04-C3267277A6C8}"/>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268127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5CC9-5035-40C4-ADDF-AA4977C08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0C7F4E-454A-46CE-A720-63CB94E47524}"/>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4" name="Footer Placeholder 3">
            <a:extLst>
              <a:ext uri="{FF2B5EF4-FFF2-40B4-BE49-F238E27FC236}">
                <a16:creationId xmlns:a16="http://schemas.microsoft.com/office/drawing/2014/main" id="{B2E83261-3938-457C-BD80-8E0FEA3E88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D1B93-A150-4659-9648-FD30979E9692}"/>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375679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C4A09-8D06-4221-99C5-6F4C12BE5DA7}"/>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3" name="Footer Placeholder 2">
            <a:extLst>
              <a:ext uri="{FF2B5EF4-FFF2-40B4-BE49-F238E27FC236}">
                <a16:creationId xmlns:a16="http://schemas.microsoft.com/office/drawing/2014/main" id="{D3A1C0D5-C973-4D13-AD72-685298F08D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2CF882-3826-45D7-8987-B64AD31E9302}"/>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3972533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7A32-9BCA-464D-B45D-7EFC15887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384FEB-4C2F-408F-9B77-93808659FB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790848-A024-470A-A8E5-8974B799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0DBC65-FD2D-4C1C-BD9C-D13F61343E39}"/>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6" name="Footer Placeholder 5">
            <a:extLst>
              <a:ext uri="{FF2B5EF4-FFF2-40B4-BE49-F238E27FC236}">
                <a16:creationId xmlns:a16="http://schemas.microsoft.com/office/drawing/2014/main" id="{CEAE8DBC-91D4-45F2-AA9C-FF9B0E512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3DC6B-21AF-4784-9FD2-DADD3FBB79E6}"/>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156548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98A6-355C-42B0-99AC-97F1B4C01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F9E18-EC72-4441-8553-CE611D39C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D92DB5-55E1-44B7-862B-0C4AC5552D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56716-472C-40E4-B692-2D499799477A}"/>
              </a:ext>
            </a:extLst>
          </p:cNvPr>
          <p:cNvSpPr>
            <a:spLocks noGrp="1"/>
          </p:cNvSpPr>
          <p:nvPr>
            <p:ph type="dt" sz="half" idx="10"/>
          </p:nvPr>
        </p:nvSpPr>
        <p:spPr/>
        <p:txBody>
          <a:bodyPr/>
          <a:lstStyle/>
          <a:p>
            <a:fld id="{E9208082-7796-4FAC-B56A-7820C31F99DC}" type="datetimeFigureOut">
              <a:rPr lang="en-US" smtClean="0"/>
              <a:t>2/17/2021</a:t>
            </a:fld>
            <a:endParaRPr lang="en-US"/>
          </a:p>
        </p:txBody>
      </p:sp>
      <p:sp>
        <p:nvSpPr>
          <p:cNvPr id="6" name="Footer Placeholder 5">
            <a:extLst>
              <a:ext uri="{FF2B5EF4-FFF2-40B4-BE49-F238E27FC236}">
                <a16:creationId xmlns:a16="http://schemas.microsoft.com/office/drawing/2014/main" id="{B83CB898-0061-4E7A-B150-81AB997E5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AAD23-7F57-4B38-A1A1-C0A70BFA989B}"/>
              </a:ext>
            </a:extLst>
          </p:cNvPr>
          <p:cNvSpPr>
            <a:spLocks noGrp="1"/>
          </p:cNvSpPr>
          <p:nvPr>
            <p:ph type="sldNum" sz="quarter" idx="12"/>
          </p:nvPr>
        </p:nvSpPr>
        <p:spPr/>
        <p:txBody>
          <a:bodyPr/>
          <a:lstStyle/>
          <a:p>
            <a:fld id="{7C58C02B-2D82-449F-8F58-D4E8446C9693}" type="slidenum">
              <a:rPr lang="en-US" smtClean="0"/>
              <a:t>‹#›</a:t>
            </a:fld>
            <a:endParaRPr lang="en-US"/>
          </a:p>
        </p:txBody>
      </p:sp>
    </p:spTree>
    <p:extLst>
      <p:ext uri="{BB962C8B-B14F-4D97-AF65-F5344CB8AC3E}">
        <p14:creationId xmlns:p14="http://schemas.microsoft.com/office/powerpoint/2010/main" val="159423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37782-107E-4D5A-9B65-E569A86AB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51B000-A388-4727-92BC-53FB193AB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0CE04-1B9E-4611-9FAA-9A66F6DDF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08082-7796-4FAC-B56A-7820C31F99DC}" type="datetimeFigureOut">
              <a:rPr lang="en-US" smtClean="0"/>
              <a:t>2/17/2021</a:t>
            </a:fld>
            <a:endParaRPr lang="en-US"/>
          </a:p>
        </p:txBody>
      </p:sp>
      <p:sp>
        <p:nvSpPr>
          <p:cNvPr id="5" name="Footer Placeholder 4">
            <a:extLst>
              <a:ext uri="{FF2B5EF4-FFF2-40B4-BE49-F238E27FC236}">
                <a16:creationId xmlns:a16="http://schemas.microsoft.com/office/drawing/2014/main" id="{82AFFCDF-BA67-4512-94D4-1F2BA9055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304EA3-A97F-4308-8931-1EF75FCAA0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8C02B-2D82-449F-8F58-D4E8446C9693}" type="slidenum">
              <a:rPr lang="en-US" smtClean="0"/>
              <a:t>‹#›</a:t>
            </a:fld>
            <a:endParaRPr lang="en-US"/>
          </a:p>
        </p:txBody>
      </p:sp>
    </p:spTree>
    <p:extLst>
      <p:ext uri="{BB962C8B-B14F-4D97-AF65-F5344CB8AC3E}">
        <p14:creationId xmlns:p14="http://schemas.microsoft.com/office/powerpoint/2010/main" val="4253398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xpl/conhome/8443317/proceed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1EDA-3E2A-4E34-8C1B-6387E9E0FA4B}"/>
              </a:ext>
            </a:extLst>
          </p:cNvPr>
          <p:cNvSpPr>
            <a:spLocks noGrp="1"/>
          </p:cNvSpPr>
          <p:nvPr>
            <p:ph type="ctrTitle"/>
          </p:nvPr>
        </p:nvSpPr>
        <p:spPr>
          <a:xfrm>
            <a:off x="1524000" y="1041400"/>
            <a:ext cx="9144000" cy="2387600"/>
          </a:xfrm>
        </p:spPr>
        <p:txBody>
          <a:bodyPr/>
          <a:lstStyle/>
          <a:p>
            <a:r>
              <a:rPr lang="en-US" dirty="0"/>
              <a:t>Caesar Cipher for efficient data privacy and security</a:t>
            </a:r>
          </a:p>
        </p:txBody>
      </p:sp>
      <p:sp>
        <p:nvSpPr>
          <p:cNvPr id="5" name="Title 1">
            <a:extLst>
              <a:ext uri="{FF2B5EF4-FFF2-40B4-BE49-F238E27FC236}">
                <a16:creationId xmlns:a16="http://schemas.microsoft.com/office/drawing/2014/main" id="{535D5B22-F602-4F2C-B7DE-DAFA4E52A779}"/>
              </a:ext>
            </a:extLst>
          </p:cNvPr>
          <p:cNvSpPr txBox="1">
            <a:spLocks/>
          </p:cNvSpPr>
          <p:nvPr/>
        </p:nvSpPr>
        <p:spPr>
          <a:xfrm>
            <a:off x="465992" y="5142523"/>
            <a:ext cx="3516923" cy="8929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t>V . Lahari - 17113143</a:t>
            </a:r>
          </a:p>
          <a:p>
            <a:r>
              <a:rPr lang="en-US" sz="1600" dirty="0"/>
              <a:t>Dinesh Udayan - 17113255</a:t>
            </a:r>
          </a:p>
          <a:p>
            <a:r>
              <a:rPr lang="en-US" sz="1600" dirty="0"/>
              <a:t>Tanuja Sutradhar - 17113258</a:t>
            </a:r>
          </a:p>
        </p:txBody>
      </p:sp>
      <p:pic>
        <p:nvPicPr>
          <p:cNvPr id="4" name="Picture 3">
            <a:extLst>
              <a:ext uri="{FF2B5EF4-FFF2-40B4-BE49-F238E27FC236}">
                <a16:creationId xmlns:a16="http://schemas.microsoft.com/office/drawing/2014/main" id="{BF0FBEA9-C22D-4D7F-B034-DFE286E02DD9}"/>
              </a:ext>
            </a:extLst>
          </p:cNvPr>
          <p:cNvPicPr>
            <a:picLocks noChangeAspect="1"/>
          </p:cNvPicPr>
          <p:nvPr/>
        </p:nvPicPr>
        <p:blipFill>
          <a:blip r:embed="rId2"/>
          <a:stretch>
            <a:fillRect/>
          </a:stretch>
        </p:blipFill>
        <p:spPr>
          <a:xfrm>
            <a:off x="6956134" y="4844640"/>
            <a:ext cx="4172532" cy="1190791"/>
          </a:xfrm>
          <a:prstGeom prst="rect">
            <a:avLst/>
          </a:prstGeom>
        </p:spPr>
      </p:pic>
    </p:spTree>
    <p:extLst>
      <p:ext uri="{BB962C8B-B14F-4D97-AF65-F5344CB8AC3E}">
        <p14:creationId xmlns:p14="http://schemas.microsoft.com/office/powerpoint/2010/main" val="327920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E44C-BDE3-46B6-93AB-CB152320B7DA}"/>
              </a:ext>
            </a:extLst>
          </p:cNvPr>
          <p:cNvSpPr>
            <a:spLocks noGrp="1"/>
          </p:cNvSpPr>
          <p:nvPr>
            <p:ph type="title"/>
          </p:nvPr>
        </p:nvSpPr>
        <p:spPr/>
        <p:txBody>
          <a:bodyPr/>
          <a:lstStyle/>
          <a:p>
            <a:r>
              <a:rPr lang="en-IN" dirty="0"/>
              <a:t>Paper completion status</a:t>
            </a:r>
          </a:p>
        </p:txBody>
      </p:sp>
      <p:sp>
        <p:nvSpPr>
          <p:cNvPr id="3" name="Content Placeholder 2">
            <a:extLst>
              <a:ext uri="{FF2B5EF4-FFF2-40B4-BE49-F238E27FC236}">
                <a16:creationId xmlns:a16="http://schemas.microsoft.com/office/drawing/2014/main" id="{17B84A83-A447-4E81-A9C1-B3A714B6DD0C}"/>
              </a:ext>
            </a:extLst>
          </p:cNvPr>
          <p:cNvSpPr>
            <a:spLocks noGrp="1"/>
          </p:cNvSpPr>
          <p:nvPr>
            <p:ph idx="1"/>
          </p:nvPr>
        </p:nvSpPr>
        <p:spPr>
          <a:xfrm>
            <a:off x="-763929" y="1690688"/>
            <a:ext cx="12117729" cy="4486275"/>
          </a:xfrm>
        </p:spPr>
        <p:txBody>
          <a:bodyPr>
            <a:normAutofit/>
          </a:bodyPr>
          <a:lstStyle/>
          <a:p>
            <a:pPr marL="1371600" lvl="3" indent="0">
              <a:buNone/>
            </a:pPr>
            <a:r>
              <a:rPr lang="en-IN" sz="3200" dirty="0"/>
              <a:t>Abstract ,introduction and existing system has been completed</a:t>
            </a:r>
            <a:r>
              <a:rPr lang="en-IN" sz="2000" dirty="0"/>
              <a:t>.</a:t>
            </a:r>
          </a:p>
        </p:txBody>
      </p:sp>
    </p:spTree>
    <p:extLst>
      <p:ext uri="{BB962C8B-B14F-4D97-AF65-F5344CB8AC3E}">
        <p14:creationId xmlns:p14="http://schemas.microsoft.com/office/powerpoint/2010/main" val="425043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F9BD-E58E-4D27-886A-69FA761EBB7D}"/>
              </a:ext>
            </a:extLst>
          </p:cNvPr>
          <p:cNvSpPr>
            <a:spLocks noGrp="1"/>
          </p:cNvSpPr>
          <p:nvPr>
            <p:ph type="title"/>
          </p:nvPr>
        </p:nvSpPr>
        <p:spPr/>
        <p:txBody>
          <a:bodyPr/>
          <a:lstStyle/>
          <a:p>
            <a:r>
              <a:rPr lang="en-US" dirty="0"/>
              <a:t>Base Paper:</a:t>
            </a:r>
          </a:p>
        </p:txBody>
      </p:sp>
      <p:sp>
        <p:nvSpPr>
          <p:cNvPr id="3" name="Content Placeholder 2">
            <a:extLst>
              <a:ext uri="{FF2B5EF4-FFF2-40B4-BE49-F238E27FC236}">
                <a16:creationId xmlns:a16="http://schemas.microsoft.com/office/drawing/2014/main" id="{0C34A24C-59C0-4025-9208-1D5B1F681225}"/>
              </a:ext>
            </a:extLst>
          </p:cNvPr>
          <p:cNvSpPr>
            <a:spLocks noGrp="1"/>
          </p:cNvSpPr>
          <p:nvPr>
            <p:ph idx="1"/>
          </p:nvPr>
        </p:nvSpPr>
        <p:spPr>
          <a:xfrm>
            <a:off x="838200" y="1781908"/>
            <a:ext cx="10515600" cy="3118338"/>
          </a:xfrm>
        </p:spPr>
        <p:txBody>
          <a:bodyPr>
            <a:normAutofit/>
          </a:bodyPr>
          <a:lstStyle/>
          <a:p>
            <a:pPr marL="0" indent="0">
              <a:buNone/>
            </a:pPr>
            <a:r>
              <a:rPr lang="en-US" sz="2000" dirty="0">
                <a:solidFill>
                  <a:schemeClr val="accent3">
                    <a:lumMod val="60000"/>
                    <a:lumOff val="40000"/>
                  </a:schemeClr>
                </a:solidFill>
              </a:rPr>
              <a:t>"Multi-Layered Encryption Method," </a:t>
            </a:r>
          </a:p>
          <a:p>
            <a:pPr marL="0" indent="0">
              <a:buNone/>
            </a:pPr>
            <a:r>
              <a:rPr lang="en-US" sz="2000" dirty="0">
                <a:solidFill>
                  <a:schemeClr val="accent3">
                    <a:lumMod val="60000"/>
                    <a:lumOff val="40000"/>
                  </a:schemeClr>
                </a:solidFill>
              </a:rPr>
              <a:t>U. </a:t>
            </a:r>
            <a:r>
              <a:rPr lang="en-US" sz="2000" dirty="0" err="1">
                <a:solidFill>
                  <a:schemeClr val="accent3">
                    <a:lumMod val="60000"/>
                    <a:lumOff val="40000"/>
                  </a:schemeClr>
                </a:solidFill>
              </a:rPr>
              <a:t>Sudibyo</a:t>
            </a:r>
            <a:r>
              <a:rPr lang="en-US" sz="2000" dirty="0">
                <a:solidFill>
                  <a:schemeClr val="accent3">
                    <a:lumMod val="60000"/>
                    <a:lumOff val="40000"/>
                  </a:schemeClr>
                </a:solidFill>
              </a:rPr>
              <a:t> and C. Paramita, </a:t>
            </a:r>
          </a:p>
          <a:p>
            <a:pPr marL="0" indent="0">
              <a:buNone/>
            </a:pPr>
            <a:r>
              <a:rPr lang="en-US" sz="2000" dirty="0">
                <a:solidFill>
                  <a:schemeClr val="accent3">
                    <a:lumMod val="60000"/>
                    <a:lumOff val="40000"/>
                  </a:schemeClr>
                </a:solidFill>
              </a:rPr>
              <a:t>2019 3rd International Conference on Informatics and Computational Sciences (</a:t>
            </a:r>
            <a:r>
              <a:rPr lang="en-US" sz="2000" dirty="0" err="1">
                <a:solidFill>
                  <a:schemeClr val="accent3">
                    <a:lumMod val="60000"/>
                    <a:lumOff val="40000"/>
                  </a:schemeClr>
                </a:solidFill>
              </a:rPr>
              <a:t>ICICoS</a:t>
            </a:r>
            <a:r>
              <a:rPr lang="en-US" sz="2000" dirty="0">
                <a:solidFill>
                  <a:schemeClr val="accent3">
                    <a:lumMod val="60000"/>
                    <a:lumOff val="40000"/>
                  </a:schemeClr>
                </a:solidFill>
              </a:rPr>
              <a:t>), Semarang, Indonesia, 2019, </a:t>
            </a:r>
          </a:p>
          <a:p>
            <a:pPr marL="0" indent="0">
              <a:buNone/>
            </a:pPr>
            <a:r>
              <a:rPr lang="en-US" sz="2000" dirty="0">
                <a:solidFill>
                  <a:schemeClr val="accent3">
                    <a:lumMod val="60000"/>
                    <a:lumOff val="40000"/>
                  </a:schemeClr>
                </a:solidFill>
              </a:rPr>
              <a:t>pp. 1-6,</a:t>
            </a:r>
          </a:p>
          <a:p>
            <a:pPr marL="0" indent="0">
              <a:buNone/>
            </a:pPr>
            <a:r>
              <a:rPr lang="en-US" sz="2000" dirty="0">
                <a:solidFill>
                  <a:schemeClr val="accent3">
                    <a:lumMod val="60000"/>
                    <a:lumOff val="40000"/>
                  </a:schemeClr>
                </a:solidFill>
              </a:rPr>
              <a:t> </a:t>
            </a:r>
            <a:r>
              <a:rPr lang="en-US" sz="2000" dirty="0" err="1">
                <a:solidFill>
                  <a:schemeClr val="accent3">
                    <a:lumMod val="60000"/>
                    <a:lumOff val="40000"/>
                  </a:schemeClr>
                </a:solidFill>
              </a:rPr>
              <a:t>doi</a:t>
            </a:r>
            <a:r>
              <a:rPr lang="en-US" sz="2000" dirty="0">
                <a:solidFill>
                  <a:schemeClr val="accent3">
                    <a:lumMod val="60000"/>
                    <a:lumOff val="40000"/>
                  </a:schemeClr>
                </a:solidFill>
              </a:rPr>
              <a:t>: 10.1109/ICICoS48119.2019.8982407.</a:t>
            </a:r>
          </a:p>
        </p:txBody>
      </p:sp>
      <p:pic>
        <p:nvPicPr>
          <p:cNvPr id="5" name="Picture 4">
            <a:extLst>
              <a:ext uri="{FF2B5EF4-FFF2-40B4-BE49-F238E27FC236}">
                <a16:creationId xmlns:a16="http://schemas.microsoft.com/office/drawing/2014/main" id="{AB7EE86C-5EE5-413B-BA73-CB6D80669B68}"/>
              </a:ext>
            </a:extLst>
          </p:cNvPr>
          <p:cNvPicPr>
            <a:picLocks noChangeAspect="1"/>
          </p:cNvPicPr>
          <p:nvPr/>
        </p:nvPicPr>
        <p:blipFill>
          <a:blip r:embed="rId2"/>
          <a:stretch>
            <a:fillRect/>
          </a:stretch>
        </p:blipFill>
        <p:spPr>
          <a:xfrm>
            <a:off x="7181268" y="5302084"/>
            <a:ext cx="4172532" cy="1190791"/>
          </a:xfrm>
          <a:prstGeom prst="rect">
            <a:avLst/>
          </a:prstGeom>
        </p:spPr>
      </p:pic>
    </p:spTree>
    <p:extLst>
      <p:ext uri="{BB962C8B-B14F-4D97-AF65-F5344CB8AC3E}">
        <p14:creationId xmlns:p14="http://schemas.microsoft.com/office/powerpoint/2010/main" val="110881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21D6-9261-4700-8E2B-3CB45EF82857}"/>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72425BBA-E10D-4054-B398-E55340BF7949}"/>
              </a:ext>
            </a:extLst>
          </p:cNvPr>
          <p:cNvSpPr>
            <a:spLocks noGrp="1"/>
          </p:cNvSpPr>
          <p:nvPr>
            <p:ph idx="1"/>
          </p:nvPr>
        </p:nvSpPr>
        <p:spPr/>
        <p:txBody>
          <a:bodyPr>
            <a:normAutofit/>
          </a:bodyPr>
          <a:lstStyle/>
          <a:p>
            <a:r>
              <a:rPr lang="en-US" sz="2000" dirty="0"/>
              <a:t>A cryptographic algorithm is considered efficient enough only when it has enough guarantee given in terms of security of some data. But while security does it matter, the time of execution is also equally important since it should not take too much time to execute a particular algorithm. </a:t>
            </a:r>
          </a:p>
          <a:p>
            <a:r>
              <a:rPr lang="en-US" sz="2000" dirty="0"/>
              <a:t>The proposed algorithm as can be seen from the results, provides much better results than the ones that have are most widely used. Also it is an advance of the standard Caesar cipher by providing more security and also ensuring character such as blank space is also hidden. </a:t>
            </a:r>
          </a:p>
          <a:p>
            <a:r>
              <a:rPr lang="en-US" sz="2000" dirty="0"/>
              <a:t>It maintains the essence of the Caesar cipher algorithm in the sense that it ensures quick encryption and provides greater security which is an added bonus.</a:t>
            </a:r>
          </a:p>
        </p:txBody>
      </p:sp>
      <p:pic>
        <p:nvPicPr>
          <p:cNvPr id="5" name="Picture 4">
            <a:extLst>
              <a:ext uri="{FF2B5EF4-FFF2-40B4-BE49-F238E27FC236}">
                <a16:creationId xmlns:a16="http://schemas.microsoft.com/office/drawing/2014/main" id="{DAD15C8C-856C-4173-8E21-A70B2E86D620}"/>
              </a:ext>
            </a:extLst>
          </p:cNvPr>
          <p:cNvPicPr>
            <a:picLocks noChangeAspect="1"/>
          </p:cNvPicPr>
          <p:nvPr/>
        </p:nvPicPr>
        <p:blipFill>
          <a:blip r:embed="rId2"/>
          <a:stretch>
            <a:fillRect/>
          </a:stretch>
        </p:blipFill>
        <p:spPr>
          <a:xfrm>
            <a:off x="7181268" y="4986172"/>
            <a:ext cx="4172532" cy="1190791"/>
          </a:xfrm>
          <a:prstGeom prst="rect">
            <a:avLst/>
          </a:prstGeom>
        </p:spPr>
      </p:pic>
    </p:spTree>
    <p:extLst>
      <p:ext uri="{BB962C8B-B14F-4D97-AF65-F5344CB8AC3E}">
        <p14:creationId xmlns:p14="http://schemas.microsoft.com/office/powerpoint/2010/main" val="1913108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215C-0ABE-4132-8A6B-B4E01723797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44EBED16-9708-4898-A499-FC2F1FF1FE15}"/>
              </a:ext>
            </a:extLst>
          </p:cNvPr>
          <p:cNvSpPr>
            <a:spLocks noGrp="1"/>
          </p:cNvSpPr>
          <p:nvPr>
            <p:ph idx="1"/>
          </p:nvPr>
        </p:nvSpPr>
        <p:spPr/>
        <p:txBody>
          <a:bodyPr>
            <a:normAutofit/>
          </a:bodyPr>
          <a:lstStyle/>
          <a:p>
            <a:pPr marL="342900" indent="-342900">
              <a:buFont typeface="+mj-lt"/>
              <a:buAutoNum type="arabicPeriod"/>
            </a:pPr>
            <a:r>
              <a:rPr lang="en-US" sz="1400" dirty="0"/>
              <a:t>R. P. </a:t>
            </a:r>
            <a:r>
              <a:rPr lang="en-US" sz="1400" dirty="0" err="1"/>
              <a:t>Ritonga</a:t>
            </a:r>
            <a:r>
              <a:rPr lang="en-US" sz="1400" dirty="0"/>
              <a:t>, M. </a:t>
            </a:r>
            <a:r>
              <a:rPr lang="en-US" sz="1400" dirty="0" err="1"/>
              <a:t>Zarlis</a:t>
            </a:r>
            <a:r>
              <a:rPr lang="en-US" sz="1400" dirty="0"/>
              <a:t> and E. B. </a:t>
            </a:r>
            <a:r>
              <a:rPr lang="en-US" sz="1400" dirty="0" err="1"/>
              <a:t>Nababan</a:t>
            </a:r>
            <a:r>
              <a:rPr lang="en-US" sz="1400" dirty="0"/>
              <a:t>, "Modification Affine Cipher Transform Digraph to Squared the value of ‘n’ in Text Security," 2020 4rd International Conference on Electrical, Telecommunication and Computer Engineering (ELTICOM), Medan, Indonesia, 2020, pp. 124-128, </a:t>
            </a:r>
            <a:r>
              <a:rPr lang="en-US" sz="1400" dirty="0" err="1"/>
              <a:t>doi</a:t>
            </a:r>
            <a:r>
              <a:rPr lang="en-US" sz="1400" dirty="0"/>
              <a:t>: 10.1109/ELTICOM50775.2020.9230503.</a:t>
            </a:r>
          </a:p>
          <a:p>
            <a:pPr marL="342900" indent="-342900">
              <a:buFont typeface="+mj-lt"/>
              <a:buAutoNum type="arabicPeriod"/>
            </a:pPr>
            <a:r>
              <a:rPr lang="en-US" sz="1400" dirty="0"/>
              <a:t>U. </a:t>
            </a:r>
            <a:r>
              <a:rPr lang="en-US" sz="1400" dirty="0" err="1"/>
              <a:t>Sudibyo</a:t>
            </a:r>
            <a:r>
              <a:rPr lang="en-US" sz="1400" dirty="0"/>
              <a:t> and C. Paramita, "Multi-Layered Encryption Method," 2019 3rd International Conference on Informatics and Computational Sciences (</a:t>
            </a:r>
            <a:r>
              <a:rPr lang="en-US" sz="1400" dirty="0" err="1"/>
              <a:t>ICICoS</a:t>
            </a:r>
            <a:r>
              <a:rPr lang="en-US" sz="1400" dirty="0"/>
              <a:t>), Semarang, Indonesia, 2019, pp. 1-6, </a:t>
            </a:r>
            <a:r>
              <a:rPr lang="en-US" sz="1400" dirty="0" err="1"/>
              <a:t>doi</a:t>
            </a:r>
            <a:r>
              <a:rPr lang="en-US" sz="1400" dirty="0"/>
              <a:t>: 10.1109/ICICoS48119.2019.8982407.</a:t>
            </a:r>
          </a:p>
          <a:p>
            <a:pPr marL="342900" indent="-342900">
              <a:buFont typeface="+mj-lt"/>
              <a:buAutoNum type="arabicPeriod"/>
            </a:pPr>
            <a:r>
              <a:rPr lang="en-US" sz="1400" dirty="0"/>
              <a:t>Dey, Somdip &amp; Nath, Joyshree &amp; Nath, Asoke. (2012). An Advanced Combined Symmetric Key Cryptographic Method using Bit Manipulation, Bit Reversal, Modified Caesar Cipher(SD-REE), DJSA method, TTJSA method: SJA-I Algorithm. International Journal of Computer Applications. 46. </a:t>
            </a:r>
          </a:p>
          <a:p>
            <a:pPr marL="342900" indent="-342900">
              <a:buFont typeface="+mj-lt"/>
              <a:buAutoNum type="arabicPeriod"/>
            </a:pPr>
            <a:r>
              <a:rPr lang="en-US" sz="1400" i="0" dirty="0">
                <a:effectLst/>
                <a:latin typeface="Times New Roman" panose="02020603050405020304" pitchFamily="18" charset="0"/>
                <a:cs typeface="Times New Roman" panose="02020603050405020304" pitchFamily="18" charset="0"/>
              </a:rPr>
              <a:t>Cyber Attacks Cryptographic Attacks, Valency Network, </a:t>
            </a:r>
          </a:p>
        </p:txBody>
      </p:sp>
      <p:pic>
        <p:nvPicPr>
          <p:cNvPr id="4" name="Picture 3">
            <a:extLst>
              <a:ext uri="{FF2B5EF4-FFF2-40B4-BE49-F238E27FC236}">
                <a16:creationId xmlns:a16="http://schemas.microsoft.com/office/drawing/2014/main" id="{DB716F0F-4D87-4792-A2E7-57193CDF088D}"/>
              </a:ext>
            </a:extLst>
          </p:cNvPr>
          <p:cNvPicPr>
            <a:picLocks noChangeAspect="1"/>
          </p:cNvPicPr>
          <p:nvPr/>
        </p:nvPicPr>
        <p:blipFill>
          <a:blip r:embed="rId2"/>
          <a:stretch>
            <a:fillRect/>
          </a:stretch>
        </p:blipFill>
        <p:spPr>
          <a:xfrm>
            <a:off x="8019468" y="5581567"/>
            <a:ext cx="4172532" cy="1190791"/>
          </a:xfrm>
          <a:prstGeom prst="rect">
            <a:avLst/>
          </a:prstGeom>
        </p:spPr>
      </p:pic>
    </p:spTree>
    <p:extLst>
      <p:ext uri="{BB962C8B-B14F-4D97-AF65-F5344CB8AC3E}">
        <p14:creationId xmlns:p14="http://schemas.microsoft.com/office/powerpoint/2010/main" val="23106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7739ED2-C79E-4C16-AD23-331971FDA771}"/>
              </a:ext>
            </a:extLst>
          </p:cNvPr>
          <p:cNvSpPr>
            <a:spLocks noGrp="1"/>
          </p:cNvSpPr>
          <p:nvPr>
            <p:ph type="title"/>
          </p:nvPr>
        </p:nvSpPr>
        <p:spPr>
          <a:xfrm>
            <a:off x="838200" y="365125"/>
            <a:ext cx="10515600" cy="1325563"/>
          </a:xfrm>
        </p:spPr>
        <p:txBody>
          <a:bodyPr/>
          <a:lstStyle/>
          <a:p>
            <a:r>
              <a:rPr lang="en-US" dirty="0"/>
              <a:t>Introduction</a:t>
            </a:r>
          </a:p>
        </p:txBody>
      </p:sp>
      <p:sp>
        <p:nvSpPr>
          <p:cNvPr id="5" name="Content Placeholder 2">
            <a:extLst>
              <a:ext uri="{FF2B5EF4-FFF2-40B4-BE49-F238E27FC236}">
                <a16:creationId xmlns:a16="http://schemas.microsoft.com/office/drawing/2014/main" id="{3A0EF30A-6647-41B9-BDA5-53FA55B4408A}"/>
              </a:ext>
            </a:extLst>
          </p:cNvPr>
          <p:cNvSpPr>
            <a:spLocks noGrp="1"/>
          </p:cNvSpPr>
          <p:nvPr>
            <p:ph idx="1"/>
          </p:nvPr>
        </p:nvSpPr>
        <p:spPr>
          <a:xfrm>
            <a:off x="838200" y="1825625"/>
            <a:ext cx="10515600" cy="4351338"/>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Cryptography:</a:t>
            </a:r>
          </a:p>
          <a:p>
            <a:r>
              <a:rPr lang="en-US" sz="1600" b="0" i="0" dirty="0">
                <a:effectLst/>
                <a:latin typeface="Times New Roman" panose="02020603050405020304" pitchFamily="18" charset="0"/>
                <a:cs typeface="Times New Roman" panose="02020603050405020304" pitchFamily="18" charset="0"/>
              </a:rPr>
              <a:t> Cryptography in Cyber Security is used to find prominent solutions to encrypt data transmission over wireless or wired protocols.</a:t>
            </a:r>
          </a:p>
          <a:p>
            <a:r>
              <a:rPr lang="en-US" sz="1600" b="0" i="0" dirty="0">
                <a:effectLst/>
                <a:latin typeface="Times New Roman" panose="02020603050405020304" pitchFamily="18" charset="0"/>
                <a:cs typeface="Times New Roman" panose="02020603050405020304" pitchFamily="18" charset="0"/>
              </a:rPr>
              <a:t>In order to secure information and communication techniques derived from mathematical concepts and a set of rule-based calculations called algorithms are designed to transform messages in ways that are hard to decipher.</a:t>
            </a:r>
          </a:p>
          <a:p>
            <a:r>
              <a:rPr lang="en-US" sz="1600" dirty="0">
                <a:latin typeface="Times New Roman" panose="02020603050405020304" pitchFamily="18" charset="0"/>
                <a:cs typeface="Times New Roman" panose="02020603050405020304" pitchFamily="18" charset="0"/>
              </a:rPr>
              <a:t>Consideration of the CIA triad is applied here.</a:t>
            </a:r>
          </a:p>
          <a:p>
            <a:endParaRPr lang="en-US" sz="1600" dirty="0"/>
          </a:p>
          <a:p>
            <a:endParaRPr lang="en-US" sz="1600" dirty="0"/>
          </a:p>
        </p:txBody>
      </p:sp>
      <p:pic>
        <p:nvPicPr>
          <p:cNvPr id="6" name="Picture 5">
            <a:extLst>
              <a:ext uri="{FF2B5EF4-FFF2-40B4-BE49-F238E27FC236}">
                <a16:creationId xmlns:a16="http://schemas.microsoft.com/office/drawing/2014/main" id="{4BEF9128-1BAD-4D5B-ABDA-38B6938676C1}"/>
              </a:ext>
            </a:extLst>
          </p:cNvPr>
          <p:cNvPicPr>
            <a:picLocks noChangeAspect="1"/>
          </p:cNvPicPr>
          <p:nvPr/>
        </p:nvPicPr>
        <p:blipFill>
          <a:blip r:embed="rId2"/>
          <a:stretch>
            <a:fillRect/>
          </a:stretch>
        </p:blipFill>
        <p:spPr>
          <a:xfrm>
            <a:off x="7251606" y="5416995"/>
            <a:ext cx="4172532" cy="1190791"/>
          </a:xfrm>
          <a:prstGeom prst="rect">
            <a:avLst/>
          </a:prstGeom>
        </p:spPr>
      </p:pic>
    </p:spTree>
    <p:extLst>
      <p:ext uri="{BB962C8B-B14F-4D97-AF65-F5344CB8AC3E}">
        <p14:creationId xmlns:p14="http://schemas.microsoft.com/office/powerpoint/2010/main" val="208397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B2DC-B129-422A-93BC-8EE7C4A89B1E}"/>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E908D3BD-9F14-4027-BB40-C6B0C2D836FE}"/>
              </a:ext>
            </a:extLst>
          </p:cNvPr>
          <p:cNvSpPr>
            <a:spLocks noGrp="1"/>
          </p:cNvSpPr>
          <p:nvPr>
            <p:ph idx="1"/>
          </p:nvPr>
        </p:nvSpPr>
        <p:spPr/>
        <p:txBody>
          <a:bodyPr/>
          <a:lstStyle/>
          <a:p>
            <a:r>
              <a:rPr lang="en-US" dirty="0"/>
              <a:t>To perform encryption using Caesar cipher implementing through a multi-layered approach.</a:t>
            </a:r>
          </a:p>
          <a:p>
            <a:r>
              <a:rPr lang="en-US" dirty="0"/>
              <a:t>To generate a more sophisticated key with inheriting the fast nature of Caesar cipher.</a:t>
            </a:r>
          </a:p>
          <a:p>
            <a:r>
              <a:rPr lang="en-US" dirty="0"/>
              <a:t>Key are generated dynamically with consideration of various method of modern cyber attacks.</a:t>
            </a:r>
          </a:p>
          <a:p>
            <a:pPr marL="0" indent="0">
              <a:buNone/>
            </a:pPr>
            <a:r>
              <a:rPr lang="en-US" dirty="0"/>
              <a:t> </a:t>
            </a:r>
          </a:p>
        </p:txBody>
      </p:sp>
      <p:pic>
        <p:nvPicPr>
          <p:cNvPr id="5" name="Picture 4">
            <a:extLst>
              <a:ext uri="{FF2B5EF4-FFF2-40B4-BE49-F238E27FC236}">
                <a16:creationId xmlns:a16="http://schemas.microsoft.com/office/drawing/2014/main" id="{D70DD33D-7563-466F-B987-0CCE3F2E226E}"/>
              </a:ext>
            </a:extLst>
          </p:cNvPr>
          <p:cNvPicPr>
            <a:picLocks noChangeAspect="1"/>
          </p:cNvPicPr>
          <p:nvPr/>
        </p:nvPicPr>
        <p:blipFill>
          <a:blip r:embed="rId2"/>
          <a:stretch>
            <a:fillRect/>
          </a:stretch>
        </p:blipFill>
        <p:spPr>
          <a:xfrm>
            <a:off x="7181268" y="4986172"/>
            <a:ext cx="4172532" cy="1190791"/>
          </a:xfrm>
          <a:prstGeom prst="rect">
            <a:avLst/>
          </a:prstGeom>
        </p:spPr>
      </p:pic>
    </p:spTree>
    <p:extLst>
      <p:ext uri="{BB962C8B-B14F-4D97-AF65-F5344CB8AC3E}">
        <p14:creationId xmlns:p14="http://schemas.microsoft.com/office/powerpoint/2010/main" val="377885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2E22-35D3-4BD0-93F4-BB83055D91A7}"/>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B54D56B-8919-4FB5-9158-659690611453}"/>
              </a:ext>
            </a:extLst>
          </p:cNvPr>
          <p:cNvSpPr>
            <a:spLocks noGrp="1"/>
          </p:cNvSpPr>
          <p:nvPr>
            <p:ph idx="1"/>
          </p:nvPr>
        </p:nvSpPr>
        <p:spPr/>
        <p:txBody>
          <a:bodyPr/>
          <a:lstStyle/>
          <a:p>
            <a:r>
              <a:rPr lang="en-US" dirty="0"/>
              <a:t>In case of Caesar Cipher, during data transferring the encrypted data can easily be decrypted during cyber attack like man-in-middle attack.</a:t>
            </a:r>
          </a:p>
          <a:p>
            <a:r>
              <a:rPr lang="en-US" dirty="0"/>
              <a:t>As the generated encrypted key is constant throughout the lifecycle.</a:t>
            </a:r>
          </a:p>
          <a:p>
            <a:r>
              <a:rPr lang="en-US" dirty="0"/>
              <a:t>The same drawback is encountered in case of real time applications like JSON Web Token(JWT).</a:t>
            </a:r>
          </a:p>
          <a:p>
            <a:endParaRPr lang="en-US" dirty="0"/>
          </a:p>
        </p:txBody>
      </p:sp>
      <p:pic>
        <p:nvPicPr>
          <p:cNvPr id="5" name="Picture 4">
            <a:extLst>
              <a:ext uri="{FF2B5EF4-FFF2-40B4-BE49-F238E27FC236}">
                <a16:creationId xmlns:a16="http://schemas.microsoft.com/office/drawing/2014/main" id="{D4B2DBC1-8103-4F72-8DFC-21D2B6230B0D}"/>
              </a:ext>
            </a:extLst>
          </p:cNvPr>
          <p:cNvPicPr>
            <a:picLocks noChangeAspect="1"/>
          </p:cNvPicPr>
          <p:nvPr/>
        </p:nvPicPr>
        <p:blipFill>
          <a:blip r:embed="rId2"/>
          <a:stretch>
            <a:fillRect/>
          </a:stretch>
        </p:blipFill>
        <p:spPr>
          <a:xfrm>
            <a:off x="7181268" y="4986172"/>
            <a:ext cx="4172532" cy="1190791"/>
          </a:xfrm>
          <a:prstGeom prst="rect">
            <a:avLst/>
          </a:prstGeom>
        </p:spPr>
      </p:pic>
    </p:spTree>
    <p:extLst>
      <p:ext uri="{BB962C8B-B14F-4D97-AF65-F5344CB8AC3E}">
        <p14:creationId xmlns:p14="http://schemas.microsoft.com/office/powerpoint/2010/main" val="57689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3D8A-35CB-45B7-B7B0-97035F458423}"/>
              </a:ext>
            </a:extLst>
          </p:cNvPr>
          <p:cNvSpPr>
            <a:spLocks noGrp="1"/>
          </p:cNvSpPr>
          <p:nvPr>
            <p:ph type="title"/>
          </p:nvPr>
        </p:nvSpPr>
        <p:spPr>
          <a:xfrm>
            <a:off x="444661" y="376700"/>
            <a:ext cx="10515600" cy="838642"/>
          </a:xfrm>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EF71C86E-864C-4386-BBD1-B6C55F22A86F}"/>
              </a:ext>
            </a:extLst>
          </p:cNvPr>
          <p:cNvGraphicFramePr>
            <a:graphicFrameLocks noGrp="1"/>
          </p:cNvGraphicFramePr>
          <p:nvPr>
            <p:ph idx="1"/>
            <p:extLst>
              <p:ext uri="{D42A27DB-BD31-4B8C-83A1-F6EECF244321}">
                <p14:modId xmlns:p14="http://schemas.microsoft.com/office/powerpoint/2010/main" val="365542858"/>
              </p:ext>
            </p:extLst>
          </p:nvPr>
        </p:nvGraphicFramePr>
        <p:xfrm>
          <a:off x="493938" y="1455375"/>
          <a:ext cx="10849702" cy="4970945"/>
        </p:xfrm>
        <a:graphic>
          <a:graphicData uri="http://schemas.openxmlformats.org/drawingml/2006/table">
            <a:tbl>
              <a:tblPr firstRow="1" firstCol="1" bandRow="1">
                <a:tableStyleId>{5C22544A-7EE6-4342-B048-85BDC9FD1C3A}</a:tableStyleId>
              </a:tblPr>
              <a:tblGrid>
                <a:gridCol w="554022">
                  <a:extLst>
                    <a:ext uri="{9D8B030D-6E8A-4147-A177-3AD203B41FA5}">
                      <a16:colId xmlns:a16="http://schemas.microsoft.com/office/drawing/2014/main" val="2834126193"/>
                    </a:ext>
                  </a:extLst>
                </a:gridCol>
                <a:gridCol w="1582753">
                  <a:extLst>
                    <a:ext uri="{9D8B030D-6E8A-4147-A177-3AD203B41FA5}">
                      <a16:colId xmlns:a16="http://schemas.microsoft.com/office/drawing/2014/main" val="1004433310"/>
                    </a:ext>
                  </a:extLst>
                </a:gridCol>
                <a:gridCol w="1551008">
                  <a:extLst>
                    <a:ext uri="{9D8B030D-6E8A-4147-A177-3AD203B41FA5}">
                      <a16:colId xmlns:a16="http://schemas.microsoft.com/office/drawing/2014/main" val="2977381808"/>
                    </a:ext>
                  </a:extLst>
                </a:gridCol>
                <a:gridCol w="2986268">
                  <a:extLst>
                    <a:ext uri="{9D8B030D-6E8A-4147-A177-3AD203B41FA5}">
                      <a16:colId xmlns:a16="http://schemas.microsoft.com/office/drawing/2014/main" val="1565903679"/>
                    </a:ext>
                  </a:extLst>
                </a:gridCol>
                <a:gridCol w="2479961">
                  <a:extLst>
                    <a:ext uri="{9D8B030D-6E8A-4147-A177-3AD203B41FA5}">
                      <a16:colId xmlns:a16="http://schemas.microsoft.com/office/drawing/2014/main" val="1513853232"/>
                    </a:ext>
                  </a:extLst>
                </a:gridCol>
                <a:gridCol w="1695690">
                  <a:extLst>
                    <a:ext uri="{9D8B030D-6E8A-4147-A177-3AD203B41FA5}">
                      <a16:colId xmlns:a16="http://schemas.microsoft.com/office/drawing/2014/main" val="3239340419"/>
                    </a:ext>
                  </a:extLst>
                </a:gridCol>
              </a:tblGrid>
              <a:tr h="649185">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 no</a:t>
                      </a:r>
                    </a:p>
                  </a:txBody>
                  <a:tcPr marL="48411" marR="48411" marT="0" marB="0"/>
                </a:tc>
                <a:tc>
                  <a:txBody>
                    <a:bodyPr/>
                    <a:lstStyle/>
                    <a:p>
                      <a:pPr>
                        <a:lnSpc>
                          <a:spcPct val="107000"/>
                        </a:lnSpc>
                        <a:spcAft>
                          <a:spcPts val="800"/>
                        </a:spcAft>
                      </a:pPr>
                      <a:r>
                        <a:rPr lang="en-IN" sz="1600" dirty="0">
                          <a:effectLst/>
                        </a:rPr>
                        <a:t>Title of the Papers:</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600" dirty="0">
                          <a:effectLst/>
                        </a:rPr>
                        <a:t>Authors:</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600" dirty="0">
                          <a:effectLst/>
                        </a:rPr>
                        <a:t>Name of the conference/journal and year of publication:</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600" dirty="0">
                          <a:effectLst/>
                        </a:rPr>
                        <a:t>Methodology:</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600" dirty="0">
                          <a:effectLst/>
                        </a:rPr>
                        <a:t>Issues/</a:t>
                      </a:r>
                    </a:p>
                    <a:p>
                      <a:pPr>
                        <a:lnSpc>
                          <a:spcPct val="107000"/>
                        </a:lnSpc>
                        <a:spcAft>
                          <a:spcPts val="800"/>
                        </a:spcAft>
                      </a:pPr>
                      <a:r>
                        <a:rPr lang="en-IN" sz="1600" dirty="0">
                          <a:effectLst/>
                        </a:rPr>
                        <a:t>Limitations:</a:t>
                      </a:r>
                      <a:endPar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extLst>
                  <a:ext uri="{0D108BD9-81ED-4DB2-BD59-A6C34878D82A}">
                    <a16:rowId xmlns:a16="http://schemas.microsoft.com/office/drawing/2014/main" val="4009914493"/>
                  </a:ext>
                </a:extLst>
              </a:tr>
              <a:tr h="1373097">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48411" marR="48411" marT="0" marB="0"/>
                </a:tc>
                <a:tc>
                  <a:txBody>
                    <a:bodyPr/>
                    <a:lstStyle/>
                    <a:p>
                      <a:pPr>
                        <a:lnSpc>
                          <a:spcPct val="107000"/>
                        </a:lnSpc>
                        <a:spcAft>
                          <a:spcPts val="800"/>
                        </a:spcAft>
                      </a:pPr>
                      <a:r>
                        <a:rPr lang="en-IN" sz="1200" dirty="0">
                          <a:effectLst/>
                        </a:rPr>
                        <a:t>An Enhanced Cipher Technique Using </a:t>
                      </a:r>
                      <a:r>
                        <a:rPr lang="en-IN" sz="1200" dirty="0" err="1">
                          <a:effectLst/>
                        </a:rPr>
                        <a:t>Vigenere</a:t>
                      </a:r>
                      <a:r>
                        <a:rPr lang="en-IN" sz="1200" dirty="0">
                          <a:effectLst/>
                        </a:rPr>
                        <a:t> and Modified Caesar Cipher</a:t>
                      </a:r>
                    </a:p>
                    <a:p>
                      <a:pPr>
                        <a:lnSpc>
                          <a:spcPct val="107000"/>
                        </a:lnSpc>
                        <a:spcAft>
                          <a:spcPts val="800"/>
                        </a:spcAft>
                      </a:pPr>
                      <a:r>
                        <a:rPr lang="en-IN" sz="1200" dirty="0">
                          <a:effectLst/>
                        </a:rPr>
                        <a:t>Publisher: IEEE</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dirty="0">
                          <a:effectLst/>
                        </a:rPr>
                        <a:t>Deepanshu Gautam</a:t>
                      </a:r>
                    </a:p>
                    <a:p>
                      <a:pPr>
                        <a:lnSpc>
                          <a:spcPct val="107000"/>
                        </a:lnSpc>
                        <a:spcAft>
                          <a:spcPts val="800"/>
                        </a:spcAft>
                      </a:pPr>
                      <a:r>
                        <a:rPr lang="en-IN" sz="1200" dirty="0" err="1">
                          <a:effectLst/>
                        </a:rPr>
                        <a:t>Parth</a:t>
                      </a:r>
                      <a:r>
                        <a:rPr lang="en-IN" sz="1200" dirty="0">
                          <a:effectLst/>
                        </a:rPr>
                        <a:t> Sharma</a:t>
                      </a:r>
                    </a:p>
                    <a:p>
                      <a:pPr>
                        <a:lnSpc>
                          <a:spcPct val="107000"/>
                        </a:lnSpc>
                        <a:spcAft>
                          <a:spcPts val="800"/>
                        </a:spcAft>
                      </a:pPr>
                      <a:r>
                        <a:rPr lang="en-IN" sz="1200" dirty="0">
                          <a:effectLst/>
                        </a:rPr>
                        <a:t>Poonam Saini</a:t>
                      </a:r>
                    </a:p>
                    <a:p>
                      <a:pPr>
                        <a:lnSpc>
                          <a:spcPct val="107000"/>
                        </a:lnSpc>
                        <a:spcAft>
                          <a:spcPts val="800"/>
                        </a:spcAft>
                      </a:pPr>
                      <a:r>
                        <a:rPr lang="en-IN" sz="1200" dirty="0">
                          <a:effectLst/>
                        </a:rPr>
                        <a:t>Chandan Agrawal</a:t>
                      </a:r>
                    </a:p>
                    <a:p>
                      <a:pPr>
                        <a:lnSpc>
                          <a:spcPct val="107000"/>
                        </a:lnSpc>
                        <a:spcAft>
                          <a:spcPts val="800"/>
                        </a:spcAft>
                      </a:pPr>
                      <a:r>
                        <a:rPr lang="en-IN" sz="1200" dirty="0">
                          <a:effectLst/>
                        </a:rPr>
                        <a:t>Dr </a:t>
                      </a:r>
                      <a:r>
                        <a:rPr lang="en-IN" sz="1200" dirty="0" err="1">
                          <a:effectLst/>
                        </a:rPr>
                        <a:t>Munish</a:t>
                      </a:r>
                      <a:r>
                        <a:rPr lang="en-IN" sz="1200" dirty="0">
                          <a:effectLst/>
                        </a:rPr>
                        <a:t> Mehta</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dirty="0">
                          <a:effectLst/>
                        </a:rPr>
                        <a:t>2nd International Conference on Trends in Electronics and Informatics (ICOEI)</a:t>
                      </a:r>
                    </a:p>
                    <a:p>
                      <a:pPr>
                        <a:lnSpc>
                          <a:spcPct val="107000"/>
                        </a:lnSpc>
                        <a:spcAft>
                          <a:spcPts val="800"/>
                        </a:spcAft>
                      </a:pPr>
                      <a:r>
                        <a:rPr lang="en-IN" sz="1200" dirty="0">
                          <a:effectLst/>
                        </a:rPr>
                        <a:t>2018</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a:effectLst/>
                        </a:rPr>
                        <a:t>Performing encryption by using the poly alphabetic cipher techniques and the vigenere table.</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a:effectLst/>
                        </a:rPr>
                        <a:t>If the length of the text is small, keys will be repeated treating it as interwoven caeser text which can be easily broken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extLst>
                  <a:ext uri="{0D108BD9-81ED-4DB2-BD59-A6C34878D82A}">
                    <a16:rowId xmlns:a16="http://schemas.microsoft.com/office/drawing/2014/main" val="2782457408"/>
                  </a:ext>
                </a:extLst>
              </a:tr>
              <a:tr h="1099770">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p>
                  </a:txBody>
                  <a:tcPr marL="48411" marR="48411" marT="0" marB="0"/>
                </a:tc>
                <a:tc>
                  <a:txBody>
                    <a:bodyPr/>
                    <a:lstStyle/>
                    <a:p>
                      <a:pPr>
                        <a:lnSpc>
                          <a:spcPct val="107000"/>
                        </a:lnSpc>
                        <a:spcAft>
                          <a:spcPts val="800"/>
                        </a:spcAft>
                      </a:pPr>
                      <a:r>
                        <a:rPr lang="en-IN" sz="1200" dirty="0">
                          <a:effectLst/>
                        </a:rPr>
                        <a:t>Multi-Layered Encryption Method</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dirty="0">
                          <a:effectLst/>
                        </a:rPr>
                        <a:t>Usman </a:t>
                      </a:r>
                      <a:r>
                        <a:rPr lang="en-IN" sz="1200" dirty="0" err="1">
                          <a:effectLst/>
                        </a:rPr>
                        <a:t>Sudibyo</a:t>
                      </a:r>
                      <a:endParaRPr lang="en-IN" sz="1200" dirty="0">
                        <a:effectLst/>
                      </a:endParaRPr>
                    </a:p>
                    <a:p>
                      <a:pPr>
                        <a:lnSpc>
                          <a:spcPct val="107000"/>
                        </a:lnSpc>
                        <a:spcAft>
                          <a:spcPts val="800"/>
                        </a:spcAft>
                      </a:pPr>
                      <a:r>
                        <a:rPr lang="en-IN" sz="1200" dirty="0" err="1">
                          <a:effectLst/>
                        </a:rPr>
                        <a:t>Cinantya</a:t>
                      </a:r>
                      <a:r>
                        <a:rPr lang="en-IN" sz="1200" dirty="0">
                          <a:effectLst/>
                        </a:rPr>
                        <a:t> Paramita</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dirty="0">
                          <a:effectLst/>
                        </a:rPr>
                        <a:t>3rd International Conference on Informatics and Computational Sciences (</a:t>
                      </a:r>
                      <a:r>
                        <a:rPr lang="en-IN" sz="1200" dirty="0" err="1">
                          <a:effectLst/>
                        </a:rPr>
                        <a:t>ICICoS</a:t>
                      </a:r>
                      <a:r>
                        <a:rPr lang="en-IN" sz="1200" dirty="0">
                          <a:effectLst/>
                        </a:rPr>
                        <a:t>)</a:t>
                      </a:r>
                    </a:p>
                    <a:p>
                      <a:pPr>
                        <a:lnSpc>
                          <a:spcPct val="107000"/>
                        </a:lnSpc>
                        <a:spcAft>
                          <a:spcPts val="800"/>
                        </a:spcAft>
                      </a:pPr>
                      <a:r>
                        <a:rPr lang="en-IN" sz="1200" dirty="0">
                          <a:effectLst/>
                        </a:rPr>
                        <a:t>2019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a:effectLst/>
                        </a:rPr>
                        <a:t>Implementing basic encryption algorithm to create a complex one for performing multi-layered encryption.</a:t>
                      </a:r>
                    </a:p>
                    <a:p>
                      <a:pP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a:effectLst/>
                        </a:rPr>
                        <a:t>The key generation method remains constant making it vulnerable.</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extLst>
                  <a:ext uri="{0D108BD9-81ED-4DB2-BD59-A6C34878D82A}">
                    <a16:rowId xmlns:a16="http://schemas.microsoft.com/office/drawing/2014/main" val="418348619"/>
                  </a:ext>
                </a:extLst>
              </a:tr>
              <a:tr h="1069006">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48411" marR="48411" marT="0" marB="0"/>
                </a:tc>
                <a:tc>
                  <a:txBody>
                    <a:bodyPr/>
                    <a:lstStyle/>
                    <a:p>
                      <a:pPr>
                        <a:lnSpc>
                          <a:spcPct val="107000"/>
                        </a:lnSpc>
                        <a:spcAft>
                          <a:spcPts val="800"/>
                        </a:spcAft>
                      </a:pPr>
                      <a:r>
                        <a:rPr lang="en-US" sz="1200">
                          <a:effectLst/>
                        </a:rPr>
                        <a:t>Analysis of Encryption Algorithms (RSA, SRNN and 2 Key Pair) for Information Security</a:t>
                      </a:r>
                      <a:endParaRPr lang="en-IN" sz="1200">
                        <a:effectLst/>
                      </a:endParaRPr>
                    </a:p>
                    <a:p>
                      <a:pP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a:effectLst/>
                        </a:rPr>
                        <a:t>Sarika Y. Bonde</a:t>
                      </a:r>
                    </a:p>
                    <a:p>
                      <a:pPr>
                        <a:lnSpc>
                          <a:spcPct val="107000"/>
                        </a:lnSpc>
                        <a:spcAft>
                          <a:spcPts val="800"/>
                        </a:spcAft>
                      </a:pPr>
                      <a:r>
                        <a:rPr lang="en-IN" sz="1200">
                          <a:effectLst/>
                        </a:rPr>
                        <a:t>Prof.Dr. U. S. Bhadade</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US" sz="1200" u="none" strike="noStrike" dirty="0">
                          <a:solidFill>
                            <a:schemeClr val="tx1"/>
                          </a:solidFill>
                          <a:effectLst/>
                          <a:latin typeface="+mn-lt"/>
                        </a:rPr>
                        <a:t>International Conference on Computing, Communication, Control and Automation  (ICCUBEA)</a:t>
                      </a:r>
                      <a:endParaRPr lang="en-IN" sz="1200" u="none" strike="noStrike" dirty="0">
                        <a:solidFill>
                          <a:schemeClr val="tx1"/>
                        </a:solidFill>
                        <a:effectLst/>
                        <a:latin typeface="+mn-lt"/>
                      </a:endParaRPr>
                    </a:p>
                    <a:p>
                      <a:pPr>
                        <a:lnSpc>
                          <a:spcPct val="107000"/>
                        </a:lnSpc>
                        <a:spcAft>
                          <a:spcPts val="800"/>
                        </a:spcAft>
                      </a:pPr>
                      <a:r>
                        <a:rPr lang="en-IN" sz="1200" u="none" strike="noStrike" dirty="0">
                          <a:solidFill>
                            <a:schemeClr val="tx1"/>
                          </a:solidFill>
                          <a:effectLst/>
                          <a:latin typeface="+mn-lt"/>
                          <a:hlinkClick r:id="rId2">
                            <a:extLst>
                              <a:ext uri="{A12FA001-AC4F-418D-AE19-62706E023703}">
                                <ahyp:hlinkClr xmlns:ahyp="http://schemas.microsoft.com/office/drawing/2018/hyperlinkcolor" val="tx"/>
                              </a:ext>
                            </a:extLst>
                          </a:hlinkClick>
                        </a:rPr>
                        <a:t>2017 </a:t>
                      </a:r>
                      <a:r>
                        <a:rPr lang="en-US" sz="1200" u="none" strike="noStrike" dirty="0">
                          <a:solidFill>
                            <a:schemeClr val="tx1"/>
                          </a:solidFill>
                          <a:effectLst/>
                          <a:latin typeface="+mn-lt"/>
                          <a:hlinkClick r:id="rId2">
                            <a:extLst>
                              <a:ext uri="{A12FA001-AC4F-418D-AE19-62706E023703}">
                                <ahyp:hlinkClr xmlns:ahyp="http://schemas.microsoft.com/office/drawing/2018/hyperlinkcolor" val="tx"/>
                              </a:ext>
                            </a:extLst>
                          </a:hlinkClick>
                        </a:rPr>
                        <a:t> </a:t>
                      </a:r>
                      <a:endParaRPr lang="en-IN" sz="1200" u="none" dirty="0">
                        <a:solidFill>
                          <a:schemeClr val="tx1"/>
                        </a:solidFill>
                        <a:effectLst/>
                        <a:latin typeface="+mn-lt"/>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dirty="0">
                          <a:effectLst/>
                        </a:rPr>
                        <a:t>Performing encryption using RSA, SRNN </a:t>
                      </a:r>
                    </a:p>
                    <a:p>
                      <a:pPr>
                        <a:lnSpc>
                          <a:spcPct val="107000"/>
                        </a:lnSpc>
                        <a:spcAft>
                          <a:spcPts val="800"/>
                        </a:spcAft>
                      </a:pPr>
                      <a:r>
                        <a:rPr lang="en-IN" sz="1200" dirty="0">
                          <a:effectLst/>
                        </a:rPr>
                        <a:t>And 2 key pair algorithm.</a:t>
                      </a:r>
                    </a:p>
                    <a:p>
                      <a:pP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a:effectLst/>
                        </a:rPr>
                        <a:t>RSA algorithm is very slow and takes longest time for encryption.</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extLst>
                  <a:ext uri="{0D108BD9-81ED-4DB2-BD59-A6C34878D82A}">
                    <a16:rowId xmlns:a16="http://schemas.microsoft.com/office/drawing/2014/main" val="63070083"/>
                  </a:ext>
                </a:extLst>
              </a:tr>
              <a:tr h="772391">
                <a:tc>
                  <a:txBody>
                    <a:bodyPr/>
                    <a:lstStyle/>
                    <a:p>
                      <a:pPr>
                        <a:lnSpc>
                          <a:spcPct val="107000"/>
                        </a:lnSpc>
                        <a:spcAft>
                          <a:spcPts val="800"/>
                        </a:spcAft>
                      </a:pPr>
                      <a:r>
                        <a:rPr lang="en-IN"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p>
                  </a:txBody>
                  <a:tcPr marL="48411" marR="48411" marT="0" marB="0"/>
                </a:tc>
                <a:tc>
                  <a:txBody>
                    <a:bodyPr/>
                    <a:lstStyle/>
                    <a:p>
                      <a:pPr>
                        <a:lnSpc>
                          <a:spcPct val="107000"/>
                        </a:lnSpc>
                        <a:spcAft>
                          <a:spcPts val="800"/>
                        </a:spcAft>
                      </a:pPr>
                      <a:r>
                        <a:rPr lang="en-IN" sz="1200">
                          <a:effectLst/>
                        </a:rPr>
                        <a:t>Caesar Cipher with Goldbach Code Compression for Efficient Cryptography</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a:effectLst/>
                        </a:rPr>
                        <a:t>Jan Carlo T. Arroyo , Allemar Jhone P. Delima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dirty="0">
                          <a:effectLst/>
                        </a:rPr>
                        <a:t>International Journal of Emerging Trends in Engineering Research</a:t>
                      </a:r>
                    </a:p>
                    <a:p>
                      <a:pPr>
                        <a:lnSpc>
                          <a:spcPct val="107000"/>
                        </a:lnSpc>
                        <a:spcAft>
                          <a:spcPts val="800"/>
                        </a:spcAft>
                      </a:pPr>
                      <a:r>
                        <a:rPr lang="en-IN" sz="1200" dirty="0">
                          <a:effectLst/>
                        </a:rPr>
                        <a:t>2020</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dirty="0">
                          <a:effectLst/>
                        </a:rPr>
                        <a:t>Use Goldbach code algorithm to conceal the ciphertext generated by the Caesar cipher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tc>
                  <a:txBody>
                    <a:bodyPr/>
                    <a:lstStyle/>
                    <a:p>
                      <a:pPr>
                        <a:lnSpc>
                          <a:spcPct val="107000"/>
                        </a:lnSpc>
                        <a:spcAft>
                          <a:spcPts val="800"/>
                        </a:spcAft>
                      </a:pPr>
                      <a:r>
                        <a:rPr lang="en-IN" sz="1200" dirty="0">
                          <a:effectLst/>
                        </a:rPr>
                        <a:t>It will require resources like memory, speed and thus concern the space complexity.</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8411" marR="48411" marT="0" marB="0"/>
                </a:tc>
                <a:extLst>
                  <a:ext uri="{0D108BD9-81ED-4DB2-BD59-A6C34878D82A}">
                    <a16:rowId xmlns:a16="http://schemas.microsoft.com/office/drawing/2014/main" val="1564457020"/>
                  </a:ext>
                </a:extLst>
              </a:tr>
            </a:tbl>
          </a:graphicData>
        </a:graphic>
      </p:graphicFrame>
    </p:spTree>
    <p:extLst>
      <p:ext uri="{BB962C8B-B14F-4D97-AF65-F5344CB8AC3E}">
        <p14:creationId xmlns:p14="http://schemas.microsoft.com/office/powerpoint/2010/main" val="76394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A38C-F67C-46B5-BD63-03626E9CBD77}"/>
              </a:ext>
            </a:extLst>
          </p:cNvPr>
          <p:cNvSpPr>
            <a:spLocks noGrp="1"/>
          </p:cNvSpPr>
          <p:nvPr>
            <p:ph type="title"/>
          </p:nvPr>
        </p:nvSpPr>
        <p:spPr/>
        <p:txBody>
          <a:bodyPr/>
          <a:lstStyle/>
          <a:p>
            <a:r>
              <a:rPr lang="en-US" b="0" i="0" dirty="0">
                <a:solidFill>
                  <a:srgbClr val="222222"/>
                </a:solidFill>
                <a:effectLst/>
                <a:latin typeface="Roboto"/>
              </a:rPr>
              <a:t>Proposed Method</a:t>
            </a:r>
            <a:endParaRPr lang="en-US" dirty="0"/>
          </a:p>
        </p:txBody>
      </p:sp>
      <p:sp>
        <p:nvSpPr>
          <p:cNvPr id="3" name="Content Placeholder 2">
            <a:extLst>
              <a:ext uri="{FF2B5EF4-FFF2-40B4-BE49-F238E27FC236}">
                <a16:creationId xmlns:a16="http://schemas.microsoft.com/office/drawing/2014/main" id="{88C3FEA6-D076-4D01-8071-052F6BB471B8}"/>
              </a:ext>
            </a:extLst>
          </p:cNvPr>
          <p:cNvSpPr>
            <a:spLocks noGrp="1"/>
          </p:cNvSpPr>
          <p:nvPr>
            <p:ph idx="1"/>
          </p:nvPr>
        </p:nvSpPr>
        <p:spPr>
          <a:xfrm>
            <a:off x="838198" y="1825625"/>
            <a:ext cx="10515600" cy="4379790"/>
          </a:xfrm>
        </p:spPr>
        <p:txBody>
          <a:bodyPr>
            <a:normAutofit/>
          </a:bodyPr>
          <a:lstStyle/>
          <a:p>
            <a:pPr marL="0" indent="0">
              <a:buNone/>
            </a:pPr>
            <a:r>
              <a:rPr lang="en-US" sz="2000" dirty="0"/>
              <a:t>We aim to design a multi-layered encryption algorithm which will be carried out in the following sequence.</a:t>
            </a:r>
          </a:p>
          <a:p>
            <a:r>
              <a:rPr lang="en-US" sz="2000" dirty="0"/>
              <a:t>The timestamp of the fetch request will be taken as the key of the inner most layer.</a:t>
            </a:r>
          </a:p>
          <a:p>
            <a:r>
              <a:rPr lang="en-US" sz="2000" dirty="0"/>
              <a:t>The geo-location of the sender is also noted at every requests made by the user and will be considered as the middle layer.</a:t>
            </a:r>
          </a:p>
          <a:p>
            <a:r>
              <a:rPr lang="en-US" sz="2000" dirty="0"/>
              <a:t>Using cryptographic network communication we receive the IP address of the sender for verification purposes and also the outer most layer.</a:t>
            </a:r>
          </a:p>
          <a:p>
            <a:pPr marL="0" indent="0">
              <a:buNone/>
            </a:pPr>
            <a:r>
              <a:rPr lang="en-US" sz="2000" dirty="0"/>
              <a:t>After the encryption, we plan to send the data along with key by following the TCP/IP protocol approach to carry forward the decryption process.</a:t>
            </a:r>
          </a:p>
          <a:p>
            <a:endParaRPr lang="en-US" dirty="0"/>
          </a:p>
        </p:txBody>
      </p:sp>
      <p:pic>
        <p:nvPicPr>
          <p:cNvPr id="5" name="Picture 4">
            <a:extLst>
              <a:ext uri="{FF2B5EF4-FFF2-40B4-BE49-F238E27FC236}">
                <a16:creationId xmlns:a16="http://schemas.microsoft.com/office/drawing/2014/main" id="{203DEA7D-F5E1-4817-BE9B-FCF5AAE4AF79}"/>
              </a:ext>
            </a:extLst>
          </p:cNvPr>
          <p:cNvPicPr>
            <a:picLocks noChangeAspect="1"/>
          </p:cNvPicPr>
          <p:nvPr/>
        </p:nvPicPr>
        <p:blipFill>
          <a:blip r:embed="rId2"/>
          <a:stretch>
            <a:fillRect/>
          </a:stretch>
        </p:blipFill>
        <p:spPr>
          <a:xfrm>
            <a:off x="7181266" y="5014624"/>
            <a:ext cx="4172532" cy="1190791"/>
          </a:xfrm>
          <a:prstGeom prst="rect">
            <a:avLst/>
          </a:prstGeom>
        </p:spPr>
      </p:pic>
    </p:spTree>
    <p:extLst>
      <p:ext uri="{BB962C8B-B14F-4D97-AF65-F5344CB8AC3E}">
        <p14:creationId xmlns:p14="http://schemas.microsoft.com/office/powerpoint/2010/main" val="329082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pter 16] 16.2 IPv4: The Internet Protocol Version 4">
            <a:extLst>
              <a:ext uri="{FF2B5EF4-FFF2-40B4-BE49-F238E27FC236}">
                <a16:creationId xmlns:a16="http://schemas.microsoft.com/office/drawing/2014/main" id="{D6A762FD-3FE4-41B1-B8F3-6E34F25C2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938" y="1543600"/>
            <a:ext cx="6790124" cy="3770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B452BD7-E26F-4CB1-BBB3-D24354001224}"/>
              </a:ext>
            </a:extLst>
          </p:cNvPr>
          <p:cNvPicPr>
            <a:picLocks noChangeAspect="1"/>
          </p:cNvPicPr>
          <p:nvPr/>
        </p:nvPicPr>
        <p:blipFill>
          <a:blip r:embed="rId3"/>
          <a:stretch>
            <a:fillRect/>
          </a:stretch>
        </p:blipFill>
        <p:spPr>
          <a:xfrm>
            <a:off x="7404796" y="5314400"/>
            <a:ext cx="4172532" cy="1190791"/>
          </a:xfrm>
          <a:prstGeom prst="rect">
            <a:avLst/>
          </a:prstGeom>
        </p:spPr>
      </p:pic>
    </p:spTree>
    <p:extLst>
      <p:ext uri="{BB962C8B-B14F-4D97-AF65-F5344CB8AC3E}">
        <p14:creationId xmlns:p14="http://schemas.microsoft.com/office/powerpoint/2010/main" val="169476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5876CD-57BA-4FC3-8ECB-6C34CAA407D2}"/>
              </a:ext>
            </a:extLst>
          </p:cNvPr>
          <p:cNvSpPr/>
          <p:nvPr/>
        </p:nvSpPr>
        <p:spPr>
          <a:xfrm>
            <a:off x="1570182" y="2290618"/>
            <a:ext cx="3786909" cy="25769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77E7AFA-1E2B-4AB6-B438-7AFE06EE14E3}"/>
              </a:ext>
            </a:extLst>
          </p:cNvPr>
          <p:cNvSpPr/>
          <p:nvPr/>
        </p:nvSpPr>
        <p:spPr>
          <a:xfrm>
            <a:off x="1911927" y="2678545"/>
            <a:ext cx="3066473" cy="165331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3C3E4D0-2AD6-4C2B-90DF-5CFC7CB7991F}"/>
              </a:ext>
            </a:extLst>
          </p:cNvPr>
          <p:cNvSpPr/>
          <p:nvPr/>
        </p:nvSpPr>
        <p:spPr>
          <a:xfrm>
            <a:off x="2225965" y="2900218"/>
            <a:ext cx="2466108" cy="1071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626B5FD4-B5D2-4AA3-B97C-DFEBDBBF635F}"/>
              </a:ext>
            </a:extLst>
          </p:cNvPr>
          <p:cNvSpPr/>
          <p:nvPr/>
        </p:nvSpPr>
        <p:spPr>
          <a:xfrm>
            <a:off x="2867890" y="3307772"/>
            <a:ext cx="1191491" cy="32096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8970A62-24E5-4C02-BDED-DE901BA135EB}"/>
              </a:ext>
            </a:extLst>
          </p:cNvPr>
          <p:cNvSpPr txBox="1"/>
          <p:nvPr/>
        </p:nvSpPr>
        <p:spPr>
          <a:xfrm>
            <a:off x="3131124" y="3283588"/>
            <a:ext cx="738911" cy="369332"/>
          </a:xfrm>
          <a:prstGeom prst="rect">
            <a:avLst/>
          </a:prstGeom>
          <a:noFill/>
        </p:spPr>
        <p:txBody>
          <a:bodyPr wrap="square" rtlCol="0">
            <a:spAutoFit/>
          </a:bodyPr>
          <a:lstStyle/>
          <a:p>
            <a:r>
              <a:rPr lang="en-IN" dirty="0"/>
              <a:t>DATA</a:t>
            </a:r>
          </a:p>
        </p:txBody>
      </p:sp>
      <p:sp>
        <p:nvSpPr>
          <p:cNvPr id="15" name="TextBox 14">
            <a:extLst>
              <a:ext uri="{FF2B5EF4-FFF2-40B4-BE49-F238E27FC236}">
                <a16:creationId xmlns:a16="http://schemas.microsoft.com/office/drawing/2014/main" id="{33234F42-9D24-4F7E-A7BF-DEFF1015690B}"/>
              </a:ext>
            </a:extLst>
          </p:cNvPr>
          <p:cNvSpPr txBox="1"/>
          <p:nvPr/>
        </p:nvSpPr>
        <p:spPr>
          <a:xfrm>
            <a:off x="2664690" y="4459070"/>
            <a:ext cx="1394691" cy="369332"/>
          </a:xfrm>
          <a:prstGeom prst="rect">
            <a:avLst/>
          </a:prstGeom>
          <a:noFill/>
        </p:spPr>
        <p:txBody>
          <a:bodyPr wrap="square" rtlCol="0">
            <a:spAutoFit/>
          </a:bodyPr>
          <a:lstStyle/>
          <a:p>
            <a:r>
              <a:rPr lang="en-IN" dirty="0"/>
              <a:t>IP ADDRESS</a:t>
            </a:r>
          </a:p>
        </p:txBody>
      </p:sp>
      <p:sp>
        <p:nvSpPr>
          <p:cNvPr id="16" name="TextBox 15">
            <a:extLst>
              <a:ext uri="{FF2B5EF4-FFF2-40B4-BE49-F238E27FC236}">
                <a16:creationId xmlns:a16="http://schemas.microsoft.com/office/drawing/2014/main" id="{4106DCA4-8C3E-48D0-B1D8-EDA574166027}"/>
              </a:ext>
            </a:extLst>
          </p:cNvPr>
          <p:cNvSpPr txBox="1"/>
          <p:nvPr/>
        </p:nvSpPr>
        <p:spPr>
          <a:xfrm>
            <a:off x="2560779" y="4014415"/>
            <a:ext cx="1879600" cy="369332"/>
          </a:xfrm>
          <a:prstGeom prst="rect">
            <a:avLst/>
          </a:prstGeom>
          <a:noFill/>
        </p:spPr>
        <p:txBody>
          <a:bodyPr wrap="square" rtlCol="0">
            <a:spAutoFit/>
          </a:bodyPr>
          <a:lstStyle/>
          <a:p>
            <a:r>
              <a:rPr lang="en-IN" dirty="0"/>
              <a:t>GEO-LOCATION</a:t>
            </a:r>
          </a:p>
        </p:txBody>
      </p:sp>
      <p:sp>
        <p:nvSpPr>
          <p:cNvPr id="17" name="TextBox 16">
            <a:extLst>
              <a:ext uri="{FF2B5EF4-FFF2-40B4-BE49-F238E27FC236}">
                <a16:creationId xmlns:a16="http://schemas.microsoft.com/office/drawing/2014/main" id="{7CCA093A-1EA0-4ADF-A873-5E7AF8291352}"/>
              </a:ext>
            </a:extLst>
          </p:cNvPr>
          <p:cNvSpPr txBox="1"/>
          <p:nvPr/>
        </p:nvSpPr>
        <p:spPr>
          <a:xfrm>
            <a:off x="2715492" y="3671515"/>
            <a:ext cx="1634836" cy="369332"/>
          </a:xfrm>
          <a:prstGeom prst="rect">
            <a:avLst/>
          </a:prstGeom>
          <a:noFill/>
        </p:spPr>
        <p:txBody>
          <a:bodyPr wrap="square" rtlCol="0">
            <a:spAutoFit/>
          </a:bodyPr>
          <a:lstStyle/>
          <a:p>
            <a:r>
              <a:rPr lang="en-IN" dirty="0"/>
              <a:t>TIMESTAMP</a:t>
            </a:r>
          </a:p>
        </p:txBody>
      </p:sp>
      <p:sp>
        <p:nvSpPr>
          <p:cNvPr id="18" name="Rectangle 17">
            <a:extLst>
              <a:ext uri="{FF2B5EF4-FFF2-40B4-BE49-F238E27FC236}">
                <a16:creationId xmlns:a16="http://schemas.microsoft.com/office/drawing/2014/main" id="{F7564F50-D2C5-4824-B36E-A39FD321CF6D}"/>
              </a:ext>
            </a:extLst>
          </p:cNvPr>
          <p:cNvSpPr/>
          <p:nvPr/>
        </p:nvSpPr>
        <p:spPr>
          <a:xfrm>
            <a:off x="6621313" y="2219827"/>
            <a:ext cx="3786909" cy="257694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3D20900E-C959-4E3D-BD6F-DBDEA79CBE3E}"/>
              </a:ext>
            </a:extLst>
          </p:cNvPr>
          <p:cNvSpPr/>
          <p:nvPr/>
        </p:nvSpPr>
        <p:spPr>
          <a:xfrm>
            <a:off x="7045037" y="2670240"/>
            <a:ext cx="3066473" cy="165331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5772542-9BF6-42D7-84B0-CE2BED746A5B}"/>
              </a:ext>
            </a:extLst>
          </p:cNvPr>
          <p:cNvSpPr/>
          <p:nvPr/>
        </p:nvSpPr>
        <p:spPr>
          <a:xfrm>
            <a:off x="7345219" y="2900218"/>
            <a:ext cx="2466108" cy="1071418"/>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D83F1EDF-8C3C-414C-BD92-CF5BB2EEA46F}"/>
              </a:ext>
            </a:extLst>
          </p:cNvPr>
          <p:cNvSpPr/>
          <p:nvPr/>
        </p:nvSpPr>
        <p:spPr>
          <a:xfrm>
            <a:off x="8072581" y="3256891"/>
            <a:ext cx="1191491" cy="32096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0AEB957A-35FB-4B88-9A7B-F215396E5527}"/>
              </a:ext>
            </a:extLst>
          </p:cNvPr>
          <p:cNvSpPr txBox="1"/>
          <p:nvPr/>
        </p:nvSpPr>
        <p:spPr>
          <a:xfrm>
            <a:off x="8347362" y="3285815"/>
            <a:ext cx="738911" cy="369332"/>
          </a:xfrm>
          <a:prstGeom prst="rect">
            <a:avLst/>
          </a:prstGeom>
          <a:noFill/>
        </p:spPr>
        <p:txBody>
          <a:bodyPr wrap="square" rtlCol="0">
            <a:spAutoFit/>
          </a:bodyPr>
          <a:lstStyle/>
          <a:p>
            <a:r>
              <a:rPr lang="en-IN" dirty="0"/>
              <a:t>DATA</a:t>
            </a:r>
          </a:p>
        </p:txBody>
      </p:sp>
      <p:sp>
        <p:nvSpPr>
          <p:cNvPr id="23" name="TextBox 22">
            <a:extLst>
              <a:ext uri="{FF2B5EF4-FFF2-40B4-BE49-F238E27FC236}">
                <a16:creationId xmlns:a16="http://schemas.microsoft.com/office/drawing/2014/main" id="{FA978B52-4631-49F1-B7FF-A724B12C6B7A}"/>
              </a:ext>
            </a:extLst>
          </p:cNvPr>
          <p:cNvSpPr txBox="1"/>
          <p:nvPr/>
        </p:nvSpPr>
        <p:spPr>
          <a:xfrm>
            <a:off x="7885543" y="4368862"/>
            <a:ext cx="1394691" cy="369332"/>
          </a:xfrm>
          <a:prstGeom prst="rect">
            <a:avLst/>
          </a:prstGeom>
          <a:noFill/>
        </p:spPr>
        <p:txBody>
          <a:bodyPr wrap="square" rtlCol="0">
            <a:spAutoFit/>
          </a:bodyPr>
          <a:lstStyle/>
          <a:p>
            <a:r>
              <a:rPr lang="en-IN" dirty="0"/>
              <a:t>IP ADDRESS</a:t>
            </a:r>
          </a:p>
        </p:txBody>
      </p:sp>
      <p:sp>
        <p:nvSpPr>
          <p:cNvPr id="24" name="TextBox 23">
            <a:extLst>
              <a:ext uri="{FF2B5EF4-FFF2-40B4-BE49-F238E27FC236}">
                <a16:creationId xmlns:a16="http://schemas.microsoft.com/office/drawing/2014/main" id="{86D37673-F190-48D4-BCAD-6306D1B5B8E3}"/>
              </a:ext>
            </a:extLst>
          </p:cNvPr>
          <p:cNvSpPr txBox="1"/>
          <p:nvPr/>
        </p:nvSpPr>
        <p:spPr>
          <a:xfrm>
            <a:off x="7688125" y="3992729"/>
            <a:ext cx="1879600" cy="369332"/>
          </a:xfrm>
          <a:prstGeom prst="rect">
            <a:avLst/>
          </a:prstGeom>
          <a:noFill/>
        </p:spPr>
        <p:txBody>
          <a:bodyPr wrap="square" rtlCol="0">
            <a:spAutoFit/>
          </a:bodyPr>
          <a:lstStyle/>
          <a:p>
            <a:r>
              <a:rPr lang="en-IN" dirty="0"/>
              <a:t>GEO-LOCATION</a:t>
            </a:r>
          </a:p>
        </p:txBody>
      </p:sp>
      <p:sp>
        <p:nvSpPr>
          <p:cNvPr id="25" name="TextBox 24">
            <a:extLst>
              <a:ext uri="{FF2B5EF4-FFF2-40B4-BE49-F238E27FC236}">
                <a16:creationId xmlns:a16="http://schemas.microsoft.com/office/drawing/2014/main" id="{104D712B-C7DA-4ED9-AFFC-E7CD5B0833E6}"/>
              </a:ext>
            </a:extLst>
          </p:cNvPr>
          <p:cNvSpPr txBox="1"/>
          <p:nvPr/>
        </p:nvSpPr>
        <p:spPr>
          <a:xfrm>
            <a:off x="7984837" y="3633452"/>
            <a:ext cx="1634836" cy="369332"/>
          </a:xfrm>
          <a:prstGeom prst="rect">
            <a:avLst/>
          </a:prstGeom>
          <a:noFill/>
        </p:spPr>
        <p:txBody>
          <a:bodyPr wrap="square" rtlCol="0">
            <a:spAutoFit/>
          </a:bodyPr>
          <a:lstStyle/>
          <a:p>
            <a:r>
              <a:rPr lang="en-IN" dirty="0"/>
              <a:t>TIMESTAMP</a:t>
            </a:r>
          </a:p>
        </p:txBody>
      </p:sp>
      <p:sp>
        <p:nvSpPr>
          <p:cNvPr id="27" name="Block Arc 26">
            <a:extLst>
              <a:ext uri="{FF2B5EF4-FFF2-40B4-BE49-F238E27FC236}">
                <a16:creationId xmlns:a16="http://schemas.microsoft.com/office/drawing/2014/main" id="{FF5DFC81-8AD3-4F16-8701-FCC241ACFF58}"/>
              </a:ext>
            </a:extLst>
          </p:cNvPr>
          <p:cNvSpPr/>
          <p:nvPr/>
        </p:nvSpPr>
        <p:spPr>
          <a:xfrm>
            <a:off x="3176149" y="771235"/>
            <a:ext cx="5540669" cy="2690091"/>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TextBox 27">
            <a:extLst>
              <a:ext uri="{FF2B5EF4-FFF2-40B4-BE49-F238E27FC236}">
                <a16:creationId xmlns:a16="http://schemas.microsoft.com/office/drawing/2014/main" id="{C12E5AC2-46AF-45B1-859E-B399AAC05C29}"/>
              </a:ext>
            </a:extLst>
          </p:cNvPr>
          <p:cNvSpPr txBox="1"/>
          <p:nvPr/>
        </p:nvSpPr>
        <p:spPr>
          <a:xfrm>
            <a:off x="5158511" y="260925"/>
            <a:ext cx="1653309" cy="369332"/>
          </a:xfrm>
          <a:prstGeom prst="rect">
            <a:avLst/>
          </a:prstGeom>
          <a:noFill/>
        </p:spPr>
        <p:txBody>
          <a:bodyPr wrap="square" rtlCol="0">
            <a:spAutoFit/>
          </a:bodyPr>
          <a:lstStyle/>
          <a:p>
            <a:r>
              <a:rPr lang="en-IN" dirty="0"/>
              <a:t>TCP APPROACH</a:t>
            </a:r>
          </a:p>
        </p:txBody>
      </p:sp>
      <p:sp>
        <p:nvSpPr>
          <p:cNvPr id="9" name="Subtitle 8">
            <a:extLst>
              <a:ext uri="{FF2B5EF4-FFF2-40B4-BE49-F238E27FC236}">
                <a16:creationId xmlns:a16="http://schemas.microsoft.com/office/drawing/2014/main" id="{95E83078-DD24-4823-97BD-D551AD569BC9}"/>
              </a:ext>
            </a:extLst>
          </p:cNvPr>
          <p:cNvSpPr>
            <a:spLocks noGrp="1"/>
          </p:cNvSpPr>
          <p:nvPr>
            <p:ph type="subTitle" idx="1"/>
          </p:nvPr>
        </p:nvSpPr>
        <p:spPr>
          <a:xfrm>
            <a:off x="1616364" y="4980709"/>
            <a:ext cx="3833091" cy="1655762"/>
          </a:xfrm>
        </p:spPr>
        <p:txBody>
          <a:bodyPr/>
          <a:lstStyle/>
          <a:p>
            <a:r>
              <a:rPr lang="en-US" dirty="0"/>
              <a:t>Encryption</a:t>
            </a:r>
          </a:p>
        </p:txBody>
      </p:sp>
      <p:sp>
        <p:nvSpPr>
          <p:cNvPr id="26" name="Subtitle 8">
            <a:extLst>
              <a:ext uri="{FF2B5EF4-FFF2-40B4-BE49-F238E27FC236}">
                <a16:creationId xmlns:a16="http://schemas.microsoft.com/office/drawing/2014/main" id="{427C4BF7-5ED8-4996-8EBC-06C52C09284D}"/>
              </a:ext>
            </a:extLst>
          </p:cNvPr>
          <p:cNvSpPr txBox="1">
            <a:spLocks/>
          </p:cNvSpPr>
          <p:nvPr/>
        </p:nvSpPr>
        <p:spPr>
          <a:xfrm>
            <a:off x="6621313" y="4935807"/>
            <a:ext cx="383309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Decryption</a:t>
            </a:r>
          </a:p>
        </p:txBody>
      </p:sp>
      <p:pic>
        <p:nvPicPr>
          <p:cNvPr id="11" name="Picture 10">
            <a:extLst>
              <a:ext uri="{FF2B5EF4-FFF2-40B4-BE49-F238E27FC236}">
                <a16:creationId xmlns:a16="http://schemas.microsoft.com/office/drawing/2014/main" id="{E7F9F754-14F3-4CCA-96A3-9CA8DB94AD45}"/>
              </a:ext>
            </a:extLst>
          </p:cNvPr>
          <p:cNvPicPr>
            <a:picLocks noChangeAspect="1"/>
          </p:cNvPicPr>
          <p:nvPr/>
        </p:nvPicPr>
        <p:blipFill>
          <a:blip r:embed="rId2"/>
          <a:stretch>
            <a:fillRect/>
          </a:stretch>
        </p:blipFill>
        <p:spPr>
          <a:xfrm>
            <a:off x="7453730" y="5395360"/>
            <a:ext cx="4172532" cy="1190791"/>
          </a:xfrm>
          <a:prstGeom prst="rect">
            <a:avLst/>
          </a:prstGeom>
        </p:spPr>
      </p:pic>
    </p:spTree>
    <p:extLst>
      <p:ext uri="{BB962C8B-B14F-4D97-AF65-F5344CB8AC3E}">
        <p14:creationId xmlns:p14="http://schemas.microsoft.com/office/powerpoint/2010/main" val="2462853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9D43-6BB9-406D-9CC3-2A5BD2E0ADB3}"/>
              </a:ext>
            </a:extLst>
          </p:cNvPr>
          <p:cNvSpPr>
            <a:spLocks noGrp="1"/>
          </p:cNvSpPr>
          <p:nvPr>
            <p:ph type="title"/>
          </p:nvPr>
        </p:nvSpPr>
        <p:spPr/>
        <p:txBody>
          <a:bodyPr/>
          <a:lstStyle/>
          <a:p>
            <a:r>
              <a:rPr lang="en-US" b="0" i="0" dirty="0">
                <a:solidFill>
                  <a:srgbClr val="222222"/>
                </a:solidFill>
                <a:effectLst/>
                <a:latin typeface="Roboto"/>
              </a:rPr>
              <a:t>Work done so far &amp; Project Plan</a:t>
            </a:r>
            <a:endParaRPr lang="en-US" dirty="0"/>
          </a:p>
        </p:txBody>
      </p:sp>
      <p:sp>
        <p:nvSpPr>
          <p:cNvPr id="3" name="Content Placeholder 2">
            <a:extLst>
              <a:ext uri="{FF2B5EF4-FFF2-40B4-BE49-F238E27FC236}">
                <a16:creationId xmlns:a16="http://schemas.microsoft.com/office/drawing/2014/main" id="{F94AD8C1-F48B-4219-8B6E-B992C099C567}"/>
              </a:ext>
            </a:extLst>
          </p:cNvPr>
          <p:cNvSpPr>
            <a:spLocks noGrp="1"/>
          </p:cNvSpPr>
          <p:nvPr>
            <p:ph idx="1"/>
          </p:nvPr>
        </p:nvSpPr>
        <p:spPr/>
        <p:txBody>
          <a:bodyPr/>
          <a:lstStyle/>
          <a:p>
            <a:pPr marL="0" indent="0">
              <a:buNone/>
            </a:pPr>
            <a:r>
              <a:rPr lang="en-US" dirty="0"/>
              <a:t>Project plan</a:t>
            </a:r>
          </a:p>
          <a:p>
            <a:pPr marL="228600">
              <a:lnSpc>
                <a:spcPct val="100000"/>
              </a:lnSpc>
              <a:spcAft>
                <a:spcPts val="1395"/>
              </a:spcAft>
            </a:pPr>
            <a:r>
              <a:rPr lang="en-US" sz="1800" b="1" dirty="0">
                <a:solidFill>
                  <a:srgbClr val="000000"/>
                </a:solidFill>
                <a:effectLst/>
                <a:latin typeface="Times New Roman" panose="02020603050405020304" pitchFamily="18" charset="0"/>
                <a:ea typeface="Calibri" panose="020F0502020204030204" pitchFamily="34" charset="0"/>
              </a:rPr>
              <a:t>Phase 1:-</a:t>
            </a:r>
            <a:r>
              <a:rPr lang="en-US" sz="1800" dirty="0">
                <a:solidFill>
                  <a:srgbClr val="000000"/>
                </a:solidFill>
                <a:effectLst/>
                <a:latin typeface="Times New Roman" panose="02020603050405020304" pitchFamily="18" charset="0"/>
                <a:ea typeface="Calibri" panose="020F0502020204030204" pitchFamily="34" charset="0"/>
              </a:rPr>
              <a:t>  Collection of  required libraries as per the algorithm and getting the input field to carry out the declaration.</a:t>
            </a:r>
            <a:endParaRPr lang="en-IN" sz="1800" dirty="0">
              <a:solidFill>
                <a:srgbClr val="000000"/>
              </a:solidFill>
              <a:latin typeface="Calibri" panose="020F0502020204030204" pitchFamily="34" charset="0"/>
              <a:ea typeface="Calibri" panose="020F0502020204030204" pitchFamily="34" charset="0"/>
            </a:endParaRPr>
          </a:p>
          <a:p>
            <a:pPr marL="228600">
              <a:lnSpc>
                <a:spcPct val="100000"/>
              </a:lnSpc>
              <a:spcAft>
                <a:spcPts val="1395"/>
              </a:spcAft>
            </a:pPr>
            <a:r>
              <a:rPr lang="en-US" sz="1800" b="1" dirty="0">
                <a:solidFill>
                  <a:srgbClr val="000000"/>
                </a:solidFill>
                <a:effectLst/>
                <a:latin typeface="Times New Roman" panose="02020603050405020304" pitchFamily="18" charset="0"/>
                <a:ea typeface="Calibri" panose="020F0502020204030204" pitchFamily="34" charset="0"/>
              </a:rPr>
              <a:t>Phase2:- </a:t>
            </a:r>
            <a:r>
              <a:rPr lang="en-US" sz="1800" dirty="0">
                <a:solidFill>
                  <a:srgbClr val="000000"/>
                </a:solidFill>
                <a:effectLst/>
                <a:latin typeface="Times New Roman" panose="02020603050405020304" pitchFamily="18" charset="0"/>
                <a:ea typeface="Calibri" panose="020F0502020204030204" pitchFamily="34" charset="0"/>
              </a:rPr>
              <a:t>Encryption and decryption  output.  </a:t>
            </a:r>
            <a:r>
              <a:rPr lang="en-US" sz="1800" b="1"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228600">
              <a:lnSpc>
                <a:spcPct val="100000"/>
              </a:lnSpc>
              <a:spcAft>
                <a:spcPts val="1395"/>
              </a:spcAft>
            </a:pPr>
            <a:r>
              <a:rPr lang="en-US" sz="1800" b="1" dirty="0">
                <a:solidFill>
                  <a:srgbClr val="000000"/>
                </a:solidFill>
                <a:effectLst/>
                <a:latin typeface="Times New Roman" panose="02020603050405020304" pitchFamily="18" charset="0"/>
                <a:ea typeface="Calibri" panose="020F0502020204030204" pitchFamily="34" charset="0"/>
              </a:rPr>
              <a:t>Phase3:- </a:t>
            </a:r>
            <a:r>
              <a:rPr lang="en-US" sz="1800" dirty="0">
                <a:solidFill>
                  <a:srgbClr val="000000"/>
                </a:solidFill>
                <a:effectLst/>
                <a:latin typeface="Times New Roman" panose="02020603050405020304" pitchFamily="18" charset="0"/>
                <a:ea typeface="Calibri" panose="020F0502020204030204" pitchFamily="34" charset="0"/>
              </a:rPr>
              <a:t>Transfer of the key.</a:t>
            </a:r>
            <a:endParaRPr lang="en-IN" sz="1800" dirty="0">
              <a:solidFill>
                <a:srgbClr val="000000"/>
              </a:solidFill>
              <a:effectLst/>
              <a:latin typeface="Calibri" panose="020F0502020204030204" pitchFamily="34" charset="0"/>
              <a:ea typeface="Calibri" panose="020F0502020204030204" pitchFamily="34" charset="0"/>
            </a:endParaRPr>
          </a:p>
          <a:p>
            <a:pPr marL="228600">
              <a:lnSpc>
                <a:spcPct val="100000"/>
              </a:lnSpc>
              <a:spcAft>
                <a:spcPts val="1395"/>
              </a:spcAft>
            </a:pPr>
            <a:r>
              <a:rPr lang="en-US" sz="1800" b="1" dirty="0">
                <a:solidFill>
                  <a:srgbClr val="000000"/>
                </a:solidFill>
                <a:effectLst/>
                <a:latin typeface="Times New Roman" panose="02020603050405020304" pitchFamily="18" charset="0"/>
                <a:ea typeface="Calibri" panose="020F0502020204030204" pitchFamily="34" charset="0"/>
              </a:rPr>
              <a:t>Phase4:</a:t>
            </a:r>
            <a:r>
              <a:rPr lang="en-US" sz="1800" dirty="0">
                <a:solidFill>
                  <a:srgbClr val="000000"/>
                </a:solidFill>
                <a:effectLst/>
                <a:latin typeface="Times New Roman" panose="02020603050405020304" pitchFamily="18" charset="0"/>
                <a:ea typeface="Calibri" panose="020F0502020204030204" pitchFamily="34" charset="0"/>
              </a:rPr>
              <a:t>- Testing all test cases.</a:t>
            </a:r>
          </a:p>
          <a:p>
            <a:pPr marL="0" indent="0">
              <a:lnSpc>
                <a:spcPct val="100000"/>
              </a:lnSpc>
              <a:spcAft>
                <a:spcPts val="1395"/>
              </a:spcAft>
              <a:buNone/>
            </a:pPr>
            <a:r>
              <a:rPr lang="en-US" sz="1800" b="1" dirty="0"/>
              <a:t>Work done so far</a:t>
            </a:r>
          </a:p>
          <a:p>
            <a:pPr marL="0" indent="0">
              <a:lnSpc>
                <a:spcPct val="100000"/>
              </a:lnSpc>
              <a:spcAft>
                <a:spcPts val="1395"/>
              </a:spcAft>
              <a:buNone/>
            </a:pPr>
            <a:r>
              <a:rPr lang="en-US" sz="1800" dirty="0">
                <a:solidFill>
                  <a:srgbClr val="000000"/>
                </a:solidFill>
                <a:latin typeface="Times New Roman" panose="02020603050405020304" pitchFamily="18" charset="0"/>
                <a:ea typeface="Calibri" panose="020F0502020204030204" pitchFamily="34" charset="0"/>
              </a:rPr>
              <a:t>Encryption and Decryption process has been completed.</a:t>
            </a:r>
            <a:endParaRPr lang="en-US" sz="1800" dirty="0">
              <a:solidFill>
                <a:srgbClr val="000000"/>
              </a:solidFill>
              <a:effectLst/>
              <a:latin typeface="Times New Roman" panose="02020603050405020304" pitchFamily="18" charset="0"/>
              <a:ea typeface="Calibri" panose="020F0502020204030204" pitchFamily="34" charset="0"/>
            </a:endParaRPr>
          </a:p>
          <a:p>
            <a:pPr marL="0" indent="0">
              <a:lnSpc>
                <a:spcPct val="100000"/>
              </a:lnSpc>
              <a:spcAft>
                <a:spcPts val="1395"/>
              </a:spcAft>
              <a:buNone/>
            </a:pPr>
            <a:endParaRPr lang="en-IN" sz="1800" dirty="0">
              <a:solidFill>
                <a:srgbClr val="000000"/>
              </a:solidFill>
              <a:effectLst/>
              <a:latin typeface="Calibri" panose="020F0502020204030204" pitchFamily="34" charset="0"/>
              <a:ea typeface="Calibri" panose="020F0502020204030204" pitchFamily="34" charset="0"/>
            </a:endParaRPr>
          </a:p>
          <a:p>
            <a:endParaRPr lang="en-US" dirty="0"/>
          </a:p>
          <a:p>
            <a:endParaRPr lang="en-US" dirty="0"/>
          </a:p>
        </p:txBody>
      </p:sp>
      <p:pic>
        <p:nvPicPr>
          <p:cNvPr id="4" name="Picture 3">
            <a:extLst>
              <a:ext uri="{FF2B5EF4-FFF2-40B4-BE49-F238E27FC236}">
                <a16:creationId xmlns:a16="http://schemas.microsoft.com/office/drawing/2014/main" id="{36837941-712B-4BD3-BD99-77282827D9BC}"/>
              </a:ext>
            </a:extLst>
          </p:cNvPr>
          <p:cNvPicPr>
            <a:picLocks noChangeAspect="1"/>
          </p:cNvPicPr>
          <p:nvPr/>
        </p:nvPicPr>
        <p:blipFill>
          <a:blip r:embed="rId2"/>
          <a:stretch>
            <a:fillRect/>
          </a:stretch>
        </p:blipFill>
        <p:spPr>
          <a:xfrm>
            <a:off x="8019468" y="5667209"/>
            <a:ext cx="4172532" cy="1190791"/>
          </a:xfrm>
          <a:prstGeom prst="rect">
            <a:avLst/>
          </a:prstGeom>
        </p:spPr>
      </p:pic>
    </p:spTree>
    <p:extLst>
      <p:ext uri="{BB962C8B-B14F-4D97-AF65-F5344CB8AC3E}">
        <p14:creationId xmlns:p14="http://schemas.microsoft.com/office/powerpoint/2010/main" val="2812219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1008</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Times New Roman</vt:lpstr>
      <vt:lpstr>Office Theme</vt:lpstr>
      <vt:lpstr>Caesar Cipher for efficient data privacy and security</vt:lpstr>
      <vt:lpstr>Introduction</vt:lpstr>
      <vt:lpstr>Scope:</vt:lpstr>
      <vt:lpstr>Motivation</vt:lpstr>
      <vt:lpstr>LITERATURE REVIEW</vt:lpstr>
      <vt:lpstr>Proposed Method</vt:lpstr>
      <vt:lpstr>PowerPoint Presentation</vt:lpstr>
      <vt:lpstr>PowerPoint Presentation</vt:lpstr>
      <vt:lpstr>Work done so far &amp; Project Plan</vt:lpstr>
      <vt:lpstr>Paper completion status</vt:lpstr>
      <vt:lpstr>Base Paper:</vt:lpstr>
      <vt:lpstr>Conclusion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Dinesh Udayan</dc:creator>
  <cp:lastModifiedBy>TANUJA SUTRADHAR</cp:lastModifiedBy>
  <cp:revision>46</cp:revision>
  <dcterms:created xsi:type="dcterms:W3CDTF">2021-01-19T18:06:48Z</dcterms:created>
  <dcterms:modified xsi:type="dcterms:W3CDTF">2021-02-17T08:49:38Z</dcterms:modified>
</cp:coreProperties>
</file>