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6A220-26F9-409F-B010-ABBA53F01553}" type="datetimeFigureOut">
              <a:rPr lang="en-US" smtClean="0"/>
              <a:t>4/8/2024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BD1A48-F061-43F5-BAEB-6F669BF8C0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4000" b="1"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1BD1A48-F061-43F5-BAEB-6F669BF8C0D2}"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205020-3EB1-481B-906B-238F3E2D66EF}"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05020-3EB1-481B-906B-238F3E2D66EF}"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05020-3EB1-481B-906B-238F3E2D66EF}"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05020-3EB1-481B-906B-238F3E2D66EF}"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205020-3EB1-481B-906B-238F3E2D66EF}"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205020-3EB1-481B-906B-238F3E2D66EF}"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205020-3EB1-481B-906B-238F3E2D66EF}"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205020-3EB1-481B-906B-238F3E2D66EF}"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05020-3EB1-481B-906B-238F3E2D66EF}"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05020-3EB1-481B-906B-238F3E2D66EF}"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05020-3EB1-481B-906B-238F3E2D66EF}"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2185C-D23F-470A-AD88-784B366969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05020-3EB1-481B-906B-238F3E2D66EF}"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2185C-D23F-470A-AD88-784B366969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afumetto/3dprint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solidFill>
                  <a:srgbClr val="FF0000"/>
                </a:solidFill>
                <a:latin typeface="Times New Roman" pitchFamily="18" charset="0"/>
                <a:cs typeface="Times New Roman" pitchFamily="18" charset="0"/>
              </a:rPr>
              <a:t>THE HUMAN FREEDOM INDEX</a:t>
            </a:r>
            <a:endParaRPr lang="en-US" sz="40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pPr>
              <a:lnSpc>
                <a:spcPct val="150000"/>
              </a:lnSpc>
            </a:pPr>
            <a:r>
              <a:rPr lang="en-US" sz="2000" b="1" dirty="0" smtClean="0">
                <a:latin typeface="Times New Roman" pitchFamily="18" charset="0"/>
                <a:cs typeface="Times New Roman" pitchFamily="18" charset="0"/>
              </a:rPr>
              <a:t>Presented By:</a:t>
            </a:r>
          </a:p>
          <a:p>
            <a:pPr>
              <a:lnSpc>
                <a:spcPct val="150000"/>
              </a:lnSpc>
            </a:pPr>
            <a:r>
              <a:rPr lang="en-US" sz="2000" b="1" dirty="0" smtClean="0">
                <a:latin typeface="Times New Roman" pitchFamily="18" charset="0"/>
                <a:cs typeface="Times New Roman" pitchFamily="18" charset="0"/>
              </a:rPr>
              <a:t>1.M.DINESH  RAJA-SOLMALAI COLLEGE ENGINEERING-CIVIL</a:t>
            </a:r>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FUTURE SCOPE</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None/>
            </a:pPr>
            <a:r>
              <a:rPr lang="en-US" sz="2000" b="1" dirty="0" smtClean="0">
                <a:latin typeface="Times New Roman" pitchFamily="18" charset="0"/>
                <a:cs typeface="Times New Roman" pitchFamily="18" charset="0"/>
              </a:rPr>
              <a:t> 1</a:t>
            </a:r>
            <a:r>
              <a:rPr lang="en-US" sz="2000" b="1" dirty="0" smtClean="0">
                <a:latin typeface="Times New Roman" pitchFamily="18" charset="0"/>
                <a:cs typeface="Times New Roman" pitchFamily="18" charset="0"/>
              </a:rPr>
              <a:t>. *Expansion of Metrics*: Continuously refining and expanding the metrics used to measure human freedom, considering emerging challenges and changing societal dynamics</a:t>
            </a:r>
            <a:r>
              <a:rPr lang="en-US" sz="2000" b="1" dirty="0" smtClean="0">
                <a:latin typeface="Times New Roman" pitchFamily="18" charset="0"/>
                <a:cs typeface="Times New Roman" pitchFamily="18" charset="0"/>
              </a:rPr>
              <a:t>.</a:t>
            </a:r>
          </a:p>
          <a:p>
            <a:pPr>
              <a:lnSpc>
                <a:spcPct val="150000"/>
              </a:lnSpc>
              <a:buNone/>
            </a:pPr>
            <a:r>
              <a:rPr lang="en-US" sz="2000" b="1"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*Regional Focus*: Providing more detailed analysis and rankings at regional or local levels to better capture nuances and variations in freedom within countries</a:t>
            </a:r>
            <a:r>
              <a:rPr lang="en-US" sz="2000" b="1" dirty="0" smtClean="0">
                <a:latin typeface="Times New Roman" pitchFamily="18" charset="0"/>
                <a:cs typeface="Times New Roman" pitchFamily="18" charset="0"/>
              </a:rPr>
              <a:t>.</a:t>
            </a:r>
          </a:p>
          <a:p>
            <a:pPr>
              <a:lnSpc>
                <a:spcPct val="150000"/>
              </a:lnSpc>
              <a:buNone/>
            </a:pPr>
            <a:r>
              <a:rPr lang="en-US" sz="2000" b="1" dirty="0" smtClean="0">
                <a:latin typeface="Times New Roman" pitchFamily="18" charset="0"/>
                <a:cs typeface="Times New Roman" pitchFamily="18" charset="0"/>
              </a:rPr>
              <a:t>3</a:t>
            </a:r>
            <a:r>
              <a:rPr lang="en-US" sz="2000" b="1" dirty="0" smtClean="0">
                <a:latin typeface="Times New Roman" pitchFamily="18" charset="0"/>
                <a:cs typeface="Times New Roman" pitchFamily="18" charset="0"/>
              </a:rPr>
              <a:t>. *Technological Impact*: Incorporating assessments of how emerging technologies, such as artificial intelligence, surveillance systems, and biometric identification, affect human freedom.</a:t>
            </a:r>
            <a:endParaRPr lang="en-US" sz="20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REFERENCE</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685800"/>
          </a:xfrm>
        </p:spPr>
        <p:txBody>
          <a:bodyPr/>
          <a:lstStyle/>
          <a:p>
            <a:pPr>
              <a:buNone/>
            </a:pPr>
            <a:r>
              <a:rPr lang="en-US" sz="2000" b="1" dirty="0" smtClean="0">
                <a:latin typeface="Times New Roman" pitchFamily="18" charset="0"/>
                <a:cs typeface="Times New Roman" pitchFamily="18" charset="0"/>
                <a:hlinkClick r:id="rId2"/>
              </a:rPr>
              <a:t>https://www.kaggle.com/datasets/afumetto/3dprinter</a:t>
            </a:r>
            <a:endParaRPr lang="en-US" sz="2000"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3200400"/>
            <a:ext cx="3204723" cy="707886"/>
          </a:xfrm>
          <a:prstGeom prst="rect">
            <a:avLst/>
          </a:prstGeom>
        </p:spPr>
        <p:txBody>
          <a:bodyPr wrap="none">
            <a:spAutoFit/>
          </a:bodyPr>
          <a:lstStyle/>
          <a:p>
            <a:pPr algn="ctr"/>
            <a:r>
              <a:rPr lang="en-US" sz="4000" b="1" dirty="0" smtClean="0">
                <a:solidFill>
                  <a:srgbClr val="FF0000"/>
                </a:solidFill>
                <a:latin typeface="Times New Roman" pitchFamily="18" charset="0"/>
                <a:cs typeface="Times New Roman" pitchFamily="18" charset="0"/>
              </a:rPr>
              <a:t>THANKYOU</a:t>
            </a:r>
            <a:endParaRPr lang="en-US" sz="4000" b="1" dirty="0">
              <a:solidFill>
                <a:srgbClr val="FF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OUTLINE</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b="1" dirty="0" smtClean="0">
                <a:latin typeface="Times New Roman" pitchFamily="18" charset="0"/>
                <a:cs typeface="Times New Roman" pitchFamily="18" charset="0"/>
              </a:rPr>
              <a:t>Problem Statement</a:t>
            </a:r>
          </a:p>
          <a:p>
            <a:pPr>
              <a:lnSpc>
                <a:spcPct val="150000"/>
              </a:lnSpc>
            </a:pPr>
            <a:r>
              <a:rPr lang="en-US" sz="2000" b="1" dirty="0" smtClean="0">
                <a:latin typeface="Times New Roman" pitchFamily="18" charset="0"/>
                <a:cs typeface="Times New Roman" pitchFamily="18" charset="0"/>
              </a:rPr>
              <a:t>Proposed Solution</a:t>
            </a:r>
          </a:p>
          <a:p>
            <a:pPr>
              <a:lnSpc>
                <a:spcPct val="150000"/>
              </a:lnSpc>
            </a:pPr>
            <a:r>
              <a:rPr lang="en-US" sz="2000" b="1" dirty="0" smtClean="0">
                <a:latin typeface="Times New Roman" pitchFamily="18" charset="0"/>
                <a:cs typeface="Times New Roman" pitchFamily="18" charset="0"/>
              </a:rPr>
              <a:t>System Approach </a:t>
            </a:r>
          </a:p>
          <a:p>
            <a:pPr>
              <a:lnSpc>
                <a:spcPct val="150000"/>
              </a:lnSpc>
            </a:pPr>
            <a:r>
              <a:rPr lang="en-US" sz="2000" b="1" dirty="0" smtClean="0">
                <a:latin typeface="Times New Roman" pitchFamily="18" charset="0"/>
                <a:cs typeface="Times New Roman" pitchFamily="18" charset="0"/>
              </a:rPr>
              <a:t>Algorithm &amp; </a:t>
            </a:r>
            <a:r>
              <a:rPr lang="en-US" sz="2000" b="1" dirty="0" smtClean="0">
                <a:latin typeface="Times New Roman" pitchFamily="18" charset="0"/>
                <a:cs typeface="Times New Roman" pitchFamily="18" charset="0"/>
              </a:rPr>
              <a:t>Deployment</a:t>
            </a:r>
            <a:endParaRPr lang="en-US" sz="2000" b="1" dirty="0" smtClean="0">
              <a:latin typeface="Times New Roman" pitchFamily="18" charset="0"/>
              <a:cs typeface="Times New Roman" pitchFamily="18" charset="0"/>
            </a:endParaRPr>
          </a:p>
          <a:p>
            <a:pPr>
              <a:lnSpc>
                <a:spcPct val="150000"/>
              </a:lnSpc>
            </a:pPr>
            <a:r>
              <a:rPr lang="en-US" sz="2000" b="1" dirty="0" smtClean="0">
                <a:latin typeface="Times New Roman" pitchFamily="18" charset="0"/>
                <a:cs typeface="Times New Roman" pitchFamily="18" charset="0"/>
              </a:rPr>
              <a:t>Result</a:t>
            </a:r>
          </a:p>
          <a:p>
            <a:pPr>
              <a:lnSpc>
                <a:spcPct val="150000"/>
              </a:lnSpc>
            </a:pPr>
            <a:r>
              <a:rPr lang="en-US" sz="2000" b="1" dirty="0" smtClean="0">
                <a:latin typeface="Times New Roman" pitchFamily="18" charset="0"/>
                <a:cs typeface="Times New Roman" pitchFamily="18" charset="0"/>
              </a:rPr>
              <a:t>Conclusion</a:t>
            </a:r>
          </a:p>
          <a:p>
            <a:pPr>
              <a:lnSpc>
                <a:spcPct val="150000"/>
              </a:lnSpc>
            </a:pPr>
            <a:r>
              <a:rPr lang="en-US" sz="2000" b="1" dirty="0" smtClean="0">
                <a:latin typeface="Times New Roman" pitchFamily="18" charset="0"/>
                <a:cs typeface="Times New Roman" pitchFamily="18" charset="0"/>
              </a:rPr>
              <a:t>Future Scope</a:t>
            </a:r>
          </a:p>
          <a:p>
            <a:pPr>
              <a:lnSpc>
                <a:spcPct val="150000"/>
              </a:lnSpc>
            </a:pPr>
            <a:r>
              <a:rPr lang="en-US" sz="2000" b="1" dirty="0" smtClean="0">
                <a:latin typeface="Times New Roman" pitchFamily="18" charset="0"/>
                <a:cs typeface="Times New Roman" pitchFamily="18" charset="0"/>
              </a:rPr>
              <a:t>References</a:t>
            </a:r>
          </a:p>
          <a:p>
            <a:pPr>
              <a:lnSpc>
                <a:spcPct val="150000"/>
              </a:lnSpc>
              <a:buNone/>
            </a:pPr>
            <a:endParaRPr lang="en-US" sz="2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066800"/>
          </a:xfrm>
        </p:spPr>
        <p:txBody>
          <a:bodyPr>
            <a:normAutofit/>
          </a:bodyPr>
          <a:lstStyle/>
          <a:p>
            <a:r>
              <a:rPr lang="en-US" sz="4000" b="1" dirty="0" smtClean="0">
                <a:solidFill>
                  <a:srgbClr val="FF0000"/>
                </a:solidFill>
                <a:latin typeface="Times New Roman" pitchFamily="18" charset="0"/>
                <a:cs typeface="Times New Roman" pitchFamily="18" charset="0"/>
              </a:rPr>
              <a:t>PROBLEM STATEMENT</a:t>
            </a:r>
            <a:endParaRPr lang="en-US" sz="40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295400" y="1676400"/>
            <a:ext cx="6400800" cy="5181600"/>
          </a:xfrm>
        </p:spPr>
        <p:txBody>
          <a:bodyPr>
            <a:noAutofit/>
          </a:bodyPr>
          <a:lstStyle/>
          <a:p>
            <a:pPr algn="l">
              <a:lnSpc>
                <a:spcPct val="150000"/>
              </a:lnSpc>
            </a:pPr>
            <a:r>
              <a:rPr lang="en-US" sz="2000" b="1" dirty="0" smtClean="0">
                <a:latin typeface="Times New Roman" pitchFamily="18" charset="0"/>
                <a:cs typeface="Times New Roman" pitchFamily="18" charset="0"/>
              </a:rPr>
              <a:t>The problem statement of human freedom </a:t>
            </a:r>
            <a:r>
              <a:rPr lang="en-US" sz="2000" b="1" dirty="0" smtClean="0">
                <a:latin typeface="Times New Roman" pitchFamily="18" charset="0"/>
                <a:cs typeface="Times New Roman" pitchFamily="18" charset="0"/>
              </a:rPr>
              <a:t>typically revolves </a:t>
            </a:r>
            <a:r>
              <a:rPr lang="en-US" sz="2000" b="1" dirty="0" smtClean="0">
                <a:latin typeface="Times New Roman" pitchFamily="18" charset="0"/>
                <a:cs typeface="Times New Roman" pitchFamily="18" charset="0"/>
              </a:rPr>
              <a:t>around the tension between individual autonomy and societal constraints. It questions how to balance the rights and liberties of individuals with the need for social order and collective well-being. It also delves into issues such as the limits of government intervention, the role of culture and tradition in shaping freedom, and the ethical implications of exercising personal liberty in diverse contexts.</a:t>
            </a:r>
            <a:endParaRPr lang="en-US"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PROPOSED SOLUTION</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None/>
            </a:pPr>
            <a:r>
              <a:rPr lang="en-US" sz="2000" b="1" dirty="0" smtClean="0">
                <a:latin typeface="Times New Roman" pitchFamily="18" charset="0"/>
                <a:cs typeface="Times New Roman" pitchFamily="18" charset="0"/>
              </a:rPr>
              <a:t>     The </a:t>
            </a:r>
            <a:r>
              <a:rPr lang="en-US" sz="2000" b="1" dirty="0" smtClean="0">
                <a:latin typeface="Times New Roman" pitchFamily="18" charset="0"/>
                <a:cs typeface="Times New Roman" pitchFamily="18" charset="0"/>
              </a:rPr>
              <a:t>proposed solution of a Human Freedom Index involves creating </a:t>
            </a:r>
            <a:r>
              <a:rPr lang="en-US" sz="2000" b="1" dirty="0" smtClean="0">
                <a:latin typeface="Times New Roman" pitchFamily="18" charset="0"/>
                <a:cs typeface="Times New Roman" pitchFamily="18" charset="0"/>
              </a:rPr>
              <a:t>a comprehensive </a:t>
            </a:r>
            <a:r>
              <a:rPr lang="en-US" sz="2000" b="1" dirty="0" smtClean="0">
                <a:latin typeface="Times New Roman" pitchFamily="18" charset="0"/>
                <a:cs typeface="Times New Roman" pitchFamily="18" charset="0"/>
              </a:rPr>
              <a:t>measurement tool that evaluates various aspects of individual freedom within a society. This index typically considers factors such as civil liberties, political rights, rule of law, freedom of expression, economic freedom, and social tolerance. By quantifying these elements, policymakers and researchers can assess the state of freedom in different countries, identify areas for improvement, and track progress over </a:t>
            </a:r>
            <a:r>
              <a:rPr lang="en-US" sz="2000" b="1" dirty="0" smtClean="0">
                <a:latin typeface="Times New Roman" pitchFamily="18" charset="0"/>
                <a:cs typeface="Times New Roman" pitchFamily="18" charset="0"/>
              </a:rPr>
              <a:t>time.</a:t>
            </a:r>
            <a:endParaRPr lang="en-US" sz="20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SYSTEM APPROACH</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2743200"/>
          </a:xfrm>
        </p:spPr>
        <p:txBody>
          <a:bodyPr>
            <a:normAutofit/>
          </a:bodyPr>
          <a:lstStyle/>
          <a:p>
            <a:pPr>
              <a:lnSpc>
                <a:spcPct val="150000"/>
              </a:lnSpc>
              <a:buNone/>
            </a:pPr>
            <a:r>
              <a:rPr lang="en-US" sz="2000" b="1" dirty="0" smtClean="0">
                <a:latin typeface="Times New Roman" pitchFamily="18" charset="0"/>
                <a:cs typeface="Times New Roman" pitchFamily="18" charset="0"/>
              </a:rPr>
              <a:t>     The system approach to the Human Freedom Index involves considering human freedom as a complex system influenced by various interconnected factors. This approach recognizes that individual liberty is affected by political, economic, social, cultural, and legal systems within a society.</a:t>
            </a:r>
            <a:endParaRPr lang="en-US" sz="20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b="1" dirty="0" smtClean="0">
                <a:solidFill>
                  <a:srgbClr val="FF0000"/>
                </a:solidFill>
                <a:latin typeface="Times New Roman" pitchFamily="18" charset="0"/>
                <a:cs typeface="Times New Roman" pitchFamily="18" charset="0"/>
              </a:rPr>
              <a:t>ALGORITHM  &amp; DEPLOYMENT</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nSpc>
                <a:spcPct val="150000"/>
              </a:lnSpc>
              <a:buNone/>
            </a:pPr>
            <a:r>
              <a:rPr lang="en-US" sz="2000" b="1" dirty="0" smtClean="0">
                <a:latin typeface="Times New Roman" pitchFamily="18" charset="0"/>
                <a:cs typeface="Times New Roman" pitchFamily="18" charset="0"/>
              </a:rPr>
              <a:t>Algorithm for Human Freedom Index:</a:t>
            </a:r>
          </a:p>
          <a:p>
            <a:pPr marL="457200" indent="-457200">
              <a:lnSpc>
                <a:spcPct val="150000"/>
              </a:lnSpc>
              <a:buAutoNum type="arabicPeriod"/>
            </a:pPr>
            <a:r>
              <a:rPr lang="en-US" sz="2000" b="1" dirty="0" smtClean="0">
                <a:latin typeface="Times New Roman" pitchFamily="18" charset="0"/>
                <a:cs typeface="Times New Roman" pitchFamily="18" charset="0"/>
              </a:rPr>
              <a:t>*Define </a:t>
            </a:r>
            <a:r>
              <a:rPr lang="en-US" sz="2000" b="1" dirty="0" smtClean="0">
                <a:latin typeface="Times New Roman" pitchFamily="18" charset="0"/>
                <a:cs typeface="Times New Roman" pitchFamily="18" charset="0"/>
              </a:rPr>
              <a:t>Indicators*: Identify a comprehensive set of indicators that capture different dimensions of human freedom, such as civil liberties, political rights, economic freedom, and social tolerance.</a:t>
            </a:r>
          </a:p>
          <a:p>
            <a:pPr marL="457200" indent="-457200">
              <a:lnSpc>
                <a:spcPct val="150000"/>
              </a:lnSpc>
              <a:buAutoNum type="arabicPeriod"/>
            </a:pPr>
            <a:r>
              <a:rPr lang="en-US" sz="2000" b="1" dirty="0" smtClean="0">
                <a:latin typeface="Times New Roman" pitchFamily="18" charset="0"/>
                <a:cs typeface="Times New Roman" pitchFamily="18" charset="0"/>
              </a:rPr>
              <a:t>*Data </a:t>
            </a:r>
            <a:r>
              <a:rPr lang="en-US" sz="2000" b="1" dirty="0" smtClean="0">
                <a:latin typeface="Times New Roman" pitchFamily="18" charset="0"/>
                <a:cs typeface="Times New Roman" pitchFamily="18" charset="0"/>
              </a:rPr>
              <a:t>Collection*: Gather relevant data for each indicator from various sources, including surveys, government reports, academic studies, and international organizations. </a:t>
            </a:r>
          </a:p>
          <a:p>
            <a:pPr marL="457200" indent="-457200">
              <a:lnSpc>
                <a:spcPct val="150000"/>
              </a:lnSpc>
              <a:buAutoNum type="arabicPeriod"/>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*Normalization*: Normalize the data to ensure comparability across different indicators and countries. This may involve converting raw data into standardized scores or ranks.</a:t>
            </a:r>
            <a:endParaRPr lang="en-US" sz="20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ALGORITHM  &amp; DEPLOYMENT</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514350" indent="-514350">
              <a:lnSpc>
                <a:spcPct val="150000"/>
              </a:lnSpc>
              <a:buNone/>
            </a:pPr>
            <a:r>
              <a:rPr lang="en-US" sz="2000" b="1" dirty="0" smtClean="0">
                <a:latin typeface="Times New Roman" pitchFamily="18" charset="0"/>
                <a:cs typeface="Times New Roman" pitchFamily="18" charset="0"/>
              </a:rPr>
              <a:t>Deployment of Human Freedom Index:</a:t>
            </a:r>
          </a:p>
          <a:p>
            <a:pPr marL="514350" indent="-514350">
              <a:lnSpc>
                <a:spcPct val="150000"/>
              </a:lnSpc>
              <a:buAutoNum type="arabicPeriod"/>
            </a:pPr>
            <a:r>
              <a:rPr lang="en-US" sz="2000" b="1" dirty="0" smtClean="0">
                <a:latin typeface="Times New Roman" pitchFamily="18" charset="0"/>
                <a:cs typeface="Times New Roman" pitchFamily="18" charset="0"/>
              </a:rPr>
              <a:t>*Website and Database*: Develop a user-friendly website and database where users can access the Human Freedom Index and explore its findings. The website should provide detailed information about the methodology, data sources, and results.</a:t>
            </a:r>
          </a:p>
          <a:p>
            <a:pPr marL="514350" indent="-514350">
              <a:lnSpc>
                <a:spcPct val="150000"/>
              </a:lnSpc>
              <a:buAutoNum type="arabicPeriod"/>
            </a:pPr>
            <a:r>
              <a:rPr lang="en-US" sz="2000" b="1" dirty="0" smtClean="0">
                <a:latin typeface="Times New Roman" pitchFamily="18" charset="0"/>
                <a:cs typeface="Times New Roman" pitchFamily="18" charset="0"/>
              </a:rPr>
              <a:t>*Interactive </a:t>
            </a:r>
            <a:r>
              <a:rPr lang="en-US" sz="2000" b="1" dirty="0" smtClean="0">
                <a:latin typeface="Times New Roman" pitchFamily="18" charset="0"/>
                <a:cs typeface="Times New Roman" pitchFamily="18" charset="0"/>
              </a:rPr>
              <a:t>Tools*: Include interactive tools and visualizations that allow users to explore the index by country, region, or specific indicators. This could include maps, charts, and data dashboards.</a:t>
            </a:r>
          </a:p>
          <a:p>
            <a:pPr marL="514350" indent="-514350">
              <a:lnSpc>
                <a:spcPct val="150000"/>
              </a:lnSpc>
              <a:buAutoNum type="arabicPeriod"/>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*Policy Briefs*: Create policy briefs and reports based on the index findings to communicate key insights to policymakers, researchers, and the general public. These documents should highlight areas of progress, challenges, and opportunities for promoting human freedom.</a:t>
            </a:r>
            <a:endParaRPr lang="en-US" sz="2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RESULT</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5029200"/>
            <a:ext cx="8229600" cy="4525963"/>
          </a:xfrm>
        </p:spPr>
        <p:txBody>
          <a:bodyPr/>
          <a:lstStyle/>
          <a:p>
            <a:pPr>
              <a:buNone/>
            </a:pPr>
            <a:endParaRPr lang="en-US" dirty="0"/>
          </a:p>
          <a:p>
            <a:pPr>
              <a:buNone/>
            </a:pPr>
            <a:endParaRPr lang="en-US" dirty="0"/>
          </a:p>
        </p:txBody>
      </p:sp>
      <p:pic>
        <p:nvPicPr>
          <p:cNvPr id="1026" name="Picture 2" descr="C:\Users\SK Chamy\Downloads\WhatsApp Image 2024-04-06 at 3.44.44 AM.jpeg"/>
          <p:cNvPicPr>
            <a:picLocks noChangeAspect="1" noChangeArrowheads="1"/>
          </p:cNvPicPr>
          <p:nvPr/>
        </p:nvPicPr>
        <p:blipFill>
          <a:blip r:embed="rId2"/>
          <a:srcRect/>
          <a:stretch>
            <a:fillRect/>
          </a:stretch>
        </p:blipFill>
        <p:spPr bwMode="auto">
          <a:xfrm>
            <a:off x="2362200" y="1905000"/>
            <a:ext cx="4038600" cy="4114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COCLUSION</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None/>
            </a:pPr>
            <a:r>
              <a:rPr lang="en-US" sz="2000" b="1" dirty="0" smtClean="0">
                <a:latin typeface="Times New Roman" pitchFamily="18" charset="0"/>
                <a:cs typeface="Times New Roman" pitchFamily="18" charset="0"/>
              </a:rPr>
              <a:t>     The </a:t>
            </a:r>
            <a:r>
              <a:rPr lang="en-US" sz="2000" b="1" dirty="0" smtClean="0">
                <a:latin typeface="Times New Roman" pitchFamily="18" charset="0"/>
                <a:cs typeface="Times New Roman" pitchFamily="18" charset="0"/>
              </a:rPr>
              <a:t>Human Freedom Index (HFI) typically concludes that </a:t>
            </a:r>
            <a:r>
              <a:rPr lang="en-US" sz="2000" b="1" dirty="0" smtClean="0">
                <a:latin typeface="Times New Roman" pitchFamily="18" charset="0"/>
                <a:cs typeface="Times New Roman" pitchFamily="18" charset="0"/>
              </a:rPr>
              <a:t>human freedom </a:t>
            </a:r>
            <a:r>
              <a:rPr lang="en-US" sz="2000" b="1" dirty="0" smtClean="0">
                <a:latin typeface="Times New Roman" pitchFamily="18" charset="0"/>
                <a:cs typeface="Times New Roman" pitchFamily="18" charset="0"/>
              </a:rPr>
              <a:t>is influenced by various factors including rule of law, personal freedom, economic freedom, and overall governance. The index aims to provide insights into the state of freedom in different countries, highlighting areas of strength and areas needing improvement. The conclusion often emphasizes the importance of protecting and promoting individual liberties and human rights for societal well-being and </a:t>
            </a:r>
            <a:r>
              <a:rPr lang="en-US" sz="2000" b="1" dirty="0" smtClean="0">
                <a:latin typeface="Times New Roman" pitchFamily="18" charset="0"/>
                <a:cs typeface="Times New Roman" pitchFamily="18" charset="0"/>
              </a:rPr>
              <a:t>progress.</a:t>
            </a:r>
            <a:endParaRPr lang="en-US" sz="20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637</Words>
  <Application>Microsoft Office PowerPoint</Application>
  <PresentationFormat>On-screen Show (4:3)</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THE HUMAN FREEDOM INDEX</vt:lpstr>
      <vt:lpstr>OUTLINE</vt:lpstr>
      <vt:lpstr>PROBLEM STATEMENT</vt:lpstr>
      <vt:lpstr>PROPOSED SOLUTION</vt:lpstr>
      <vt:lpstr>SYSTEM APPROACH</vt:lpstr>
      <vt:lpstr>ALGORITHM  &amp; DEPLOYMENT</vt:lpstr>
      <vt:lpstr>ALGORITHM  &amp; DEPLOYMENT</vt:lpstr>
      <vt:lpstr>RESULT</vt:lpstr>
      <vt:lpstr>COCLUSION</vt:lpstr>
      <vt:lpstr>FUTURE SCOPE</vt:lpstr>
      <vt:lpstr>REFERENCE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k</dc:creator>
  <cp:lastModifiedBy>s k</cp:lastModifiedBy>
  <cp:revision>16</cp:revision>
  <dcterms:created xsi:type="dcterms:W3CDTF">2024-04-06T09:34:53Z</dcterms:created>
  <dcterms:modified xsi:type="dcterms:W3CDTF">2024-04-08T09:54:25Z</dcterms:modified>
</cp:coreProperties>
</file>