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9" r:id="rId3"/>
    <p:sldId id="258" r:id="rId4"/>
    <p:sldId id="273" r:id="rId5"/>
    <p:sldId id="274" r:id="rId6"/>
    <p:sldId id="296" r:id="rId7"/>
    <p:sldId id="297" r:id="rId8"/>
    <p:sldId id="263" r:id="rId9"/>
    <p:sldId id="269" r:id="rId10"/>
    <p:sldId id="270" r:id="rId11"/>
    <p:sldId id="278" r:id="rId12"/>
    <p:sldId id="268" r:id="rId13"/>
    <p:sldId id="283" r:id="rId14"/>
    <p:sldId id="284" r:id="rId15"/>
    <p:sldId id="291" r:id="rId16"/>
    <p:sldId id="292" r:id="rId17"/>
    <p:sldId id="285" r:id="rId18"/>
    <p:sldId id="293" r:id="rId19"/>
    <p:sldId id="286" r:id="rId20"/>
    <p:sldId id="287" r:id="rId21"/>
    <p:sldId id="288" r:id="rId22"/>
    <p:sldId id="289" r:id="rId23"/>
    <p:sldId id="290" r:id="rId24"/>
    <p:sldId id="275" r:id="rId25"/>
    <p:sldId id="276" r:id="rId26"/>
    <p:sldId id="277" r:id="rId27"/>
    <p:sldId id="279" r:id="rId28"/>
    <p:sldId id="294" r:id="rId29"/>
    <p:sldId id="267" r:id="rId30"/>
    <p:sldId id="265" r:id="rId31"/>
    <p:sldId id="29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34" autoAdjust="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62F71-CB35-41B8-AB3D-B5C29DBA22C0}" type="datetimeFigureOut">
              <a:rPr lang="en-US" smtClean="0"/>
              <a:pPr/>
              <a:t>3/27/2023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62F71-CB35-41B8-AB3D-B5C29DBA22C0}" type="datetimeFigureOut">
              <a:rPr lang="en-US" smtClean="0"/>
              <a:pPr/>
              <a:t>3/27/2023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62F71-CB35-41B8-AB3D-B5C29DBA22C0}" type="datetimeFigureOut">
              <a:rPr lang="en-US" smtClean="0"/>
              <a:pPr/>
              <a:t>3/27/2023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62F71-CB35-41B8-AB3D-B5C29DBA22C0}" type="datetimeFigureOut">
              <a:rPr lang="en-US" smtClean="0"/>
              <a:pPr/>
              <a:t>3/27/2023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62F71-CB35-41B8-AB3D-B5C29DBA22C0}" type="datetimeFigureOut">
              <a:rPr lang="en-US" smtClean="0"/>
              <a:pPr/>
              <a:t>3/27/2023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62F71-CB35-41B8-AB3D-B5C29DBA22C0}" type="datetimeFigureOut">
              <a:rPr lang="en-US" smtClean="0"/>
              <a:pPr/>
              <a:t>3/27/2023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62F71-CB35-41B8-AB3D-B5C29DBA22C0}" type="datetimeFigureOut">
              <a:rPr lang="en-US" smtClean="0"/>
              <a:pPr/>
              <a:t>3/27/2023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AE933D-69D1-436C-9AFD-E912809806B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62F71-CB35-41B8-AB3D-B5C29DBA22C0}" type="datetimeFigureOut">
              <a:rPr lang="en-US" smtClean="0"/>
              <a:pPr/>
              <a:t>3/27/2023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933D-69D1-436C-9AFD-E912809806B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pacy.io/usage/spacy-1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672" y="2000240"/>
            <a:ext cx="5595534" cy="1143008"/>
          </a:xfrm>
        </p:spPr>
        <p:txBody>
          <a:bodyPr>
            <a:noAutofit/>
          </a:bodyPr>
          <a:lstStyle/>
          <a:p>
            <a:r>
              <a:rPr lang="en-GB" sz="2500" b="1" dirty="0">
                <a:solidFill>
                  <a:schemeClr val="accent3">
                    <a:lumMod val="50000"/>
                  </a:schemeClr>
                </a:solidFill>
                <a:latin typeface="Times New Roman" pitchFamily="18" charset="0"/>
                <a:cs typeface="Times New Roman" pitchFamily="18" charset="0"/>
              </a:rPr>
              <a:t>CS8811 Project Work </a:t>
            </a:r>
            <a:br>
              <a:rPr lang="en-GB" sz="2500" b="1" dirty="0">
                <a:solidFill>
                  <a:schemeClr val="accent3">
                    <a:lumMod val="50000"/>
                  </a:schemeClr>
                </a:solidFill>
                <a:latin typeface="Times New Roman" pitchFamily="18" charset="0"/>
                <a:cs typeface="Times New Roman" pitchFamily="18" charset="0"/>
              </a:rPr>
            </a:br>
            <a:r>
              <a:rPr lang="en-GB" sz="2500" b="1" dirty="0">
                <a:solidFill>
                  <a:schemeClr val="accent3">
                    <a:lumMod val="50000"/>
                  </a:schemeClr>
                </a:solidFill>
                <a:latin typeface="Times New Roman" pitchFamily="18" charset="0"/>
                <a:cs typeface="Times New Roman" pitchFamily="18" charset="0"/>
              </a:rPr>
              <a:t>Final Review</a:t>
            </a:r>
          </a:p>
        </p:txBody>
      </p:sp>
      <p:sp>
        <p:nvSpPr>
          <p:cNvPr id="3" name="Subtitle 2"/>
          <p:cNvSpPr>
            <a:spLocks noGrp="1"/>
          </p:cNvSpPr>
          <p:nvPr>
            <p:ph type="subTitle" idx="1"/>
          </p:nvPr>
        </p:nvSpPr>
        <p:spPr>
          <a:xfrm>
            <a:off x="611560" y="4357694"/>
            <a:ext cx="4786346" cy="2160240"/>
          </a:xfrm>
        </p:spPr>
        <p:txBody>
          <a:bodyPr>
            <a:normAutofit/>
          </a:bodyPr>
          <a:lstStyle/>
          <a:p>
            <a:r>
              <a:rPr lang="en-GB" sz="2100" b="1" u="sng" dirty="0">
                <a:solidFill>
                  <a:schemeClr val="accent3">
                    <a:lumMod val="50000"/>
                  </a:schemeClr>
                </a:solidFill>
                <a:latin typeface="Times New Roman" pitchFamily="18" charset="0"/>
                <a:cs typeface="Times New Roman" pitchFamily="18" charset="0"/>
              </a:rPr>
              <a:t>Team Members</a:t>
            </a:r>
          </a:p>
          <a:p>
            <a:r>
              <a:rPr lang="en-GB" sz="2100" b="1" dirty="0">
                <a:solidFill>
                  <a:schemeClr val="tx2"/>
                </a:solidFill>
                <a:latin typeface="Times New Roman" pitchFamily="18" charset="0"/>
                <a:cs typeface="Times New Roman" pitchFamily="18" charset="0"/>
              </a:rPr>
              <a:t>K DINESH      – 111719104044</a:t>
            </a:r>
          </a:p>
          <a:p>
            <a:r>
              <a:rPr lang="en-GB" sz="2100" b="1" dirty="0">
                <a:solidFill>
                  <a:schemeClr val="tx2"/>
                </a:solidFill>
                <a:latin typeface="Times New Roman" pitchFamily="18" charset="0"/>
                <a:cs typeface="Times New Roman" pitchFamily="18" charset="0"/>
              </a:rPr>
              <a:t>T BHARATH  – 111719104022 </a:t>
            </a:r>
          </a:p>
          <a:p>
            <a:r>
              <a:rPr lang="en-GB" sz="2100" b="1" dirty="0">
                <a:solidFill>
                  <a:schemeClr val="tx2"/>
                </a:solidFill>
                <a:latin typeface="Times New Roman" pitchFamily="18" charset="0"/>
                <a:cs typeface="Times New Roman" pitchFamily="18" charset="0"/>
              </a:rPr>
              <a:t>B SUMANTH  – 111719104030</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
        <p:nvSpPr>
          <p:cNvPr id="4" name="Rectangle 3"/>
          <p:cNvSpPr/>
          <p:nvPr/>
        </p:nvSpPr>
        <p:spPr>
          <a:xfrm>
            <a:off x="928662" y="0"/>
            <a:ext cx="6565131" cy="1215717"/>
          </a:xfrm>
          <a:prstGeom prst="rect">
            <a:avLst/>
          </a:prstGeom>
        </p:spPr>
        <p:txBody>
          <a:bodyPr wrap="none">
            <a:spAutoFit/>
          </a:bodyPr>
          <a:lstStyle/>
          <a:p>
            <a:r>
              <a:rPr lang="en-GB" sz="4100" b="1" dirty="0">
                <a:solidFill>
                  <a:schemeClr val="accent3">
                    <a:lumMod val="50000"/>
                  </a:schemeClr>
                </a:solidFill>
                <a:latin typeface="Times New Roman" pitchFamily="18" charset="0"/>
                <a:cs typeface="Times New Roman" pitchFamily="18" charset="0"/>
              </a:rPr>
              <a:t>R.M.K. Engineering College</a:t>
            </a:r>
          </a:p>
          <a:p>
            <a:pPr algn="ctr"/>
            <a:r>
              <a:rPr lang="en-GB" b="1" dirty="0">
                <a:solidFill>
                  <a:schemeClr val="accent3">
                    <a:lumMod val="50000"/>
                  </a:schemeClr>
                </a:solidFill>
                <a:latin typeface="Times New Roman" pitchFamily="18" charset="0"/>
                <a:cs typeface="Times New Roman" pitchFamily="18" charset="0"/>
              </a:rPr>
              <a:t>(An Autonomous Institution)</a:t>
            </a:r>
          </a:p>
          <a:p>
            <a:r>
              <a:rPr lang="en-GB" sz="1400" b="1" dirty="0">
                <a:solidFill>
                  <a:schemeClr val="accent3">
                    <a:lumMod val="50000"/>
                  </a:schemeClr>
                </a:solidFill>
                <a:latin typeface="Times New Roman" pitchFamily="18" charset="0"/>
                <a:cs typeface="Times New Roman" pitchFamily="18" charset="0"/>
              </a:rPr>
              <a:t>R.S.M. Nagar,  Kavaraipettai-601 206, </a:t>
            </a:r>
            <a:r>
              <a:rPr lang="en-GB" sz="1400" b="1" dirty="0" err="1">
                <a:solidFill>
                  <a:schemeClr val="accent3">
                    <a:lumMod val="50000"/>
                  </a:schemeClr>
                </a:solidFill>
                <a:latin typeface="Times New Roman" pitchFamily="18" charset="0"/>
                <a:cs typeface="Times New Roman" pitchFamily="18" charset="0"/>
              </a:rPr>
              <a:t>Gummidipoondi</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Taluk</a:t>
            </a:r>
            <a:r>
              <a:rPr lang="en-GB" sz="1400" b="1" dirty="0">
                <a:solidFill>
                  <a:schemeClr val="accent3">
                    <a:lumMod val="50000"/>
                  </a:schemeClr>
                </a:solidFill>
                <a:latin typeface="Times New Roman" pitchFamily="18" charset="0"/>
                <a:cs typeface="Times New Roman" pitchFamily="18" charset="0"/>
              </a:rPr>
              <a:t>, </a:t>
            </a:r>
            <a:r>
              <a:rPr lang="en-GB" sz="1400" b="1" dirty="0" err="1">
                <a:solidFill>
                  <a:schemeClr val="accent3">
                    <a:lumMod val="50000"/>
                  </a:schemeClr>
                </a:solidFill>
                <a:latin typeface="Times New Roman" pitchFamily="18" charset="0"/>
                <a:cs typeface="Times New Roman" pitchFamily="18" charset="0"/>
              </a:rPr>
              <a:t>Thiruvallur</a:t>
            </a:r>
            <a:r>
              <a:rPr lang="en-GB" sz="1400" b="1" dirty="0">
                <a:solidFill>
                  <a:schemeClr val="accent3">
                    <a:lumMod val="50000"/>
                  </a:schemeClr>
                </a:solidFill>
                <a:latin typeface="Times New Roman" pitchFamily="18" charset="0"/>
                <a:cs typeface="Times New Roman" pitchFamily="18" charset="0"/>
              </a:rPr>
              <a:t> District.</a:t>
            </a:r>
          </a:p>
        </p:txBody>
      </p:sp>
      <p:pic>
        <p:nvPicPr>
          <p:cNvPr id="44039" name="Picture 7"/>
          <p:cNvPicPr>
            <a:picLocks noChangeAspect="1" noChangeArrowheads="1"/>
          </p:cNvPicPr>
          <p:nvPr/>
        </p:nvPicPr>
        <p:blipFill>
          <a:blip r:embed="rId2"/>
          <a:srcRect/>
          <a:stretch>
            <a:fillRect/>
          </a:stretch>
        </p:blipFill>
        <p:spPr bwMode="auto">
          <a:xfrm>
            <a:off x="0" y="71415"/>
            <a:ext cx="936048" cy="1285884"/>
          </a:xfrm>
          <a:prstGeom prst="rect">
            <a:avLst/>
          </a:prstGeom>
          <a:noFill/>
          <a:ln w="9525">
            <a:noFill/>
            <a:miter lim="800000"/>
            <a:headEnd/>
            <a:tailEnd/>
          </a:ln>
          <a:effectLst/>
        </p:spPr>
      </p:pic>
      <p:pic>
        <p:nvPicPr>
          <p:cNvPr id="44040" name="Picture 8"/>
          <p:cNvPicPr>
            <a:picLocks noChangeAspect="1" noChangeArrowheads="1"/>
          </p:cNvPicPr>
          <p:nvPr/>
        </p:nvPicPr>
        <p:blipFill>
          <a:blip r:embed="rId3" cstate="print"/>
          <a:srcRect/>
          <a:stretch>
            <a:fillRect/>
          </a:stretch>
        </p:blipFill>
        <p:spPr bwMode="auto">
          <a:xfrm>
            <a:off x="7572396" y="142852"/>
            <a:ext cx="1500198" cy="687591"/>
          </a:xfrm>
          <a:prstGeom prst="rect">
            <a:avLst/>
          </a:prstGeom>
          <a:noFill/>
          <a:ln w="9525">
            <a:noFill/>
            <a:miter lim="800000"/>
            <a:headEnd/>
            <a:tailEnd/>
          </a:ln>
          <a:effectLst/>
        </p:spPr>
      </p:pic>
      <p:sp>
        <p:nvSpPr>
          <p:cNvPr id="11" name="Rectangle 10"/>
          <p:cNvSpPr/>
          <p:nvPr/>
        </p:nvSpPr>
        <p:spPr>
          <a:xfrm>
            <a:off x="1015323" y="1215717"/>
            <a:ext cx="6684661" cy="738664"/>
          </a:xfrm>
          <a:prstGeom prst="rect">
            <a:avLst/>
          </a:prstGeom>
        </p:spPr>
        <p:txBody>
          <a:bodyPr wrap="square">
            <a:spAutoFit/>
          </a:bodyPr>
          <a:lstStyle/>
          <a:p>
            <a:pPr algn="ctr"/>
            <a:r>
              <a:rPr lang="en-GB" sz="1400" b="1" dirty="0">
                <a:solidFill>
                  <a:srgbClr val="002060"/>
                </a:solidFill>
                <a:latin typeface="Times New Roman" pitchFamily="18" charset="0"/>
                <a:cs typeface="Times New Roman" pitchFamily="18" charset="0"/>
              </a:rPr>
              <a:t>Affiliated to Anna University,  Chennai / Approved by AICTE,  New Delhi. Accredited by NAAC with A+ Grade / ISO 9001 : 2015 Certified Institution.</a:t>
            </a:r>
          </a:p>
          <a:p>
            <a:pPr algn="ctr"/>
            <a:r>
              <a:rPr lang="en-GB" sz="1400" b="1" dirty="0">
                <a:solidFill>
                  <a:srgbClr val="002060"/>
                </a:solidFill>
                <a:latin typeface="Times New Roman" pitchFamily="18" charset="0"/>
                <a:cs typeface="Times New Roman" pitchFamily="18" charset="0"/>
              </a:rPr>
              <a:t>All the UG Programs are Accredited by NBA, New Delhi.</a:t>
            </a:r>
          </a:p>
        </p:txBody>
      </p:sp>
      <p:sp>
        <p:nvSpPr>
          <p:cNvPr id="8" name="Title 1"/>
          <p:cNvSpPr txBox="1">
            <a:spLocks/>
          </p:cNvSpPr>
          <p:nvPr/>
        </p:nvSpPr>
        <p:spPr>
          <a:xfrm>
            <a:off x="0" y="3286124"/>
            <a:ext cx="9072594" cy="928694"/>
          </a:xfrm>
          <a:prstGeom prst="rect">
            <a:avLst/>
          </a:prstGeom>
        </p:spPr>
        <p:txBody>
          <a:bodyPr vert="horz" lIns="91440" tIns="45720" rIns="91440" bIns="45720" rtlCol="0" anchor="ctr">
            <a:noAutofit/>
          </a:bodyPr>
          <a:lstStyle/>
          <a:p>
            <a:pPr algn="ctr">
              <a:spcBef>
                <a:spcPct val="0"/>
              </a:spcBef>
              <a:defRPr/>
            </a:pPr>
            <a:r>
              <a:rPr kumimoji="0" lang="en-GB" sz="2500" b="1" i="0" u="none" strike="noStrike" kern="1200" cap="none" spc="0" normalizeH="0" baseline="0" noProof="0" dirty="0">
                <a:ln>
                  <a:noFill/>
                </a:ln>
                <a:solidFill>
                  <a:schemeClr val="accent3">
                    <a:lumMod val="50000"/>
                  </a:schemeClr>
                </a:solidFill>
                <a:effectLst/>
                <a:uLnTx/>
                <a:uFillTx/>
                <a:latin typeface="Times New Roman" pitchFamily="18" charset="0"/>
                <a:ea typeface="+mj-ea"/>
                <a:cs typeface="Times New Roman" pitchFamily="18" charset="0"/>
              </a:rPr>
              <a:t>Project Title </a:t>
            </a:r>
            <a:r>
              <a:rPr kumimoji="0" lang="en-GB" sz="2500" b="1" i="0" u="none" strike="noStrike" kern="1200" cap="none" spc="0" normalizeH="0" baseline="0" noProof="0" dirty="0">
                <a:ln>
                  <a:noFill/>
                </a:ln>
                <a:solidFill>
                  <a:schemeClr val="accent4">
                    <a:lumMod val="50000"/>
                  </a:schemeClr>
                </a:solidFill>
                <a:effectLst/>
                <a:uLnTx/>
                <a:uFillTx/>
                <a:latin typeface="Times New Roman" pitchFamily="18" charset="0"/>
                <a:ea typeface="+mj-ea"/>
                <a:cs typeface="Times New Roman" pitchFamily="18" charset="0"/>
              </a:rPr>
              <a:t>:</a:t>
            </a:r>
            <a:r>
              <a:rPr lang="en-US" sz="2500" b="1" noProof="0" dirty="0">
                <a:solidFill>
                  <a:schemeClr val="accent4">
                    <a:lumMod val="50000"/>
                  </a:schemeClr>
                </a:solidFill>
              </a:rPr>
              <a:t> </a:t>
            </a:r>
            <a:r>
              <a:rPr lang="en-US" sz="2400" b="1" noProof="0" dirty="0">
                <a:solidFill>
                  <a:schemeClr val="accent1">
                    <a:lumMod val="50000"/>
                  </a:schemeClr>
                </a:solidFill>
              </a:rPr>
              <a:t>ENHANCED EXTRACTION OF TEXTUAL CHARACTERS    FROM MULTIMEDIA USING NLP</a:t>
            </a:r>
            <a:endParaRPr lang="en-US" sz="2500" b="1" dirty="0">
              <a:solidFill>
                <a:schemeClr val="accent1">
                  <a:lumMod val="50000"/>
                </a:schemeClr>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500" b="1" i="0" u="none" strike="noStrike" kern="1200" cap="none" spc="0" normalizeH="0" baseline="0" noProof="0" dirty="0">
                <a:ln>
                  <a:noFill/>
                </a:ln>
                <a:solidFill>
                  <a:schemeClr val="accent1">
                    <a:lumMod val="50000"/>
                  </a:schemeClr>
                </a:solidFill>
                <a:effectLst/>
                <a:uLnTx/>
                <a:uFillTx/>
                <a:latin typeface="Times New Roman" pitchFamily="18" charset="0"/>
                <a:ea typeface="+mj-ea"/>
                <a:cs typeface="Times New Roman" pitchFamily="18" charset="0"/>
              </a:rPr>
              <a:t> </a:t>
            </a:r>
          </a:p>
        </p:txBody>
      </p:sp>
      <p:sp>
        <p:nvSpPr>
          <p:cNvPr id="5" name="Subtitle 2">
            <a:extLst>
              <a:ext uri="{FF2B5EF4-FFF2-40B4-BE49-F238E27FC236}">
                <a16:creationId xmlns:a16="http://schemas.microsoft.com/office/drawing/2014/main" id="{9B157698-345D-1B76-4116-14F51D1E2C38}"/>
              </a:ext>
            </a:extLst>
          </p:cNvPr>
          <p:cNvSpPr txBox="1">
            <a:spLocks/>
          </p:cNvSpPr>
          <p:nvPr/>
        </p:nvSpPr>
        <p:spPr>
          <a:xfrm>
            <a:off x="4357654" y="4357694"/>
            <a:ext cx="4786346" cy="21602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100" b="1" u="sng" dirty="0">
                <a:solidFill>
                  <a:schemeClr val="accent3">
                    <a:lumMod val="50000"/>
                  </a:schemeClr>
                </a:solidFill>
                <a:latin typeface="Times New Roman" pitchFamily="18" charset="0"/>
                <a:cs typeface="Times New Roman" pitchFamily="18" charset="0"/>
              </a:rPr>
              <a:t>Project Guide</a:t>
            </a:r>
          </a:p>
          <a:p>
            <a:endParaRPr lang="en-GB" sz="2100" b="1" dirty="0">
              <a:solidFill>
                <a:schemeClr val="accent1"/>
              </a:solidFill>
              <a:latin typeface="Times New Roman" pitchFamily="18" charset="0"/>
              <a:cs typeface="Times New Roman" pitchFamily="18" charset="0"/>
            </a:endParaRPr>
          </a:p>
          <a:p>
            <a:r>
              <a:rPr lang="en-GB" sz="2100" b="1" dirty="0" err="1">
                <a:solidFill>
                  <a:schemeClr val="tx2"/>
                </a:solidFill>
                <a:latin typeface="Times New Roman" pitchFamily="18" charset="0"/>
                <a:cs typeface="Times New Roman" pitchFamily="18" charset="0"/>
              </a:rPr>
              <a:t>Dr.</a:t>
            </a:r>
            <a:r>
              <a:rPr lang="en-GB" sz="2100" b="1" dirty="0">
                <a:solidFill>
                  <a:schemeClr val="tx2"/>
                </a:solidFill>
                <a:latin typeface="Times New Roman" pitchFamily="18" charset="0"/>
                <a:cs typeface="Times New Roman" pitchFamily="18" charset="0"/>
              </a:rPr>
              <a:t> P. KAVITHA</a:t>
            </a:r>
          </a:p>
          <a:p>
            <a:r>
              <a:rPr lang="en-GB" sz="2100" b="1" dirty="0">
                <a:solidFill>
                  <a:schemeClr val="tx2"/>
                </a:solidFill>
                <a:latin typeface="Times New Roman" pitchFamily="18" charset="0"/>
                <a:cs typeface="Times New Roman" pitchFamily="18" charset="0"/>
              </a:rPr>
              <a:t>Associate Professor</a:t>
            </a:r>
          </a:p>
          <a:p>
            <a:endParaRPr lang="en-GB" sz="2100" b="1" dirty="0">
              <a:solidFill>
                <a:schemeClr val="accent1"/>
              </a:solidFill>
              <a:latin typeface="Times New Roman" pitchFamily="18" charset="0"/>
              <a:cs typeface="Times New Roman" pitchFamily="18" charset="0"/>
            </a:endParaRPr>
          </a:p>
          <a:p>
            <a:endParaRPr lang="en-GB" sz="2100" b="1" dirty="0">
              <a:solidFill>
                <a:schemeClr val="accent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5. Proposed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7" y="1196752"/>
            <a:ext cx="8208912" cy="4801314"/>
          </a:xfrm>
          <a:prstGeom prst="rect">
            <a:avLst/>
          </a:prstGeom>
        </p:spPr>
        <p:txBody>
          <a:bodyPr wrap="square">
            <a:spAutoFit/>
          </a:bodyPr>
          <a:lstStyle/>
          <a:p>
            <a:pPr marL="285750" indent="-285750" algn="just">
              <a:buFont typeface="Arial" panose="020B0604020202020204" pitchFamily="34" charset="0"/>
              <a:buChar char="•"/>
            </a:pPr>
            <a:r>
              <a:rPr lang="en-IN" dirty="0"/>
              <a:t>Our</a:t>
            </a:r>
            <a:r>
              <a:rPr lang="en-IN" sz="1800" dirty="0"/>
              <a:t> proposed model is to built an application for video/Image-To-Text-Speech. . It also detect the text when webcam placed in any textual regions.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is an important for the people with visual impairment. </a:t>
            </a:r>
            <a:r>
              <a:rPr lang="en-IN" dirty="0"/>
              <a:t>Our</a:t>
            </a:r>
            <a:r>
              <a:rPr lang="en-IN" sz="1800" dirty="0"/>
              <a:t> application is built to read any form of text images in any languages which is then converted to a English text using a translator package in python.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The converted text is summarised into phrases for better understanding the whole meaning in the paragraph using transformers and pipeline Natural language processing.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summarized text is converted into an audio using Text-To-Speech library of NLP.</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It also extracts the text from the running </a:t>
            </a:r>
            <a:r>
              <a:rPr lang="en-IN" dirty="0"/>
              <a:t>Webcam</a:t>
            </a:r>
            <a:r>
              <a:rPr lang="en-IN" sz="1800" dirty="0"/>
              <a:t> and the summarizes the text in to meaningful phrases and convert it to an audio format for the use of people with visual impairment.</a:t>
            </a:r>
          </a:p>
          <a:p>
            <a:pPr algn="just"/>
            <a:endParaRPr lang="en-US" b="0" i="0" dirty="0">
              <a:solidFill>
                <a:srgbClr val="333333"/>
              </a:solidFill>
              <a:effectLst/>
            </a:endParaRPr>
          </a:p>
        </p:txBody>
      </p:sp>
    </p:spTree>
    <p:extLst>
      <p:ext uri="{BB962C8B-B14F-4D97-AF65-F5344CB8AC3E}">
        <p14:creationId xmlns:p14="http://schemas.microsoft.com/office/powerpoint/2010/main" val="365834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98120" y="139192"/>
            <a:ext cx="4929222" cy="714404"/>
          </a:xfrm>
          <a:prstGeom prst="rect">
            <a:avLst/>
          </a:prstGeom>
        </p:spPr>
        <p:txBody>
          <a:bodyPr vert="horz" lIns="91440" tIns="45720" rIns="91440" bIns="45720" rtlCol="0" anchor="ctr">
            <a:normAutofit fontScale="85000" lnSpcReduction="10000"/>
          </a:bodyPr>
          <a:lstStyle/>
          <a:p>
            <a:r>
              <a:rPr lang="en-GB" sz="4000" b="1" dirty="0">
                <a:solidFill>
                  <a:schemeClr val="accent3">
                    <a:lumMod val="50000"/>
                  </a:schemeClr>
                </a:solidFill>
                <a:latin typeface="Times New Roman" pitchFamily="18" charset="0"/>
                <a:ea typeface="+mj-ea"/>
                <a:cs typeface="Times New Roman" pitchFamily="18" charset="0"/>
              </a:rPr>
              <a:t>6. Architecture Diagram</a:t>
            </a:r>
            <a:endParaRPr lang="en-GB" sz="3600" b="1" dirty="0">
              <a:solidFill>
                <a:schemeClr val="accent3">
                  <a:lumMod val="50000"/>
                </a:schemeClr>
              </a:solidFill>
              <a:latin typeface="Times New Roman" pitchFamily="18" charset="0"/>
              <a:ea typeface="+mj-ea"/>
              <a:cs typeface="Times New Roman" pitchFamily="18" charset="0"/>
            </a:endParaRPr>
          </a:p>
        </p:txBody>
      </p:sp>
      <p:pic>
        <p:nvPicPr>
          <p:cNvPr id="2" name="Picture 1" descr="C:\Users\SPIRO-PYTHON1\Desktop\Own\image-text-speech\Dinesh\Final Code\SA.JPG">
            <a:extLst>
              <a:ext uri="{FF2B5EF4-FFF2-40B4-BE49-F238E27FC236}">
                <a16:creationId xmlns:a16="http://schemas.microsoft.com/office/drawing/2014/main" id="{70D201AF-EFF0-7507-B1FB-88CF275116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488832" cy="5256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7. Methodology</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07504" y="1052736"/>
            <a:ext cx="8819577" cy="4770537"/>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Arial" panose="020B0604020202020204" pitchFamily="34" charset="0"/>
              <a:buChar char="•"/>
            </a:pPr>
            <a:r>
              <a:rPr lang="en-US" sz="1800" dirty="0">
                <a:effectLst/>
                <a:ea typeface="Times New Roman" panose="02020603050405020304" pitchFamily="18" charset="0"/>
                <a:cs typeface="Times New Roman" panose="02020603050405020304" pitchFamily="18" charset="0"/>
              </a:rPr>
              <a:t>We start by Accessing images on the webcam or system images. Second, we process the data by detecting texts that are presented in the given image. we develop a variety of algorithms for each module and compute performance measures like accuracy, recall, precision, F1 score, etc. Next we summarize the textual characters using some negation techniques . Then, in order to compare and select the language for translation. Using python audio module, we tend the system to speech the text that feed it into the system. The following are the modules used in this system. </a:t>
            </a: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1800" b="0" kern="0" dirty="0">
                <a:effectLst/>
                <a:ea typeface="Times New Roman" panose="02020603050405020304" pitchFamily="18" charset="0"/>
                <a:cs typeface="Times New Roman" panose="02020603050405020304" pitchFamily="18" charset="0"/>
              </a:rPr>
              <a:t>Each module starting with accessing image, text detection, text summarization are detected by using different supervised ML algorithms and the translation and speech representation are predicted by using default library involved in python.</a:t>
            </a:r>
            <a:endParaRPr lang="en-IN" sz="1800" b="1" kern="0" dirty="0">
              <a:effectLst/>
              <a:ea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fontScale="77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7.1 Accessing the Webcam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07504" y="1052736"/>
            <a:ext cx="8819577" cy="4770537"/>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Wingdings" panose="05000000000000000000" pitchFamily="2" charset="2"/>
              <a:buChar char="Ø"/>
            </a:pPr>
            <a:r>
              <a:rPr lang="en-US" sz="1800" dirty="0">
                <a:effectLst/>
                <a:ea typeface="Times New Roman" panose="02020603050405020304" pitchFamily="18" charset="0"/>
              </a:rPr>
              <a:t>We are using the module named OpenCV to read the image from the given input and </a:t>
            </a:r>
            <a:r>
              <a:rPr lang="en-US" sz="1800" spc="10" dirty="0">
                <a:solidFill>
                  <a:srgbClr val="000000"/>
                </a:solidFill>
                <a:effectLst/>
                <a:ea typeface="Times New Roman" panose="02020603050405020304" pitchFamily="18" charset="0"/>
              </a:rPr>
              <a:t>the color space of the image is first changed and stored in a variable. For color conversion we use the function cv2.cvtColor(</a:t>
            </a:r>
            <a:r>
              <a:rPr lang="en-US" sz="1800" spc="10" dirty="0" err="1">
                <a:solidFill>
                  <a:srgbClr val="000000"/>
                </a:solidFill>
                <a:effectLst/>
                <a:ea typeface="Times New Roman" panose="02020603050405020304" pitchFamily="18" charset="0"/>
              </a:rPr>
              <a:t>input_image</a:t>
            </a:r>
            <a:r>
              <a:rPr lang="en-US" sz="1800" spc="10" dirty="0">
                <a:solidFill>
                  <a:srgbClr val="000000"/>
                </a:solidFill>
                <a:effectLst/>
                <a:ea typeface="Times New Roman" panose="02020603050405020304" pitchFamily="18" charset="0"/>
              </a:rPr>
              <a:t>, flag). The second parameter flag determines the type of conversion. We can chose among cv2.COLOR_BGR2GRAY and cv2.COLOR_BGR2HSV. Here, we use cv2.COLOR_BGR2GRAY that helps us to convert an RGB image to gray scale image. A threshold is applied to the converted image using cv2.threshold function.  The basic Thresholding technique is Binary Thresholding. For every pixel, the same threshold value is applied. If the pixel value is smaller than the threshold , it is set to 0, otherwise, it is set to a maximum value.</a:t>
            </a:r>
            <a:endParaRPr lang="en-IN" sz="1800"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10755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fontScale="62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7.2 Text Detection and Recognition</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22151" y="831036"/>
            <a:ext cx="8819577" cy="6450484"/>
          </a:xfrm>
          <a:prstGeom prst="rect">
            <a:avLst/>
          </a:prstGeom>
        </p:spPr>
        <p:txBody>
          <a:bodyPr wrap="square">
            <a:spAutoFit/>
          </a:bodyPr>
          <a:lstStyle/>
          <a:p>
            <a:pPr marL="628015" marR="27940" indent="-285750" algn="just">
              <a:lnSpc>
                <a:spcPct val="150000"/>
              </a:lnSpc>
              <a:spcBef>
                <a:spcPts val="810"/>
              </a:spcBef>
              <a:spcAft>
                <a:spcPts val="0"/>
              </a:spcAft>
              <a:buFont typeface="Wingdings" panose="05000000000000000000" pitchFamily="2" charset="2"/>
              <a:buChar char="Ø"/>
            </a:pPr>
            <a:r>
              <a:rPr lang="en-US" sz="1600" dirty="0">
                <a:effectLst/>
                <a:ea typeface="Times New Roman" panose="02020603050405020304" pitchFamily="18" charset="0"/>
              </a:rPr>
              <a:t>Using Python And The </a:t>
            </a:r>
            <a:r>
              <a:rPr lang="en-US" sz="1600" dirty="0" err="1">
                <a:effectLst/>
                <a:ea typeface="Times New Roman" panose="02020603050405020304" pitchFamily="18" charset="0"/>
              </a:rPr>
              <a:t>PyTorch</a:t>
            </a:r>
            <a:r>
              <a:rPr lang="en-US" sz="1600" dirty="0">
                <a:effectLst/>
                <a:ea typeface="Times New Roman" panose="02020603050405020304" pitchFamily="18" charset="0"/>
              </a:rPr>
              <a:t> Library, </a:t>
            </a:r>
            <a:r>
              <a:rPr lang="en-US" sz="1600" dirty="0" err="1">
                <a:effectLst/>
                <a:ea typeface="Times New Roman" panose="02020603050405020304" pitchFamily="18" charset="0"/>
              </a:rPr>
              <a:t>EasyOCR</a:t>
            </a:r>
            <a:r>
              <a:rPr lang="en-US" sz="1600" dirty="0">
                <a:effectLst/>
                <a:ea typeface="Times New Roman" panose="02020603050405020304" pitchFamily="18" charset="0"/>
              </a:rPr>
              <a:t> Is Implemented. The Underlying </a:t>
            </a:r>
            <a:r>
              <a:rPr lang="en-US" sz="1600" dirty="0" err="1">
                <a:effectLst/>
                <a:ea typeface="Times New Roman" panose="02020603050405020304" pitchFamily="18" charset="0"/>
              </a:rPr>
              <a:t>PyTorch</a:t>
            </a:r>
            <a:r>
              <a:rPr lang="en-US" sz="1600" dirty="0">
                <a:effectLst/>
                <a:ea typeface="Times New Roman" panose="02020603050405020304" pitchFamily="18" charset="0"/>
              </a:rPr>
              <a:t> Deep Learning Library Can Accelerate Your Text Detection </a:t>
            </a:r>
            <a:r>
              <a:rPr lang="en-US" sz="1600" dirty="0" err="1">
                <a:effectLst/>
                <a:ea typeface="Times New Roman" panose="02020603050405020304" pitchFamily="18" charset="0"/>
              </a:rPr>
              <a:t>EasyOCR</a:t>
            </a:r>
            <a:r>
              <a:rPr lang="en-US" sz="1600" dirty="0">
                <a:effectLst/>
                <a:ea typeface="Times New Roman" panose="02020603050405020304" pitchFamily="18" charset="0"/>
              </a:rPr>
              <a:t> Is Able To Write OCR Texts In 70+ Languages Including English, Hindi, Russian, Chinese, And More. </a:t>
            </a:r>
            <a:r>
              <a:rPr lang="en-US" sz="1600" dirty="0" err="1">
                <a:effectLst/>
                <a:ea typeface="Times New Roman" panose="02020603050405020304" pitchFamily="18" charset="0"/>
              </a:rPr>
              <a:t>EasyOCR</a:t>
            </a:r>
            <a:r>
              <a:rPr lang="en-US" sz="1600" dirty="0">
                <a:effectLst/>
                <a:ea typeface="Times New Roman" panose="02020603050405020304" pitchFamily="18" charset="0"/>
              </a:rPr>
              <a:t> Is Good For Clean Document Scanning And Would Result In Greater Accuracy And Support For LSTM. The</a:t>
            </a:r>
            <a:r>
              <a:rPr lang="en-US" sz="1600" spc="-40" dirty="0">
                <a:effectLst/>
                <a:ea typeface="Times New Roman" panose="02020603050405020304" pitchFamily="18" charset="0"/>
              </a:rPr>
              <a:t> </a:t>
            </a:r>
            <a:r>
              <a:rPr lang="en-US" sz="1600" dirty="0">
                <a:effectLst/>
                <a:ea typeface="Times New Roman" panose="02020603050405020304" pitchFamily="18" charset="0"/>
              </a:rPr>
              <a:t>detection</a:t>
            </a:r>
            <a:r>
              <a:rPr lang="en-US" sz="1600" spc="-55" dirty="0">
                <a:effectLst/>
                <a:ea typeface="Times New Roman" panose="02020603050405020304" pitchFamily="18" charset="0"/>
              </a:rPr>
              <a:t> </a:t>
            </a:r>
            <a:r>
              <a:rPr lang="en-US" sz="1600" dirty="0">
                <a:effectLst/>
                <a:ea typeface="Times New Roman" panose="02020603050405020304" pitchFamily="18" charset="0"/>
              </a:rPr>
              <a:t>part</a:t>
            </a:r>
            <a:r>
              <a:rPr lang="en-US" sz="1600" spc="20" dirty="0">
                <a:effectLst/>
                <a:ea typeface="Times New Roman" panose="02020603050405020304" pitchFamily="18" charset="0"/>
              </a:rPr>
              <a:t> </a:t>
            </a:r>
            <a:r>
              <a:rPr lang="en-US" sz="1600" dirty="0">
                <a:effectLst/>
                <a:ea typeface="Times New Roman" panose="02020603050405020304" pitchFamily="18" charset="0"/>
              </a:rPr>
              <a:t>is</a:t>
            </a:r>
            <a:r>
              <a:rPr lang="en-US" sz="1600" spc="-45" dirty="0">
                <a:effectLst/>
                <a:ea typeface="Times New Roman" panose="02020603050405020304" pitchFamily="18" charset="0"/>
              </a:rPr>
              <a:t> </a:t>
            </a:r>
            <a:r>
              <a:rPr lang="en-US" sz="1600" dirty="0">
                <a:effectLst/>
                <a:ea typeface="Times New Roman" panose="02020603050405020304" pitchFamily="18" charset="0"/>
              </a:rPr>
              <a:t>using</a:t>
            </a:r>
            <a:r>
              <a:rPr lang="en-US" sz="1600" spc="-290" dirty="0">
                <a:effectLst/>
                <a:ea typeface="Times New Roman" panose="02020603050405020304" pitchFamily="18" charset="0"/>
              </a:rPr>
              <a:t> </a:t>
            </a:r>
            <a:r>
              <a:rPr lang="en-US" sz="1600" dirty="0">
                <a:effectLst/>
                <a:ea typeface="Times New Roman" panose="02020603050405020304" pitchFamily="18" charset="0"/>
              </a:rPr>
              <a:t>the CRAFT algorithm and the Recognition model is</a:t>
            </a:r>
            <a:r>
              <a:rPr lang="en-US" sz="1600" spc="5" dirty="0">
                <a:effectLst/>
                <a:ea typeface="Times New Roman" panose="02020603050405020304" pitchFamily="18" charset="0"/>
              </a:rPr>
              <a:t> </a:t>
            </a:r>
            <a:r>
              <a:rPr lang="en-US" sz="1600" dirty="0">
                <a:effectLst/>
                <a:ea typeface="Times New Roman" panose="02020603050405020304" pitchFamily="18" charset="0"/>
              </a:rPr>
              <a:t>CRNN. Steps Involved in Detection and Recognition part of Video frames : </a:t>
            </a:r>
          </a:p>
          <a:p>
            <a:pPr marL="342265" marR="27940" algn="just">
              <a:lnSpc>
                <a:spcPct val="150000"/>
              </a:lnSpc>
              <a:spcBef>
                <a:spcPts val="810"/>
              </a:spcBef>
              <a:spcAft>
                <a:spcPts val="0"/>
              </a:spcAft>
            </a:pPr>
            <a:endParaRPr lang="en-IN" sz="1600" dirty="0">
              <a:effectLst/>
              <a:ea typeface="Times New Roman" panose="02020603050405020304" pitchFamily="18" charset="0"/>
            </a:endParaRPr>
          </a:p>
          <a:p>
            <a:pPr marL="800100" lvl="1" indent="-342900" algn="just" fontAlgn="base">
              <a:spcAft>
                <a:spcPts val="2100"/>
              </a:spcAft>
              <a:buFont typeface="+mj-lt"/>
              <a:buAutoNum type="arabicPeriod"/>
            </a:pPr>
            <a:r>
              <a:rPr lang="en-US" dirty="0">
                <a:solidFill>
                  <a:srgbClr val="000000"/>
                </a:solidFill>
                <a:effectLst/>
                <a:ea typeface="Times New Roman" panose="02020603050405020304" pitchFamily="18" charset="0"/>
              </a:rPr>
              <a:t>Import the Easy OCR and thus the necessary libraries to open an image and use it for recognition.</a:t>
            </a:r>
            <a:endParaRPr lang="en-IN" dirty="0">
              <a:ea typeface="Times New Roman" panose="02020603050405020304" pitchFamily="18" charset="0"/>
            </a:endParaRPr>
          </a:p>
          <a:p>
            <a:pPr marL="800100" lvl="1" indent="-342900" algn="just" fontAlgn="base">
              <a:spcAft>
                <a:spcPts val="2100"/>
              </a:spcAft>
              <a:buFont typeface="+mj-lt"/>
              <a:buAutoNum type="arabicPeriod"/>
            </a:pPr>
            <a:r>
              <a:rPr lang="en-US" dirty="0">
                <a:solidFill>
                  <a:srgbClr val="000000"/>
                </a:solidFill>
                <a:effectLst/>
                <a:ea typeface="Times New Roman" panose="02020603050405020304" pitchFamily="18" charset="0"/>
              </a:rPr>
              <a:t>Select the language in which you want to extract the text.</a:t>
            </a:r>
            <a:endParaRPr lang="en-IN" dirty="0">
              <a:ea typeface="Times New Roman" panose="02020603050405020304" pitchFamily="18" charset="0"/>
            </a:endParaRPr>
          </a:p>
          <a:p>
            <a:pPr marL="800100" lvl="1" indent="-342900" algn="just" fontAlgn="base">
              <a:spcAft>
                <a:spcPts val="2100"/>
              </a:spcAft>
              <a:buFont typeface="+mj-lt"/>
              <a:buAutoNum type="arabicPeriod"/>
            </a:pPr>
            <a:r>
              <a:rPr lang="en-US" dirty="0">
                <a:solidFill>
                  <a:srgbClr val="000000"/>
                </a:solidFill>
                <a:effectLst/>
                <a:ea typeface="Times New Roman" panose="02020603050405020304" pitchFamily="18" charset="0"/>
              </a:rPr>
              <a:t>Read and open the image you want to extract the text from.</a:t>
            </a:r>
            <a:endParaRPr lang="en-IN" dirty="0">
              <a:ea typeface="Times New Roman" panose="02020603050405020304" pitchFamily="18" charset="0"/>
            </a:endParaRPr>
          </a:p>
          <a:p>
            <a:pPr marL="800100" lvl="1" indent="-342900" algn="just" fontAlgn="base">
              <a:spcAft>
                <a:spcPts val="2100"/>
              </a:spcAft>
              <a:buFont typeface="+mj-lt"/>
              <a:buAutoNum type="arabicPeriod"/>
            </a:pPr>
            <a:r>
              <a:rPr lang="en-US" dirty="0">
                <a:solidFill>
                  <a:srgbClr val="000000"/>
                </a:solidFill>
                <a:effectLst/>
                <a:ea typeface="Times New Roman" panose="02020603050405020304" pitchFamily="18" charset="0"/>
              </a:rPr>
              <a:t>Calculate the accuracy of  box bounds for the text in the image.</a:t>
            </a:r>
            <a:endParaRPr lang="en-IN" dirty="0">
              <a:ea typeface="Times New Roman" panose="02020603050405020304" pitchFamily="18" charset="0"/>
            </a:endParaRPr>
          </a:p>
          <a:p>
            <a:pPr marL="800100" lvl="1" indent="-342900" algn="just" fontAlgn="base">
              <a:spcAft>
                <a:spcPts val="2100"/>
              </a:spcAft>
              <a:buFont typeface="+mj-lt"/>
              <a:buAutoNum type="arabicPeriod"/>
            </a:pPr>
            <a:r>
              <a:rPr lang="en-US" dirty="0">
                <a:solidFill>
                  <a:srgbClr val="000000"/>
                </a:solidFill>
                <a:effectLst/>
                <a:ea typeface="Times New Roman" panose="02020603050405020304" pitchFamily="18" charset="0"/>
              </a:rPr>
              <a:t>Draw the box bounds for the text in the image.</a:t>
            </a:r>
            <a:endParaRPr lang="en-IN" dirty="0">
              <a:effectLst/>
              <a:ea typeface="Times New Roman" panose="02020603050405020304" pitchFamily="18" charset="0"/>
            </a:endParaRPr>
          </a:p>
          <a:p>
            <a:pPr algn="just" eaLnBrk="0" fontAlgn="base" hangingPunct="0">
              <a:lnSpc>
                <a:spcPct val="150000"/>
              </a:lnSpc>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242558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7128792" cy="714404"/>
          </a:xfrm>
          <a:prstGeom prst="rect">
            <a:avLst/>
          </a:prstGeom>
        </p:spPr>
        <p:txBody>
          <a:bodyPr vert="horz" lIns="91440" tIns="45720" rIns="91440" bIns="45720" rtlCol="0" anchor="ctr">
            <a:normAutofit fontScale="62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7.2.1 To Extract the text from the scene image :</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17823" y="908720"/>
            <a:ext cx="8819577" cy="6017032"/>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Wingdings" panose="05000000000000000000" pitchFamily="2" charset="2"/>
              <a:buChar char="Ø"/>
            </a:pPr>
            <a:r>
              <a:rPr lang="en-US" sz="1800" dirty="0">
                <a:solidFill>
                  <a:srgbClr val="212121"/>
                </a:solidFill>
                <a:effectLst/>
                <a:ea typeface="Times New Roman" panose="02020603050405020304" pitchFamily="18" charset="0"/>
              </a:rPr>
              <a:t>Many deep learning models in computer vision have</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been used for the scene text detection task over the</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past few years. However, the performance of these</a:t>
            </a:r>
            <a:r>
              <a:rPr lang="en-US" sz="1800" spc="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models</a:t>
            </a:r>
            <a:r>
              <a:rPr lang="en-US" sz="1800" spc="-50"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is</a:t>
            </a:r>
            <a:r>
              <a:rPr lang="en-US" sz="1800" spc="-50"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not</a:t>
            </a:r>
            <a:r>
              <a:rPr lang="en-US" sz="1800" spc="-3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up</a:t>
            </a:r>
            <a:r>
              <a:rPr lang="en-US" sz="1800" spc="-8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to</a:t>
            </a:r>
            <a:r>
              <a:rPr lang="en-US" sz="1800" spc="-8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the</a:t>
            </a:r>
            <a:r>
              <a:rPr lang="en-US" sz="1800" spc="-4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mark</a:t>
            </a:r>
            <a:r>
              <a:rPr lang="en-US" sz="1800" spc="-5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when</a:t>
            </a:r>
            <a:r>
              <a:rPr lang="en-US" sz="1800" spc="-8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the</a:t>
            </a:r>
            <a:r>
              <a:rPr lang="en-US" sz="1800" spc="-6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text</a:t>
            </a:r>
            <a:r>
              <a:rPr lang="en-US" sz="1800" spc="-3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in</a:t>
            </a:r>
            <a:r>
              <a:rPr lang="en-US" sz="1800" spc="-8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the</a:t>
            </a:r>
            <a:r>
              <a:rPr lang="en-US" sz="1800" spc="-4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image</a:t>
            </a:r>
            <a:r>
              <a:rPr lang="en-US" sz="1800" spc="-28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is skewed or curved. The CRAFT model performs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well</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on</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even</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curved,</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long</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and</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deformed</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texts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in</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addition to normal text. The CRAFT text detection</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model uses a convolutional neural network model to</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calculate</a:t>
            </a:r>
            <a:r>
              <a:rPr lang="en-US" sz="1800" spc="-2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region</a:t>
            </a:r>
            <a:r>
              <a:rPr lang="en-US" sz="1800" spc="-3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scores</a:t>
            </a:r>
            <a:r>
              <a:rPr lang="en-US" sz="1800" spc="-2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and</a:t>
            </a:r>
            <a:r>
              <a:rPr lang="en-US" sz="1800" spc="-1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affinity</a:t>
            </a:r>
            <a:r>
              <a:rPr lang="en-US" sz="1800" spc="-3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scores.</a:t>
            </a:r>
            <a:r>
              <a:rPr lang="en-US" sz="1800" spc="-3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The</a:t>
            </a:r>
            <a:r>
              <a:rPr lang="en-US" sz="1800" spc="-1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region</a:t>
            </a:r>
            <a:r>
              <a:rPr lang="en-US" sz="1800" spc="-29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score is used to localize character regions while the</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affinity score is used to group the characters into text</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regions.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CRAFT</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uses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a</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fully</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convolutional</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neural</a:t>
            </a:r>
            <a:r>
              <a:rPr lang="en-US" sz="1800" spc="-28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network</a:t>
            </a:r>
            <a:r>
              <a:rPr lang="en-US" sz="1800" spc="-3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based</a:t>
            </a:r>
            <a:r>
              <a:rPr lang="en-US" sz="1800" spc="-1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on</a:t>
            </a:r>
            <a:r>
              <a:rPr lang="en-US" sz="1800" spc="-6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the</a:t>
            </a:r>
            <a:r>
              <a:rPr lang="en-US" sz="1800" spc="-1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VGG16</a:t>
            </a:r>
            <a:r>
              <a:rPr lang="en-US" sz="1800" spc="-4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model. The</a:t>
            </a:r>
            <a:r>
              <a:rPr lang="en-US" sz="1800" spc="-1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inference</a:t>
            </a:r>
            <a:r>
              <a:rPr lang="en-US" sz="1800" spc="-1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is</a:t>
            </a:r>
            <a:r>
              <a:rPr lang="en-US" sz="1800" spc="-29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done by providing word-level bounding boxes. The</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CRAFT text detection model works well at various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scales, from large to small texts and is shown to be</a:t>
            </a:r>
            <a:r>
              <a:rPr lang="en-US" sz="1800" spc="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effective</a:t>
            </a:r>
            <a:r>
              <a:rPr lang="en-US" sz="1800" spc="-4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on</a:t>
            </a:r>
            <a:r>
              <a:rPr lang="en-US" sz="1800" spc="-60"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unseen</a:t>
            </a:r>
            <a:r>
              <a:rPr lang="en-US" sz="1800" spc="-60"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datasets</a:t>
            </a:r>
            <a:r>
              <a:rPr lang="en-US" sz="1800" spc="-75" dirty="0">
                <a:solidFill>
                  <a:srgbClr val="212121"/>
                </a:solidFill>
                <a:effectLst/>
                <a:ea typeface="Times New Roman" panose="02020603050405020304" pitchFamily="18" charset="0"/>
              </a:rPr>
              <a:t> </a:t>
            </a:r>
            <a:r>
              <a:rPr lang="en-US" sz="1800" spc="-5" dirty="0">
                <a:solidFill>
                  <a:srgbClr val="212121"/>
                </a:solidFill>
                <a:effectLst/>
                <a:ea typeface="Times New Roman" panose="02020603050405020304" pitchFamily="18" charset="0"/>
              </a:rPr>
              <a:t>as</a:t>
            </a:r>
            <a:r>
              <a:rPr lang="en-US" sz="1800" spc="-5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well.</a:t>
            </a:r>
            <a:r>
              <a:rPr lang="en-US" sz="1800" spc="-3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The</a:t>
            </a:r>
            <a:r>
              <a:rPr lang="en-US" sz="1800" spc="-4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time</a:t>
            </a:r>
            <a:r>
              <a:rPr lang="en-US" sz="1800" spc="-4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taken</a:t>
            </a:r>
            <a:r>
              <a:rPr lang="en-US" sz="1800" spc="-6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by</a:t>
            </a:r>
            <a:r>
              <a:rPr lang="en-US" sz="1800" spc="-28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CTPN, EAST and MSER text detection methods is</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lower compared to the CRAFT text detection engine.</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However, CRAFT is more accurate and the bounding</a:t>
            </a:r>
            <a:r>
              <a:rPr lang="en-US" sz="1800" spc="-28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boxes are more precise when the text is long, curved,</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rotated</a:t>
            </a:r>
            <a:r>
              <a:rPr lang="en-US" sz="1800" spc="-40"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or</a:t>
            </a:r>
            <a:r>
              <a:rPr lang="en-US" sz="1800" spc="-5" dirty="0">
                <a:solidFill>
                  <a:srgbClr val="212121"/>
                </a:solidFill>
                <a:effectLst/>
                <a:ea typeface="Times New Roman" panose="02020603050405020304" pitchFamily="18" charset="0"/>
              </a:rPr>
              <a:t> </a:t>
            </a:r>
            <a:r>
              <a:rPr lang="en-US" sz="1800" dirty="0">
                <a:solidFill>
                  <a:srgbClr val="212121"/>
                </a:solidFill>
                <a:effectLst/>
                <a:ea typeface="Times New Roman" panose="02020603050405020304" pitchFamily="18" charset="0"/>
              </a:rPr>
              <a:t>deformed.</a:t>
            </a:r>
            <a:endParaRPr lang="en-IN" sz="1800"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402076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3" y="116632"/>
            <a:ext cx="8819577" cy="714404"/>
          </a:xfrm>
          <a:prstGeom prst="rect">
            <a:avLst/>
          </a:prstGeom>
        </p:spPr>
        <p:txBody>
          <a:bodyPr vert="horz" lIns="91440" tIns="45720" rIns="91440" bIns="45720" rtlCol="0" anchor="ctr">
            <a:normAutofit fontScale="62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7.2.2 To Recognize the text from the bounded region of image :</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07504" y="1052736"/>
            <a:ext cx="8819577" cy="5275803"/>
          </a:xfrm>
          <a:prstGeom prst="rect">
            <a:avLst/>
          </a:prstGeom>
        </p:spPr>
        <p:txBody>
          <a:bodyPr wrap="square">
            <a:spAutoFit/>
          </a:bodyPr>
          <a:lstStyle/>
          <a:p>
            <a:pPr marL="628650" marR="69850" indent="-285750" algn="just">
              <a:lnSpc>
                <a:spcPct val="150000"/>
              </a:lnSpc>
              <a:spcBef>
                <a:spcPts val="660"/>
              </a:spcBef>
              <a:spcAft>
                <a:spcPts val="0"/>
              </a:spcAft>
              <a:buFont typeface="Wingdings" panose="05000000000000000000" pitchFamily="2" charset="2"/>
              <a:buChar char="Ø"/>
            </a:pPr>
            <a:r>
              <a:rPr lang="en-US" sz="1800" dirty="0">
                <a:effectLst/>
                <a:ea typeface="Times New Roman" panose="02020603050405020304" pitchFamily="18" charset="0"/>
              </a:rPr>
              <a:t>After</a:t>
            </a:r>
            <a:r>
              <a:rPr lang="en-US" sz="1800" spc="-30" dirty="0">
                <a:effectLst/>
                <a:ea typeface="Times New Roman" panose="02020603050405020304" pitchFamily="18" charset="0"/>
              </a:rPr>
              <a:t> </a:t>
            </a:r>
            <a:r>
              <a:rPr lang="en-US" sz="1800" dirty="0">
                <a:effectLst/>
                <a:ea typeface="Times New Roman" panose="02020603050405020304" pitchFamily="18" charset="0"/>
              </a:rPr>
              <a:t>the</a:t>
            </a:r>
            <a:r>
              <a:rPr lang="en-US" sz="1800" spc="-15" dirty="0">
                <a:effectLst/>
                <a:ea typeface="Times New Roman" panose="02020603050405020304" pitchFamily="18" charset="0"/>
              </a:rPr>
              <a:t> </a:t>
            </a:r>
            <a:r>
              <a:rPr lang="en-US" sz="1800" dirty="0">
                <a:effectLst/>
                <a:ea typeface="Times New Roman" panose="02020603050405020304" pitchFamily="18" charset="0"/>
              </a:rPr>
              <a:t>text</a:t>
            </a:r>
            <a:r>
              <a:rPr lang="en-US" sz="1800" spc="-10" dirty="0">
                <a:effectLst/>
                <a:ea typeface="Times New Roman" panose="02020603050405020304" pitchFamily="18" charset="0"/>
              </a:rPr>
              <a:t> </a:t>
            </a:r>
            <a:r>
              <a:rPr lang="en-US" sz="1800" dirty="0">
                <a:effectLst/>
                <a:ea typeface="Times New Roman" panose="02020603050405020304" pitchFamily="18" charset="0"/>
              </a:rPr>
              <a:t>detection</a:t>
            </a:r>
            <a:r>
              <a:rPr lang="en-US" sz="1800" spc="-35" dirty="0">
                <a:effectLst/>
                <a:ea typeface="Times New Roman" panose="02020603050405020304" pitchFamily="18" charset="0"/>
              </a:rPr>
              <a:t> </a:t>
            </a:r>
            <a:r>
              <a:rPr lang="en-US" sz="1800" dirty="0">
                <a:effectLst/>
                <a:ea typeface="Times New Roman" panose="02020603050405020304" pitchFamily="18" charset="0"/>
              </a:rPr>
              <a:t>step,</a:t>
            </a:r>
            <a:r>
              <a:rPr lang="en-US" sz="1800" spc="-30" dirty="0">
                <a:effectLst/>
                <a:ea typeface="Times New Roman" panose="02020603050405020304" pitchFamily="18" charset="0"/>
              </a:rPr>
              <a:t> </a:t>
            </a:r>
            <a:r>
              <a:rPr lang="en-US" sz="1800" dirty="0">
                <a:effectLst/>
                <a:ea typeface="Times New Roman" panose="02020603050405020304" pitchFamily="18" charset="0"/>
              </a:rPr>
              <a:t>regions,</a:t>
            </a:r>
            <a:r>
              <a:rPr lang="en-US" sz="1800" spc="25" dirty="0">
                <a:effectLst/>
                <a:ea typeface="Times New Roman" panose="02020603050405020304" pitchFamily="18" charset="0"/>
              </a:rPr>
              <a:t> </a:t>
            </a:r>
            <a:r>
              <a:rPr lang="en-US" sz="1800" dirty="0">
                <a:effectLst/>
                <a:ea typeface="Times New Roman" panose="02020603050405020304" pitchFamily="18" charset="0"/>
              </a:rPr>
              <a:t>where</a:t>
            </a:r>
            <a:r>
              <a:rPr lang="en-US" sz="1800" spc="-20" dirty="0">
                <a:effectLst/>
                <a:ea typeface="Times New Roman" panose="02020603050405020304" pitchFamily="18" charset="0"/>
              </a:rPr>
              <a:t> </a:t>
            </a:r>
            <a:r>
              <a:rPr lang="en-US" sz="1800" dirty="0">
                <a:effectLst/>
                <a:ea typeface="Times New Roman" panose="02020603050405020304" pitchFamily="18" charset="0"/>
              </a:rPr>
              <a:t>the</a:t>
            </a:r>
            <a:r>
              <a:rPr lang="en-US" sz="1800" spc="-40" dirty="0">
                <a:effectLst/>
                <a:ea typeface="Times New Roman" panose="02020603050405020304" pitchFamily="18" charset="0"/>
              </a:rPr>
              <a:t> </a:t>
            </a:r>
            <a:r>
              <a:rPr lang="en-US" sz="1800" dirty="0">
                <a:effectLst/>
                <a:ea typeface="Times New Roman" panose="02020603050405020304" pitchFamily="18" charset="0"/>
              </a:rPr>
              <a:t>text</a:t>
            </a:r>
            <a:r>
              <a:rPr lang="en-US" sz="1800" spc="-10" dirty="0">
                <a:effectLst/>
                <a:ea typeface="Times New Roman" panose="02020603050405020304" pitchFamily="18" charset="0"/>
              </a:rPr>
              <a:t> </a:t>
            </a:r>
            <a:r>
              <a:rPr lang="en-US" sz="1800" dirty="0">
                <a:effectLst/>
                <a:ea typeface="Times New Roman" panose="02020603050405020304" pitchFamily="18" charset="0"/>
              </a:rPr>
              <a:t>is</a:t>
            </a:r>
            <a:r>
              <a:rPr lang="en-US" sz="1800" spc="-290" dirty="0">
                <a:effectLst/>
                <a:ea typeface="Times New Roman" panose="02020603050405020304" pitchFamily="18" charset="0"/>
              </a:rPr>
              <a:t> </a:t>
            </a:r>
            <a:r>
              <a:rPr lang="en-US" sz="1800" dirty="0">
                <a:effectLst/>
                <a:ea typeface="Times New Roman" panose="02020603050405020304" pitchFamily="18" charset="0"/>
              </a:rPr>
              <a:t>present, are cropped and sent through convolutional</a:t>
            </a:r>
            <a:r>
              <a:rPr lang="en-US" sz="1800" spc="5" dirty="0">
                <a:effectLst/>
                <a:ea typeface="Times New Roman" panose="02020603050405020304" pitchFamily="18" charset="0"/>
              </a:rPr>
              <a:t> </a:t>
            </a:r>
            <a:r>
              <a:rPr lang="en-US" sz="1800" dirty="0">
                <a:effectLst/>
                <a:ea typeface="Times New Roman" panose="02020603050405020304" pitchFamily="18" charset="0"/>
              </a:rPr>
              <a:t>layers to get the features from the image. Later these</a:t>
            </a:r>
            <a:r>
              <a:rPr lang="en-US" sz="1800" spc="5" dirty="0">
                <a:effectLst/>
                <a:ea typeface="Times New Roman" panose="02020603050405020304" pitchFamily="18" charset="0"/>
              </a:rPr>
              <a:t> </a:t>
            </a:r>
            <a:r>
              <a:rPr lang="en-US" sz="1800" dirty="0">
                <a:effectLst/>
                <a:ea typeface="Times New Roman" panose="02020603050405020304" pitchFamily="18" charset="0"/>
              </a:rPr>
              <a:t>features are fed to many-to-many LSTM architecture,</a:t>
            </a:r>
            <a:r>
              <a:rPr lang="en-US" sz="1800" spc="-285" dirty="0">
                <a:effectLst/>
                <a:ea typeface="Times New Roman" panose="02020603050405020304" pitchFamily="18" charset="0"/>
              </a:rPr>
              <a:t> </a:t>
            </a:r>
            <a:r>
              <a:rPr lang="en-US" sz="1800" dirty="0">
                <a:effectLst/>
                <a:ea typeface="Times New Roman" panose="02020603050405020304" pitchFamily="18" charset="0"/>
              </a:rPr>
              <a:t>which</a:t>
            </a:r>
            <a:r>
              <a:rPr lang="en-US" sz="1800" spc="5" dirty="0">
                <a:effectLst/>
                <a:ea typeface="Times New Roman" panose="02020603050405020304" pitchFamily="18" charset="0"/>
              </a:rPr>
              <a:t> </a:t>
            </a:r>
            <a:r>
              <a:rPr lang="en-US" sz="1800" dirty="0">
                <a:effectLst/>
                <a:ea typeface="Times New Roman" panose="02020603050405020304" pitchFamily="18" charset="0"/>
              </a:rPr>
              <a:t>outputs</a:t>
            </a:r>
            <a:r>
              <a:rPr lang="en-US" sz="1800" spc="5" dirty="0">
                <a:effectLst/>
                <a:ea typeface="Times New Roman" panose="02020603050405020304" pitchFamily="18" charset="0"/>
              </a:rPr>
              <a:t> </a:t>
            </a:r>
            <a:r>
              <a:rPr lang="en-US" sz="1800" dirty="0">
                <a:effectLst/>
                <a:ea typeface="Times New Roman" panose="02020603050405020304" pitchFamily="18" charset="0"/>
              </a:rPr>
              <a:t>soft</a:t>
            </a:r>
            <a:r>
              <a:rPr lang="en-US" sz="1800" spc="5" dirty="0">
                <a:effectLst/>
                <a:ea typeface="Times New Roman" panose="02020603050405020304" pitchFamily="18" charset="0"/>
              </a:rPr>
              <a:t> </a:t>
            </a:r>
            <a:r>
              <a:rPr lang="en-US" sz="1800" dirty="0">
                <a:effectLst/>
                <a:ea typeface="Times New Roman" panose="02020603050405020304" pitchFamily="18" charset="0"/>
              </a:rPr>
              <a:t>max</a:t>
            </a:r>
            <a:r>
              <a:rPr lang="en-US" sz="1800" spc="5" dirty="0">
                <a:effectLst/>
                <a:ea typeface="Times New Roman" panose="02020603050405020304" pitchFamily="18" charset="0"/>
              </a:rPr>
              <a:t> </a:t>
            </a:r>
            <a:r>
              <a:rPr lang="en-US" sz="1800" dirty="0">
                <a:effectLst/>
                <a:ea typeface="Times New Roman" panose="02020603050405020304" pitchFamily="18" charset="0"/>
              </a:rPr>
              <a:t>probabilities</a:t>
            </a:r>
            <a:r>
              <a:rPr lang="en-US" sz="1800" spc="5" dirty="0">
                <a:effectLst/>
                <a:ea typeface="Times New Roman" panose="02020603050405020304" pitchFamily="18" charset="0"/>
              </a:rPr>
              <a:t> </a:t>
            </a:r>
            <a:r>
              <a:rPr lang="en-US" sz="1800" dirty="0">
                <a:effectLst/>
                <a:ea typeface="Times New Roman" panose="02020603050405020304" pitchFamily="18" charset="0"/>
              </a:rPr>
              <a:t>over</a:t>
            </a:r>
            <a:r>
              <a:rPr lang="en-US" sz="1800" spc="5" dirty="0">
                <a:effectLst/>
                <a:ea typeface="Times New Roman" panose="02020603050405020304" pitchFamily="18" charset="0"/>
              </a:rPr>
              <a:t> </a:t>
            </a:r>
            <a:r>
              <a:rPr lang="en-US" sz="1800" dirty="0">
                <a:effectLst/>
                <a:ea typeface="Times New Roman" panose="02020603050405020304" pitchFamily="18" charset="0"/>
              </a:rPr>
              <a:t>the</a:t>
            </a:r>
            <a:r>
              <a:rPr lang="en-US" sz="1800" spc="5" dirty="0">
                <a:effectLst/>
                <a:ea typeface="Times New Roman" panose="02020603050405020304" pitchFamily="18" charset="0"/>
              </a:rPr>
              <a:t> </a:t>
            </a:r>
            <a:r>
              <a:rPr lang="en-US" sz="1800" dirty="0">
                <a:effectLst/>
                <a:ea typeface="Times New Roman" panose="02020603050405020304" pitchFamily="18" charset="0"/>
              </a:rPr>
              <a:t>vocabulary.</a:t>
            </a:r>
            <a:r>
              <a:rPr lang="en-US" sz="1800" spc="5" dirty="0">
                <a:effectLst/>
                <a:ea typeface="Times New Roman" panose="02020603050405020304" pitchFamily="18" charset="0"/>
              </a:rPr>
              <a:t> </a:t>
            </a:r>
            <a:r>
              <a:rPr lang="en-US" sz="1800" dirty="0">
                <a:effectLst/>
                <a:ea typeface="Times New Roman" panose="02020603050405020304" pitchFamily="18" charset="0"/>
              </a:rPr>
              <a:t>These outputs from different time steps</a:t>
            </a:r>
            <a:r>
              <a:rPr lang="en-US" sz="1800" spc="5" dirty="0">
                <a:effectLst/>
                <a:ea typeface="Times New Roman" panose="02020603050405020304" pitchFamily="18" charset="0"/>
              </a:rPr>
              <a:t> </a:t>
            </a:r>
            <a:r>
              <a:rPr lang="en-US" sz="1800" dirty="0">
                <a:effectLst/>
                <a:ea typeface="Times New Roman" panose="02020603050405020304" pitchFamily="18" charset="0"/>
              </a:rPr>
              <a:t>are fed to the CTC decoder to finally get the raw text</a:t>
            </a:r>
            <a:r>
              <a:rPr lang="en-US" sz="1800" spc="5" dirty="0">
                <a:effectLst/>
                <a:ea typeface="Times New Roman" panose="02020603050405020304" pitchFamily="18" charset="0"/>
              </a:rPr>
              <a:t> </a:t>
            </a:r>
            <a:r>
              <a:rPr lang="en-US" sz="1800" spc="-5" dirty="0">
                <a:effectLst/>
                <a:ea typeface="Times New Roman" panose="02020603050405020304" pitchFamily="18" charset="0"/>
              </a:rPr>
              <a:t>from</a:t>
            </a:r>
            <a:r>
              <a:rPr lang="en-US" sz="1800" spc="-70" dirty="0">
                <a:effectLst/>
                <a:ea typeface="Times New Roman" panose="02020603050405020304" pitchFamily="18" charset="0"/>
              </a:rPr>
              <a:t> </a:t>
            </a:r>
            <a:r>
              <a:rPr lang="en-US" sz="1800" dirty="0">
                <a:effectLst/>
                <a:ea typeface="Times New Roman" panose="02020603050405020304" pitchFamily="18" charset="0"/>
              </a:rPr>
              <a:t>images.</a:t>
            </a:r>
            <a:r>
              <a:rPr lang="en-US" sz="1800" spc="-55" dirty="0">
                <a:effectLst/>
                <a:ea typeface="Times New Roman" panose="02020603050405020304" pitchFamily="18" charset="0"/>
              </a:rPr>
              <a:t> </a:t>
            </a:r>
            <a:r>
              <a:rPr lang="en-US" sz="1800" dirty="0">
                <a:effectLst/>
                <a:ea typeface="Times New Roman" panose="02020603050405020304" pitchFamily="18" charset="0"/>
              </a:rPr>
              <a:t>One</a:t>
            </a:r>
            <a:r>
              <a:rPr lang="en-US" sz="1800" spc="-55" dirty="0">
                <a:effectLst/>
                <a:ea typeface="Times New Roman" panose="02020603050405020304" pitchFamily="18" charset="0"/>
              </a:rPr>
              <a:t> </a:t>
            </a:r>
            <a:r>
              <a:rPr lang="en-US" sz="1800" dirty="0">
                <a:effectLst/>
                <a:ea typeface="Times New Roman" panose="02020603050405020304" pitchFamily="18" charset="0"/>
              </a:rPr>
              <a:t>can</a:t>
            </a:r>
            <a:r>
              <a:rPr lang="en-US" sz="1800" spc="-70" dirty="0">
                <a:effectLst/>
                <a:ea typeface="Times New Roman" panose="02020603050405020304" pitchFamily="18" charset="0"/>
              </a:rPr>
              <a:t> </a:t>
            </a:r>
            <a:r>
              <a:rPr lang="en-US" sz="1800" dirty="0">
                <a:effectLst/>
                <a:ea typeface="Times New Roman" panose="02020603050405020304" pitchFamily="18" charset="0"/>
              </a:rPr>
              <a:t>relate</a:t>
            </a:r>
            <a:r>
              <a:rPr lang="en-US" sz="1800" spc="-75" dirty="0">
                <a:effectLst/>
                <a:ea typeface="Times New Roman" panose="02020603050405020304" pitchFamily="18" charset="0"/>
              </a:rPr>
              <a:t> </a:t>
            </a:r>
            <a:r>
              <a:rPr lang="en-US" sz="1800" dirty="0">
                <a:effectLst/>
                <a:ea typeface="Times New Roman" panose="02020603050405020304" pitchFamily="18" charset="0"/>
              </a:rPr>
              <a:t>this</a:t>
            </a:r>
            <a:r>
              <a:rPr lang="en-US" sz="1800" spc="-60" dirty="0">
                <a:effectLst/>
                <a:ea typeface="Times New Roman" panose="02020603050405020304" pitchFamily="18" charset="0"/>
              </a:rPr>
              <a:t> </a:t>
            </a:r>
            <a:r>
              <a:rPr lang="en-US" sz="1800" dirty="0">
                <a:effectLst/>
                <a:ea typeface="Times New Roman" panose="02020603050405020304" pitchFamily="18" charset="0"/>
              </a:rPr>
              <a:t>to</a:t>
            </a:r>
            <a:r>
              <a:rPr lang="en-US" sz="1800" spc="-70" dirty="0">
                <a:effectLst/>
                <a:ea typeface="Times New Roman" panose="02020603050405020304" pitchFamily="18" charset="0"/>
              </a:rPr>
              <a:t> </a:t>
            </a:r>
            <a:r>
              <a:rPr lang="en-US" sz="1800" dirty="0">
                <a:effectLst/>
                <a:ea typeface="Times New Roman" panose="02020603050405020304" pitchFamily="18" charset="0"/>
              </a:rPr>
              <a:t>training</a:t>
            </a:r>
            <a:r>
              <a:rPr lang="en-US" sz="1800" spc="-50" dirty="0">
                <a:effectLst/>
                <a:ea typeface="Times New Roman" panose="02020603050405020304" pitchFamily="18" charset="0"/>
              </a:rPr>
              <a:t> </a:t>
            </a:r>
            <a:r>
              <a:rPr lang="en-US" sz="1800" dirty="0">
                <a:effectLst/>
                <a:ea typeface="Times New Roman" panose="02020603050405020304" pitchFamily="18" charset="0"/>
              </a:rPr>
              <a:t>any</a:t>
            </a:r>
            <a:r>
              <a:rPr lang="en-US" sz="1800" spc="-70" dirty="0">
                <a:effectLst/>
                <a:ea typeface="Times New Roman" panose="02020603050405020304" pitchFamily="18" charset="0"/>
              </a:rPr>
              <a:t> </a:t>
            </a:r>
            <a:r>
              <a:rPr lang="en-US" sz="1800" dirty="0">
                <a:effectLst/>
                <a:ea typeface="Times New Roman" panose="02020603050405020304" pitchFamily="18" charset="0"/>
              </a:rPr>
              <a:t>LSTM</a:t>
            </a:r>
            <a:r>
              <a:rPr lang="en-US" sz="1800" spc="-285" dirty="0">
                <a:effectLst/>
                <a:ea typeface="Times New Roman" panose="02020603050405020304" pitchFamily="18" charset="0"/>
              </a:rPr>
              <a:t> </a:t>
            </a:r>
            <a:r>
              <a:rPr lang="en-US" sz="1800" dirty="0">
                <a:effectLst/>
                <a:ea typeface="Times New Roman" panose="02020603050405020304" pitchFamily="18" charset="0"/>
              </a:rPr>
              <a:t>model with word embeddings like word2vec, Glove,</a:t>
            </a:r>
            <a:r>
              <a:rPr lang="en-US" sz="1800" spc="5" dirty="0">
                <a:effectLst/>
                <a:ea typeface="Times New Roman" panose="02020603050405020304" pitchFamily="18" charset="0"/>
              </a:rPr>
              <a:t> </a:t>
            </a:r>
            <a:r>
              <a:rPr lang="en-US" sz="1800" spc="-5" dirty="0">
                <a:effectLst/>
                <a:ea typeface="Times New Roman" panose="02020603050405020304" pitchFamily="18" charset="0"/>
              </a:rPr>
              <a:t>fast</a:t>
            </a:r>
            <a:r>
              <a:rPr lang="en-US" sz="1800" spc="-35" dirty="0">
                <a:effectLst/>
                <a:ea typeface="Times New Roman" panose="02020603050405020304" pitchFamily="18" charset="0"/>
              </a:rPr>
              <a:t> </a:t>
            </a:r>
            <a:r>
              <a:rPr lang="en-US" sz="1800" spc="-5" dirty="0">
                <a:effectLst/>
                <a:ea typeface="Times New Roman" panose="02020603050405020304" pitchFamily="18" charset="0"/>
              </a:rPr>
              <a:t>Text.</a:t>
            </a:r>
            <a:r>
              <a:rPr lang="en-US" sz="1800" spc="-50" dirty="0">
                <a:effectLst/>
                <a:ea typeface="Times New Roman" panose="02020603050405020304" pitchFamily="18" charset="0"/>
              </a:rPr>
              <a:t> </a:t>
            </a:r>
            <a:r>
              <a:rPr lang="en-US" sz="1800" spc="-5" dirty="0">
                <a:effectLst/>
                <a:ea typeface="Times New Roman" panose="02020603050405020304" pitchFamily="18" charset="0"/>
              </a:rPr>
              <a:t>In</a:t>
            </a:r>
            <a:r>
              <a:rPr lang="en-US" sz="1800" spc="-85" dirty="0">
                <a:effectLst/>
                <a:ea typeface="Times New Roman" panose="02020603050405020304" pitchFamily="18" charset="0"/>
              </a:rPr>
              <a:t> </a:t>
            </a:r>
            <a:r>
              <a:rPr lang="en-US" sz="1800" spc="-5" dirty="0">
                <a:effectLst/>
                <a:ea typeface="Times New Roman" panose="02020603050405020304" pitchFamily="18" charset="0"/>
              </a:rPr>
              <a:t>the</a:t>
            </a:r>
            <a:r>
              <a:rPr lang="en-US" sz="1800" spc="-45" dirty="0">
                <a:effectLst/>
                <a:ea typeface="Times New Roman" panose="02020603050405020304" pitchFamily="18" charset="0"/>
              </a:rPr>
              <a:t> </a:t>
            </a:r>
            <a:r>
              <a:rPr lang="en-US" sz="1800" spc="-5" dirty="0">
                <a:effectLst/>
                <a:ea typeface="Times New Roman" panose="02020603050405020304" pitchFamily="18" charset="0"/>
              </a:rPr>
              <a:t>modelling,</a:t>
            </a:r>
            <a:r>
              <a:rPr lang="en-US" sz="1800" spc="-50" dirty="0">
                <a:effectLst/>
                <a:ea typeface="Times New Roman" panose="02020603050405020304" pitchFamily="18" charset="0"/>
              </a:rPr>
              <a:t> </a:t>
            </a:r>
            <a:r>
              <a:rPr lang="en-US" sz="1800" spc="-5" dirty="0">
                <a:effectLst/>
                <a:ea typeface="Times New Roman" panose="02020603050405020304" pitchFamily="18" charset="0"/>
              </a:rPr>
              <a:t>we</a:t>
            </a:r>
            <a:r>
              <a:rPr lang="en-US" sz="1800" spc="-70" dirty="0">
                <a:effectLst/>
                <a:ea typeface="Times New Roman" panose="02020603050405020304" pitchFamily="18" charset="0"/>
              </a:rPr>
              <a:t> </a:t>
            </a:r>
            <a:r>
              <a:rPr lang="en-US" sz="1800" dirty="0">
                <a:effectLst/>
                <a:ea typeface="Times New Roman" panose="02020603050405020304" pitchFamily="18" charset="0"/>
              </a:rPr>
              <a:t>are</a:t>
            </a:r>
            <a:r>
              <a:rPr lang="en-US" sz="1800" spc="-45" dirty="0">
                <a:effectLst/>
                <a:ea typeface="Times New Roman" panose="02020603050405020304" pitchFamily="18" charset="0"/>
              </a:rPr>
              <a:t> </a:t>
            </a:r>
            <a:r>
              <a:rPr lang="en-US" sz="1800" dirty="0">
                <a:effectLst/>
                <a:ea typeface="Times New Roman" panose="02020603050405020304" pitchFamily="18" charset="0"/>
              </a:rPr>
              <a:t>making</a:t>
            </a:r>
            <a:r>
              <a:rPr lang="en-US" sz="1800" spc="-60" dirty="0">
                <a:effectLst/>
                <a:ea typeface="Times New Roman" panose="02020603050405020304" pitchFamily="18" charset="0"/>
              </a:rPr>
              <a:t> </a:t>
            </a:r>
            <a:r>
              <a:rPr lang="en-US" sz="1800" dirty="0">
                <a:effectLst/>
                <a:ea typeface="Times New Roman" panose="02020603050405020304" pitchFamily="18" charset="0"/>
              </a:rPr>
              <a:t>a</a:t>
            </a:r>
            <a:r>
              <a:rPr lang="en-US" sz="1800" spc="-65" dirty="0">
                <a:effectLst/>
                <a:ea typeface="Times New Roman" panose="02020603050405020304" pitchFamily="18" charset="0"/>
              </a:rPr>
              <a:t> </a:t>
            </a:r>
            <a:r>
              <a:rPr lang="en-US" sz="1800" dirty="0">
                <a:effectLst/>
                <a:ea typeface="Times New Roman" panose="02020603050405020304" pitchFamily="18" charset="0"/>
              </a:rPr>
              <a:t>sequential</a:t>
            </a:r>
            <a:r>
              <a:rPr lang="en-US" sz="1800" spc="-285" dirty="0">
                <a:effectLst/>
                <a:ea typeface="Times New Roman" panose="02020603050405020304" pitchFamily="18" charset="0"/>
              </a:rPr>
              <a:t> </a:t>
            </a:r>
            <a:r>
              <a:rPr lang="en-US" sz="1800" dirty="0">
                <a:effectLst/>
                <a:ea typeface="Times New Roman" panose="02020603050405020304" pitchFamily="18" charset="0"/>
              </a:rPr>
              <a:t>model. The first layer of the model is the embedding</a:t>
            </a:r>
            <a:r>
              <a:rPr lang="en-US" sz="1800" spc="5" dirty="0">
                <a:effectLst/>
                <a:ea typeface="Times New Roman" panose="02020603050405020304" pitchFamily="18" charset="0"/>
              </a:rPr>
              <a:t> </a:t>
            </a:r>
            <a:r>
              <a:rPr lang="en-US" sz="1800" dirty="0">
                <a:effectLst/>
                <a:ea typeface="Times New Roman" panose="02020603050405020304" pitchFamily="18" charset="0"/>
              </a:rPr>
              <a:t>layer which uses the 32 length vector, and the next</a:t>
            </a:r>
            <a:r>
              <a:rPr lang="en-US" sz="1800" spc="5" dirty="0">
                <a:effectLst/>
                <a:ea typeface="Times New Roman" panose="02020603050405020304" pitchFamily="18" charset="0"/>
              </a:rPr>
              <a:t> </a:t>
            </a:r>
            <a:r>
              <a:rPr lang="en-US" sz="1800" dirty="0">
                <a:effectLst/>
                <a:ea typeface="Times New Roman" panose="02020603050405020304" pitchFamily="18" charset="0"/>
              </a:rPr>
              <a:t>layer is</a:t>
            </a:r>
            <a:r>
              <a:rPr lang="en-US" sz="1800" spc="-40" dirty="0">
                <a:effectLst/>
                <a:ea typeface="Times New Roman" panose="02020603050405020304" pitchFamily="18" charset="0"/>
              </a:rPr>
              <a:t> </a:t>
            </a:r>
            <a:r>
              <a:rPr lang="en-US" sz="1800" dirty="0">
                <a:effectLst/>
                <a:ea typeface="Times New Roman" panose="02020603050405020304" pitchFamily="18" charset="0"/>
              </a:rPr>
              <a:t>the</a:t>
            </a:r>
            <a:r>
              <a:rPr lang="en-US" sz="1800" spc="-35" dirty="0">
                <a:effectLst/>
                <a:ea typeface="Times New Roman" panose="02020603050405020304" pitchFamily="18" charset="0"/>
              </a:rPr>
              <a:t> </a:t>
            </a:r>
            <a:r>
              <a:rPr lang="en-US" sz="1800" dirty="0">
                <a:effectLst/>
                <a:ea typeface="Times New Roman" panose="02020603050405020304" pitchFamily="18" charset="0"/>
              </a:rPr>
              <a:t>LSTM</a:t>
            </a:r>
            <a:r>
              <a:rPr lang="en-US" sz="1800" spc="-10" dirty="0">
                <a:effectLst/>
                <a:ea typeface="Times New Roman" panose="02020603050405020304" pitchFamily="18" charset="0"/>
              </a:rPr>
              <a:t> </a:t>
            </a:r>
            <a:r>
              <a:rPr lang="en-US" sz="1800" dirty="0">
                <a:effectLst/>
                <a:ea typeface="Times New Roman" panose="02020603050405020304" pitchFamily="18" charset="0"/>
              </a:rPr>
              <a:t>layer</a:t>
            </a:r>
            <a:r>
              <a:rPr lang="en-US" sz="1800" spc="-20" dirty="0">
                <a:effectLst/>
                <a:ea typeface="Times New Roman" panose="02020603050405020304" pitchFamily="18" charset="0"/>
              </a:rPr>
              <a:t> </a:t>
            </a:r>
            <a:r>
              <a:rPr lang="en-US" sz="1800" dirty="0">
                <a:effectLst/>
                <a:ea typeface="Times New Roman" panose="02020603050405020304" pitchFamily="18" charset="0"/>
              </a:rPr>
              <a:t>which</a:t>
            </a:r>
            <a:r>
              <a:rPr lang="en-US" sz="1800" spc="-30" dirty="0">
                <a:effectLst/>
                <a:ea typeface="Times New Roman" panose="02020603050405020304" pitchFamily="18" charset="0"/>
              </a:rPr>
              <a:t> </a:t>
            </a:r>
            <a:r>
              <a:rPr lang="en-US" sz="1800" dirty="0">
                <a:effectLst/>
                <a:ea typeface="Times New Roman" panose="02020603050405020304" pitchFamily="18" charset="0"/>
              </a:rPr>
              <a:t>has</a:t>
            </a:r>
            <a:r>
              <a:rPr lang="en-US" sz="1800" spc="-35" dirty="0">
                <a:effectLst/>
                <a:ea typeface="Times New Roman" panose="02020603050405020304" pitchFamily="18" charset="0"/>
              </a:rPr>
              <a:t> </a:t>
            </a:r>
            <a:r>
              <a:rPr lang="en-US" sz="1800" dirty="0">
                <a:effectLst/>
                <a:ea typeface="Times New Roman" panose="02020603050405020304" pitchFamily="18" charset="0"/>
              </a:rPr>
              <a:t>100</a:t>
            </a:r>
            <a:r>
              <a:rPr lang="en-US" sz="1800" spc="-30" dirty="0">
                <a:effectLst/>
                <a:ea typeface="Times New Roman" panose="02020603050405020304" pitchFamily="18" charset="0"/>
              </a:rPr>
              <a:t> </a:t>
            </a:r>
            <a:r>
              <a:rPr lang="en-US" sz="1800" dirty="0">
                <a:effectLst/>
                <a:ea typeface="Times New Roman" panose="02020603050405020304" pitchFamily="18" charset="0"/>
              </a:rPr>
              <a:t>neurons</a:t>
            </a:r>
            <a:r>
              <a:rPr lang="en-US" sz="1800" spc="-40" dirty="0">
                <a:effectLst/>
                <a:ea typeface="Times New Roman" panose="02020603050405020304" pitchFamily="18" charset="0"/>
              </a:rPr>
              <a:t> </a:t>
            </a:r>
            <a:r>
              <a:rPr lang="en-US" sz="1800" dirty="0">
                <a:effectLst/>
                <a:ea typeface="Times New Roman" panose="02020603050405020304" pitchFamily="18" charset="0"/>
              </a:rPr>
              <a:t>which</a:t>
            </a:r>
            <a:r>
              <a:rPr lang="en-US" sz="1800" spc="-285" dirty="0">
                <a:effectLst/>
                <a:ea typeface="Times New Roman" panose="02020603050405020304" pitchFamily="18" charset="0"/>
              </a:rPr>
              <a:t> </a:t>
            </a:r>
            <a:r>
              <a:rPr lang="en-US" sz="1800" dirty="0">
                <a:effectLst/>
                <a:ea typeface="Times New Roman" panose="02020603050405020304" pitchFamily="18" charset="0"/>
              </a:rPr>
              <a:t>will work as the memory unit of the model. After</a:t>
            </a:r>
            <a:r>
              <a:rPr lang="en-US" sz="1800" spc="5" dirty="0">
                <a:effectLst/>
                <a:ea typeface="Times New Roman" panose="02020603050405020304" pitchFamily="18" charset="0"/>
              </a:rPr>
              <a:t> </a:t>
            </a:r>
            <a:r>
              <a:rPr lang="en-US" sz="1800" dirty="0">
                <a:effectLst/>
                <a:ea typeface="Times New Roman" panose="02020603050405020304" pitchFamily="18" charset="0"/>
              </a:rPr>
              <a:t>LSTM, the dense layer which is an output layer with</a:t>
            </a:r>
            <a:r>
              <a:rPr lang="en-US" sz="1800" spc="5" dirty="0">
                <a:effectLst/>
                <a:ea typeface="Times New Roman" panose="02020603050405020304" pitchFamily="18" charset="0"/>
              </a:rPr>
              <a:t> </a:t>
            </a:r>
            <a:r>
              <a:rPr lang="en-US" sz="1800" dirty="0">
                <a:effectLst/>
                <a:ea typeface="Times New Roman" panose="02020603050405020304" pitchFamily="18" charset="0"/>
              </a:rPr>
              <a:t>sigmoid</a:t>
            </a:r>
            <a:r>
              <a:rPr lang="en-US" sz="1800" spc="-25" dirty="0">
                <a:effectLst/>
                <a:ea typeface="Times New Roman" panose="02020603050405020304" pitchFamily="18" charset="0"/>
              </a:rPr>
              <a:t> </a:t>
            </a:r>
            <a:r>
              <a:rPr lang="en-US" sz="1800" dirty="0">
                <a:effectLst/>
                <a:ea typeface="Times New Roman" panose="02020603050405020304" pitchFamily="18" charset="0"/>
              </a:rPr>
              <a:t>function,</a:t>
            </a:r>
            <a:r>
              <a:rPr lang="en-US" sz="1800" spc="-35" dirty="0">
                <a:effectLst/>
                <a:ea typeface="Times New Roman" panose="02020603050405020304" pitchFamily="18" charset="0"/>
              </a:rPr>
              <a:t> </a:t>
            </a:r>
            <a:r>
              <a:rPr lang="en-US" sz="1800" dirty="0">
                <a:effectLst/>
                <a:ea typeface="Times New Roman" panose="02020603050405020304" pitchFamily="18" charset="0"/>
              </a:rPr>
              <a:t>sigmoid</a:t>
            </a:r>
            <a:r>
              <a:rPr lang="en-US" sz="1800" spc="-20" dirty="0">
                <a:effectLst/>
                <a:ea typeface="Times New Roman" panose="02020603050405020304" pitchFamily="18" charset="0"/>
              </a:rPr>
              <a:t> </a:t>
            </a:r>
            <a:r>
              <a:rPr lang="en-US" sz="1800" dirty="0">
                <a:effectLst/>
                <a:ea typeface="Times New Roman" panose="02020603050405020304" pitchFamily="18" charset="0"/>
              </a:rPr>
              <a:t>function</a:t>
            </a:r>
            <a:r>
              <a:rPr lang="en-US" sz="1800" spc="-45" dirty="0">
                <a:effectLst/>
                <a:ea typeface="Times New Roman" panose="02020603050405020304" pitchFamily="18" charset="0"/>
              </a:rPr>
              <a:t> </a:t>
            </a:r>
            <a:r>
              <a:rPr lang="en-US" sz="1800" dirty="0">
                <a:effectLst/>
                <a:ea typeface="Times New Roman" panose="02020603050405020304" pitchFamily="18" charset="0"/>
              </a:rPr>
              <a:t>helps</a:t>
            </a:r>
            <a:r>
              <a:rPr lang="en-US" sz="1800" spc="-30" dirty="0">
                <a:effectLst/>
                <a:ea typeface="Times New Roman" panose="02020603050405020304" pitchFamily="18" charset="0"/>
              </a:rPr>
              <a:t> </a:t>
            </a:r>
            <a:r>
              <a:rPr lang="en-US" sz="1800" dirty="0">
                <a:effectLst/>
                <a:ea typeface="Times New Roman" panose="02020603050405020304" pitchFamily="18" charset="0"/>
              </a:rPr>
              <a:t>in</a:t>
            </a:r>
            <a:r>
              <a:rPr lang="en-US" sz="1800" spc="-65" dirty="0">
                <a:effectLst/>
                <a:ea typeface="Times New Roman" panose="02020603050405020304" pitchFamily="18" charset="0"/>
              </a:rPr>
              <a:t> </a:t>
            </a:r>
            <a:r>
              <a:rPr lang="en-US" sz="1800" dirty="0">
                <a:effectLst/>
                <a:ea typeface="Times New Roman" panose="02020603050405020304" pitchFamily="18" charset="0"/>
              </a:rPr>
              <a:t>providing </a:t>
            </a:r>
            <a:r>
              <a:rPr lang="en-US" sz="1800" spc="-290" dirty="0">
                <a:effectLst/>
                <a:ea typeface="Times New Roman" panose="02020603050405020304" pitchFamily="18" charset="0"/>
              </a:rPr>
              <a:t> </a:t>
            </a:r>
            <a:r>
              <a:rPr lang="en-US" sz="1800" dirty="0">
                <a:effectLst/>
                <a:ea typeface="Times New Roman" panose="02020603050405020304" pitchFamily="18" charset="0"/>
              </a:rPr>
              <a:t>the labels.</a:t>
            </a:r>
            <a:endParaRPr lang="en-IN" sz="1800"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307454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5112568" cy="714404"/>
          </a:xfrm>
          <a:prstGeom prst="rect">
            <a:avLst/>
          </a:prstGeom>
        </p:spPr>
        <p:txBody>
          <a:bodyPr vert="horz" lIns="91440" tIns="45720" rIns="91440" bIns="45720" rtlCol="0" anchor="ctr">
            <a:normAutofit/>
          </a:bodyPr>
          <a:lstStyle/>
          <a:p>
            <a:r>
              <a:rPr lang="en-GB" sz="2500" b="1" dirty="0">
                <a:solidFill>
                  <a:schemeClr val="accent3">
                    <a:lumMod val="50000"/>
                  </a:schemeClr>
                </a:solidFill>
                <a:latin typeface="Times New Roman" pitchFamily="18" charset="0"/>
                <a:ea typeface="+mj-ea"/>
                <a:cs typeface="Times New Roman" pitchFamily="18" charset="0"/>
              </a:rPr>
              <a:t>7.3 Text Summarization</a:t>
            </a:r>
          </a:p>
        </p:txBody>
      </p:sp>
      <p:sp>
        <p:nvSpPr>
          <p:cNvPr id="3" name="Rectangle 2"/>
          <p:cNvSpPr/>
          <p:nvPr/>
        </p:nvSpPr>
        <p:spPr>
          <a:xfrm>
            <a:off x="0" y="802114"/>
            <a:ext cx="8819577" cy="6155531"/>
          </a:xfrm>
          <a:prstGeom prst="rect">
            <a:avLst/>
          </a:prstGeom>
        </p:spPr>
        <p:txBody>
          <a:bodyPr wrap="square">
            <a:spAutoFit/>
          </a:bodyPr>
          <a:lstStyle/>
          <a:p>
            <a:pPr marL="628015" indent="-285750" algn="just">
              <a:lnSpc>
                <a:spcPct val="150000"/>
              </a:lnSpc>
              <a:buFont typeface="Wingdings" panose="05000000000000000000" pitchFamily="2" charset="2"/>
              <a:buChar char="Ø"/>
            </a:pPr>
            <a:r>
              <a:rPr lang="en-IN" sz="1800" dirty="0">
                <a:solidFill>
                  <a:srgbClr val="000000"/>
                </a:solidFill>
                <a:effectLst/>
                <a:ea typeface="Times New Roman" panose="02020603050405020304" pitchFamily="18" charset="0"/>
              </a:rPr>
              <a:t>We have used </a:t>
            </a:r>
            <a:r>
              <a:rPr lang="en-IN" sz="1800"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Spacy</a:t>
            </a:r>
            <a:r>
              <a:rPr lang="en-IN" sz="1800" dirty="0">
                <a:solidFill>
                  <a:srgbClr val="000000"/>
                </a:solidFill>
                <a:effectLst/>
                <a:ea typeface="Times New Roman" panose="02020603050405020304" pitchFamily="18" charset="0"/>
              </a:rPr>
              <a:t> to import a pre-trained NLP pipeline to help interpret the grammatical structure of the text. This will allow us to identify the most common words that are often useful to filter out (i.e. </a:t>
            </a:r>
            <a:r>
              <a:rPr lang="en-IN" sz="1800" i="1" dirty="0">
                <a:solidFill>
                  <a:srgbClr val="000000"/>
                </a:solidFill>
                <a:effectLst/>
                <a:ea typeface="Times New Roman" panose="02020603050405020304" pitchFamily="18" charset="0"/>
              </a:rPr>
              <a:t>STOP_WORDS</a:t>
            </a:r>
            <a:r>
              <a:rPr lang="en-IN" sz="1800" dirty="0">
                <a:solidFill>
                  <a:srgbClr val="000000"/>
                </a:solidFill>
                <a:effectLst/>
                <a:ea typeface="Times New Roman" panose="02020603050405020304" pitchFamily="18" charset="0"/>
              </a:rPr>
              <a:t>) as well as the punctuation (i.e. </a:t>
            </a:r>
            <a:r>
              <a:rPr lang="en-IN" sz="1800" i="1" dirty="0">
                <a:solidFill>
                  <a:srgbClr val="000000"/>
                </a:solidFill>
                <a:effectLst/>
                <a:ea typeface="Times New Roman" panose="02020603050405020304" pitchFamily="18" charset="0"/>
              </a:rPr>
              <a:t>punctuation</a:t>
            </a:r>
            <a:r>
              <a:rPr lang="en-IN" sz="1800" dirty="0">
                <a:solidFill>
                  <a:srgbClr val="000000"/>
                </a:solidFill>
                <a:effectLst/>
                <a:ea typeface="Times New Roman" panose="02020603050405020304" pitchFamily="18" charset="0"/>
              </a:rPr>
              <a:t>). We’ll also use the </a:t>
            </a:r>
            <a:r>
              <a:rPr lang="en-IN" sz="1800" i="1" dirty="0">
                <a:solidFill>
                  <a:srgbClr val="000000"/>
                </a:solidFill>
                <a:effectLst/>
                <a:ea typeface="Times New Roman" panose="02020603050405020304" pitchFamily="18" charset="0"/>
              </a:rPr>
              <a:t>n largest</a:t>
            </a:r>
            <a:r>
              <a:rPr lang="en-IN" sz="1800" dirty="0">
                <a:solidFill>
                  <a:srgbClr val="000000"/>
                </a:solidFill>
                <a:effectLst/>
                <a:ea typeface="Times New Roman" panose="02020603050405020304" pitchFamily="18" charset="0"/>
              </a:rPr>
              <a:t> function to extract a percentage of the most important sentences.</a:t>
            </a:r>
            <a:endParaRPr lang="en-IN" dirty="0">
              <a:ea typeface="Times New Roman" panose="02020603050405020304" pitchFamily="18" charset="0"/>
            </a:endParaRPr>
          </a:p>
          <a:p>
            <a:pPr marL="342265" algn="just">
              <a:lnSpc>
                <a:spcPct val="150000"/>
              </a:lnSpc>
            </a:pPr>
            <a:r>
              <a:rPr lang="en-IN" dirty="0">
                <a:solidFill>
                  <a:srgbClr val="000000"/>
                </a:solidFill>
                <a:effectLst/>
                <a:ea typeface="Times New Roman" panose="02020603050405020304" pitchFamily="18" charset="0"/>
              </a:rPr>
              <a:t>     Our algorithm will use the following steps:</a:t>
            </a:r>
            <a:endParaRPr lang="en-IN" dirty="0">
              <a:effectLst/>
              <a:ea typeface="Times New Roman" panose="02020603050405020304" pitchFamily="18" charset="0"/>
            </a:endParaRPr>
          </a:p>
          <a:p>
            <a:pPr marL="800100" lvl="1" indent="-342900" algn="just">
              <a:lnSpc>
                <a:spcPct val="150000"/>
              </a:lnSpc>
              <a:buSzPts val="1000"/>
              <a:buFont typeface="Symbol" panose="05050102010706020507" pitchFamily="18" charset="2"/>
              <a:buChar char=""/>
              <a:tabLst>
                <a:tab pos="685800" algn="l"/>
              </a:tabLst>
            </a:pPr>
            <a:r>
              <a:rPr lang="en-IN" dirty="0">
                <a:solidFill>
                  <a:srgbClr val="000000"/>
                </a:solidFill>
                <a:effectLst/>
                <a:ea typeface="Symbol" panose="05050102010706020507" pitchFamily="18" charset="2"/>
                <a:cs typeface="Symbol" panose="05050102010706020507" pitchFamily="18" charset="2"/>
              </a:rPr>
              <a:t>Tokenize the text with the Spacy pipeline. This segments the text into words, punctuation, and so on, using grammatical rules specific to the English language. </a:t>
            </a:r>
            <a:endParaRPr lang="en-IN" dirty="0">
              <a:effectLst/>
              <a:ea typeface="Symbol" panose="05050102010706020507" pitchFamily="18" charset="2"/>
              <a:cs typeface="Symbol" panose="05050102010706020507" pitchFamily="18" charset="2"/>
            </a:endParaRPr>
          </a:p>
          <a:p>
            <a:pPr marL="800100" lvl="1" indent="-342900" algn="just">
              <a:lnSpc>
                <a:spcPct val="150000"/>
              </a:lnSpc>
              <a:buSzPts val="1000"/>
              <a:buFont typeface="Symbol" panose="05050102010706020507" pitchFamily="18" charset="2"/>
              <a:buChar char=""/>
              <a:tabLst>
                <a:tab pos="685800" algn="l"/>
              </a:tabLst>
            </a:pPr>
            <a:r>
              <a:rPr lang="en-IN" dirty="0">
                <a:solidFill>
                  <a:srgbClr val="000000"/>
                </a:solidFill>
                <a:effectLst/>
                <a:ea typeface="Symbol" panose="05050102010706020507" pitchFamily="18" charset="2"/>
                <a:cs typeface="Symbol" panose="05050102010706020507" pitchFamily="18" charset="2"/>
              </a:rPr>
              <a:t>Count the number of times a word is used (not including stop words or punctuation), then normalize the count. A word that’s used more frequently has a higher normalized count.</a:t>
            </a:r>
            <a:endParaRPr lang="en-IN" dirty="0">
              <a:effectLst/>
              <a:ea typeface="Symbol" panose="05050102010706020507" pitchFamily="18" charset="2"/>
              <a:cs typeface="Symbol" panose="05050102010706020507" pitchFamily="18" charset="2"/>
            </a:endParaRPr>
          </a:p>
          <a:p>
            <a:pPr marL="800100" lvl="1" indent="-342900" algn="just">
              <a:lnSpc>
                <a:spcPct val="150000"/>
              </a:lnSpc>
              <a:buSzPts val="1000"/>
              <a:buFont typeface="Symbol" panose="05050102010706020507" pitchFamily="18" charset="2"/>
              <a:buChar char=""/>
              <a:tabLst>
                <a:tab pos="685800" algn="l"/>
              </a:tabLst>
            </a:pPr>
            <a:r>
              <a:rPr lang="en-IN" dirty="0">
                <a:solidFill>
                  <a:srgbClr val="000000"/>
                </a:solidFill>
                <a:effectLst/>
                <a:ea typeface="Symbol" panose="05050102010706020507" pitchFamily="18" charset="2"/>
                <a:cs typeface="Symbol" panose="05050102010706020507" pitchFamily="18" charset="2"/>
              </a:rPr>
              <a:t>Calculate the sum of the normalized count for each sentence.</a:t>
            </a:r>
            <a:endParaRPr lang="en-IN" dirty="0">
              <a:effectLst/>
              <a:ea typeface="Symbol" panose="05050102010706020507" pitchFamily="18" charset="2"/>
              <a:cs typeface="Symbol" panose="05050102010706020507" pitchFamily="18" charset="2"/>
            </a:endParaRPr>
          </a:p>
          <a:p>
            <a:pPr marL="800100" lvl="1" indent="-342900" algn="just">
              <a:lnSpc>
                <a:spcPct val="150000"/>
              </a:lnSpc>
              <a:buSzPts val="1000"/>
              <a:buFont typeface="Symbol" panose="05050102010706020507" pitchFamily="18" charset="2"/>
              <a:buChar char=""/>
              <a:tabLst>
                <a:tab pos="685800" algn="l"/>
              </a:tabLst>
            </a:pPr>
            <a:r>
              <a:rPr lang="en-IN" dirty="0">
                <a:solidFill>
                  <a:srgbClr val="000000"/>
                </a:solidFill>
                <a:effectLst/>
                <a:ea typeface="Symbol" panose="05050102010706020507" pitchFamily="18" charset="2"/>
                <a:cs typeface="Symbol" panose="05050102010706020507" pitchFamily="18" charset="2"/>
              </a:rPr>
              <a:t>Extract a percentage of the highest ranked sentences. These serve as our summary.</a:t>
            </a:r>
            <a:endParaRPr lang="en-IN" dirty="0">
              <a:effectLst/>
              <a:ea typeface="Symbol" panose="05050102010706020507" pitchFamily="18" charset="2"/>
              <a:cs typeface="Symbol" panose="05050102010706020507" pitchFamily="18" charset="2"/>
            </a:endParaRPr>
          </a:p>
          <a:p>
            <a:pPr algn="just" eaLnBrk="0" fontAlgn="base" hangingPunct="0">
              <a:lnSpc>
                <a:spcPct val="150000"/>
              </a:lnSpc>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121330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8819576" cy="714404"/>
          </a:xfrm>
          <a:prstGeom prst="rect">
            <a:avLst/>
          </a:prstGeom>
        </p:spPr>
        <p:txBody>
          <a:bodyPr vert="horz" lIns="91440" tIns="45720" rIns="91440" bIns="45720" rtlCol="0" anchor="ctr">
            <a:normAutofit fontScale="62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7.3.1 To Tokenize the recognized text to the specified amount : </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07503" y="908720"/>
            <a:ext cx="8819577" cy="6017032"/>
          </a:xfrm>
          <a:prstGeom prst="rect">
            <a:avLst/>
          </a:prstGeom>
        </p:spPr>
        <p:txBody>
          <a:bodyPr wrap="square">
            <a:spAutoFit/>
          </a:bodyPr>
          <a:lstStyle/>
          <a:p>
            <a:pPr marL="628650" marR="24130" indent="-285750" algn="just">
              <a:lnSpc>
                <a:spcPct val="150000"/>
              </a:lnSpc>
              <a:spcBef>
                <a:spcPts val="660"/>
              </a:spcBef>
              <a:spcAft>
                <a:spcPts val="0"/>
              </a:spcAft>
              <a:buFont typeface="Wingdings" panose="05000000000000000000" pitchFamily="2" charset="2"/>
              <a:buChar char="Ø"/>
            </a:pPr>
            <a:r>
              <a:rPr lang="en-US" sz="1800" dirty="0">
                <a:solidFill>
                  <a:srgbClr val="202020"/>
                </a:solidFill>
                <a:effectLst/>
                <a:ea typeface="Times New Roman" panose="02020603050405020304" pitchFamily="18" charset="0"/>
              </a:rPr>
              <a:t>The </a:t>
            </a:r>
            <a:r>
              <a:rPr lang="en-US" sz="1800" dirty="0" err="1">
                <a:solidFill>
                  <a:srgbClr val="202020"/>
                </a:solidFill>
                <a:effectLst/>
                <a:ea typeface="Times New Roman" panose="02020603050405020304" pitchFamily="18" charset="0"/>
              </a:rPr>
              <a:t>NegEx</a:t>
            </a:r>
            <a:r>
              <a:rPr lang="en-US" sz="1800" dirty="0">
                <a:solidFill>
                  <a:srgbClr val="202020"/>
                </a:solidFill>
                <a:effectLst/>
                <a:ea typeface="Times New Roman" panose="02020603050405020304" pitchFamily="18" charset="0"/>
              </a:rPr>
              <a:t> algorithm relies on four types of lexical</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cues: negation triggers that indicate a negation (e.g.,</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“denies”),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pseudo-negation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that</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contain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but</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do</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not</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negate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clinical</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condition (e.g., “no increase”), and termination terms</a:t>
            </a:r>
            <a:r>
              <a:rPr lang="en-US" sz="1800" spc="5" dirty="0">
                <a:solidFill>
                  <a:srgbClr val="202020"/>
                </a:solidFill>
                <a:effectLst/>
                <a:ea typeface="Times New Roman" panose="02020603050405020304" pitchFamily="18" charset="0"/>
              </a:rPr>
              <a:t> </a:t>
            </a:r>
            <a:r>
              <a:rPr lang="en-US" sz="1800" spc="-5" dirty="0">
                <a:solidFill>
                  <a:srgbClr val="202020"/>
                </a:solidFill>
                <a:effectLst/>
                <a:ea typeface="Times New Roman" panose="02020603050405020304" pitchFamily="18" charset="0"/>
              </a:rPr>
              <a:t>that</a:t>
            </a:r>
            <a:r>
              <a:rPr lang="en-US" sz="1800" spc="-10" dirty="0">
                <a:solidFill>
                  <a:srgbClr val="202020"/>
                </a:solidFill>
                <a:effectLst/>
                <a:ea typeface="Times New Roman" panose="02020603050405020304" pitchFamily="18" charset="0"/>
              </a:rPr>
              <a:t> </a:t>
            </a:r>
            <a:r>
              <a:rPr lang="en-US" sz="1800" spc="-5" dirty="0">
                <a:solidFill>
                  <a:srgbClr val="202020"/>
                </a:solidFill>
                <a:effectLst/>
                <a:ea typeface="Times New Roman" panose="02020603050405020304" pitchFamily="18" charset="0"/>
              </a:rPr>
              <a:t>stop</a:t>
            </a:r>
            <a:r>
              <a:rPr lang="en-US" sz="1800" spc="-60" dirty="0">
                <a:solidFill>
                  <a:srgbClr val="202020"/>
                </a:solidFill>
                <a:effectLst/>
                <a:ea typeface="Times New Roman" panose="02020603050405020304" pitchFamily="18" charset="0"/>
              </a:rPr>
              <a:t> </a:t>
            </a:r>
            <a:r>
              <a:rPr lang="en-US" sz="1800" spc="-5" dirty="0">
                <a:solidFill>
                  <a:srgbClr val="202020"/>
                </a:solidFill>
                <a:effectLst/>
                <a:ea typeface="Times New Roman" panose="02020603050405020304" pitchFamily="18" charset="0"/>
              </a:rPr>
              <a:t>the</a:t>
            </a:r>
            <a:r>
              <a:rPr lang="en-US" sz="1800" spc="-4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scope</a:t>
            </a:r>
            <a:r>
              <a:rPr lang="en-US" sz="1800" spc="-4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of</a:t>
            </a:r>
            <a:r>
              <a:rPr lang="en-US" sz="1800" spc="-8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4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negation</a:t>
            </a:r>
            <a:r>
              <a:rPr lang="en-US" sz="1800" spc="-6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a:t>
            </a:r>
            <a:r>
              <a:rPr lang="en-US" sz="1800" spc="-3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(e.g.,</a:t>
            </a:r>
            <a:r>
              <a:rPr lang="en-US" sz="1800" spc="-3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“but”).</a:t>
            </a:r>
            <a:r>
              <a:rPr lang="en-US" sz="1800" spc="-29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Any clinical condition within the scope of a 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 is negated. All </a:t>
            </a:r>
            <a:r>
              <a:rPr lang="en-US" sz="1800" dirty="0" err="1">
                <a:solidFill>
                  <a:srgbClr val="202020"/>
                </a:solidFill>
                <a:effectLst/>
                <a:ea typeface="Times New Roman" panose="02020603050405020304" pitchFamily="18" charset="0"/>
              </a:rPr>
              <a:t>NegEx</a:t>
            </a:r>
            <a:r>
              <a:rPr lang="en-US" sz="1800" dirty="0">
                <a:solidFill>
                  <a:srgbClr val="202020"/>
                </a:solidFill>
                <a:effectLst/>
                <a:ea typeface="Times New Roman" panose="02020603050405020304" pitchFamily="18" charset="0"/>
              </a:rPr>
              <a:t> lexical items have an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action—negation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and</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pseudo-negation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can</a:t>
            </a:r>
            <a:r>
              <a:rPr lang="en-US" sz="1800" spc="-28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modify</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information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to</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right</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of</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term</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(i.e.,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forward in the sentence) or to the left of the term (i.e.,</a:t>
            </a:r>
            <a:r>
              <a:rPr lang="en-US" sz="1800" spc="-28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backward</a:t>
            </a:r>
            <a:r>
              <a:rPr lang="en-US" sz="1800" spc="-1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in</a:t>
            </a:r>
            <a:r>
              <a:rPr lang="en-US" sz="1800" spc="-5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3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sentence).</a:t>
            </a:r>
            <a:r>
              <a:rPr lang="en-US" sz="1800" spc="1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Termination</a:t>
            </a:r>
            <a:r>
              <a:rPr lang="en-US" sz="1800" spc="-5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terms</a:t>
            </a:r>
            <a:r>
              <a:rPr lang="en-US" sz="1800" spc="-4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have</a:t>
            </a:r>
            <a:r>
              <a:rPr lang="en-US" sz="1800" spc="-1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an</a:t>
            </a:r>
            <a:r>
              <a:rPr lang="en-US" sz="1800" spc="-29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action to terminate scope, which otherwise terminates</a:t>
            </a:r>
            <a:r>
              <a:rPr lang="en-US" sz="1800" spc="-28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at the end of the sentence. Pseudo negation triggers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attempt to compensate for </a:t>
            </a:r>
            <a:r>
              <a:rPr lang="en-US" sz="1800" dirty="0" err="1">
                <a:solidFill>
                  <a:srgbClr val="202020"/>
                </a:solidFill>
                <a:effectLst/>
                <a:ea typeface="Times New Roman" panose="02020603050405020304" pitchFamily="18" charset="0"/>
              </a:rPr>
              <a:t>NegEx’s</a:t>
            </a:r>
            <a:r>
              <a:rPr lang="en-US" sz="1800" dirty="0">
                <a:solidFill>
                  <a:srgbClr val="202020"/>
                </a:solidFill>
                <a:effectLst/>
                <a:ea typeface="Times New Roman" panose="02020603050405020304" pitchFamily="18" charset="0"/>
              </a:rPr>
              <a:t> lack of syntax by</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listing</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exceptions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to</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occurrence</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of</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negation</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triggers such as “no” in phrases like “no previous”.</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Because the lexicon is the keystone of the algorithm,</a:t>
            </a:r>
            <a:r>
              <a:rPr lang="en-US" sz="1800" spc="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adaptation of Neg Ex to other languages relies mainly</a:t>
            </a:r>
            <a:r>
              <a:rPr lang="en-US" sz="1800" spc="-28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on</a:t>
            </a:r>
            <a:r>
              <a:rPr lang="en-US" sz="1800" spc="-4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translation</a:t>
            </a:r>
            <a:r>
              <a:rPr lang="en-US" sz="1800" spc="-1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of</a:t>
            </a:r>
            <a:r>
              <a:rPr lang="en-US" sz="1800" spc="-3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the</a:t>
            </a:r>
            <a:r>
              <a:rPr lang="en-US" sz="1800" spc="30"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lexical</a:t>
            </a:r>
            <a:r>
              <a:rPr lang="en-US" sz="1800" spc="-15" dirty="0">
                <a:solidFill>
                  <a:srgbClr val="202020"/>
                </a:solidFill>
                <a:effectLst/>
                <a:ea typeface="Times New Roman" panose="02020603050405020304" pitchFamily="18" charset="0"/>
              </a:rPr>
              <a:t> </a:t>
            </a:r>
            <a:r>
              <a:rPr lang="en-US" sz="1800" dirty="0">
                <a:solidFill>
                  <a:srgbClr val="202020"/>
                </a:solidFill>
                <a:effectLst/>
                <a:ea typeface="Times New Roman" panose="02020603050405020304" pitchFamily="18" charset="0"/>
              </a:rPr>
              <a:t>cues.</a:t>
            </a:r>
            <a:endParaRPr lang="en-IN" sz="1800"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205888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2500" b="1" dirty="0">
                <a:solidFill>
                  <a:schemeClr val="accent3">
                    <a:lumMod val="50000"/>
                  </a:schemeClr>
                </a:solidFill>
                <a:latin typeface="Times New Roman" pitchFamily="18" charset="0"/>
                <a:ea typeface="+mj-ea"/>
                <a:cs typeface="Times New Roman" pitchFamily="18" charset="0"/>
              </a:rPr>
              <a:t>7.4 Text Translation</a:t>
            </a:r>
          </a:p>
        </p:txBody>
      </p:sp>
      <p:sp>
        <p:nvSpPr>
          <p:cNvPr id="3" name="Rectangle 2"/>
          <p:cNvSpPr/>
          <p:nvPr/>
        </p:nvSpPr>
        <p:spPr>
          <a:xfrm>
            <a:off x="107504" y="1052736"/>
            <a:ext cx="8819577" cy="3939540"/>
          </a:xfrm>
          <a:prstGeom prst="rect">
            <a:avLst/>
          </a:prstGeom>
        </p:spPr>
        <p:txBody>
          <a:bodyPr wrap="square">
            <a:spAutoFit/>
          </a:bodyPr>
          <a:lstStyle/>
          <a:p>
            <a:pPr marL="628015" marR="32385" indent="-285750" algn="just">
              <a:lnSpc>
                <a:spcPct val="150000"/>
              </a:lnSpc>
              <a:spcBef>
                <a:spcPts val="220"/>
              </a:spcBef>
              <a:spcAft>
                <a:spcPts val="0"/>
              </a:spcAft>
              <a:buFont typeface="Wingdings" panose="05000000000000000000" pitchFamily="2" charset="2"/>
              <a:buChar char="Ø"/>
            </a:pPr>
            <a:r>
              <a:rPr lang="en-IN" sz="1800" dirty="0">
                <a:effectLst/>
                <a:ea typeface="Times New Roman" panose="02020603050405020304" pitchFamily="18" charset="0"/>
              </a:rPr>
              <a:t>We imported the required package. we created an instance of Translator class and assigned it to translator variable. we performed the translation of the text. </a:t>
            </a:r>
            <a:r>
              <a:rPr lang="en-IN" sz="1800" i="1" dirty="0">
                <a:effectLst/>
                <a:ea typeface="Times New Roman" panose="02020603050405020304" pitchFamily="18" charset="0"/>
              </a:rPr>
              <a:t>(If the source language is not given, google translate attempts to detect the source language. If the target language is not given, it will translate your text to English by default.)</a:t>
            </a:r>
            <a:r>
              <a:rPr lang="en-IN" sz="1800" dirty="0">
                <a:solidFill>
                  <a:srgbClr val="000000"/>
                </a:solidFill>
                <a:effectLst/>
                <a:ea typeface="Times New Roman" panose="02020603050405020304" pitchFamily="18" charset="0"/>
              </a:rPr>
              <a:t> </a:t>
            </a:r>
            <a:r>
              <a:rPr lang="en-IN" sz="1800" dirty="0">
                <a:effectLst/>
                <a:ea typeface="Times New Roman" panose="02020603050405020304" pitchFamily="18" charset="0"/>
              </a:rPr>
              <a:t>we printed the translated text.</a:t>
            </a:r>
            <a:r>
              <a:rPr lang="en-IN" sz="1800" dirty="0">
                <a:solidFill>
                  <a:srgbClr val="000000"/>
                </a:solidFill>
                <a:effectLst/>
                <a:ea typeface="Times New Roman" panose="02020603050405020304" pitchFamily="18" charset="0"/>
              </a:rPr>
              <a:t> </a:t>
            </a:r>
            <a:r>
              <a:rPr lang="en-IN" sz="1800" dirty="0">
                <a:effectLst/>
                <a:ea typeface="Times New Roman" panose="02020603050405020304" pitchFamily="18" charset="0"/>
              </a:rPr>
              <a:t>we translated the text in </a:t>
            </a:r>
            <a:r>
              <a:rPr lang="en-IN" sz="1800" i="1" dirty="0">
                <a:effectLst/>
                <a:ea typeface="Times New Roman" panose="02020603050405020304" pitchFamily="18" charset="0"/>
              </a:rPr>
              <a:t>Korean</a:t>
            </a:r>
            <a:r>
              <a:rPr lang="en-IN" sz="1800" dirty="0">
                <a:effectLst/>
                <a:ea typeface="Times New Roman" panose="02020603050405020304" pitchFamily="18" charset="0"/>
              </a:rPr>
              <a:t> to </a:t>
            </a:r>
            <a:r>
              <a:rPr lang="en-IN" sz="1800" i="1" dirty="0">
                <a:effectLst/>
                <a:ea typeface="Times New Roman" panose="02020603050405020304" pitchFamily="18" charset="0"/>
              </a:rPr>
              <a:t>English</a:t>
            </a:r>
            <a:r>
              <a:rPr lang="en-IN" sz="1800" dirty="0">
                <a:effectLst/>
                <a:ea typeface="Times New Roman" panose="02020603050405020304" pitchFamily="18" charset="0"/>
              </a:rPr>
              <a:t> by specifying the destination, or target language, as </a:t>
            </a:r>
            <a:r>
              <a:rPr lang="en-IN" sz="1800" dirty="0" err="1">
                <a:solidFill>
                  <a:srgbClr val="000000"/>
                </a:solidFill>
                <a:effectLst/>
                <a:ea typeface="Times New Roman" panose="02020603050405020304" pitchFamily="18" charset="0"/>
              </a:rPr>
              <a:t>en</a:t>
            </a:r>
            <a:r>
              <a:rPr lang="en-IN" sz="1800" dirty="0">
                <a:solidFill>
                  <a:srgbClr val="000000"/>
                </a:solidFill>
                <a:effectLst/>
                <a:ea typeface="Times New Roman" panose="02020603050405020304" pitchFamily="18" charset="0"/>
              </a:rPr>
              <a:t>.</a:t>
            </a:r>
            <a:r>
              <a:rPr lang="en-IN" sz="1800" dirty="0">
                <a:effectLst/>
                <a:ea typeface="Times New Roman" panose="02020603050405020304" pitchFamily="18" charset="0"/>
              </a:rPr>
              <a:t>  we printed the translated text. Likewise we can also translate the English text to Tamil and any other languages by specifying destination as the language we want.</a:t>
            </a: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Tree>
    <p:extLst>
      <p:ext uri="{BB962C8B-B14F-4D97-AF65-F5344CB8AC3E}">
        <p14:creationId xmlns:p14="http://schemas.microsoft.com/office/powerpoint/2010/main" val="91030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80344"/>
            <a:ext cx="3900486" cy="868346"/>
          </a:xfrm>
        </p:spPr>
        <p:txBody>
          <a:bodyPr>
            <a:normAutofit/>
          </a:bodyPr>
          <a:lstStyle/>
          <a:p>
            <a:r>
              <a:rPr lang="en-GB" b="1" dirty="0">
                <a:solidFill>
                  <a:schemeClr val="accent3">
                    <a:lumMod val="50000"/>
                  </a:schemeClr>
                </a:solidFill>
                <a:latin typeface="Times New Roman" pitchFamily="18" charset="0"/>
                <a:cs typeface="Times New Roman" pitchFamily="18" charset="0"/>
              </a:rPr>
              <a:t>1. Abstract</a:t>
            </a:r>
          </a:p>
        </p:txBody>
      </p:sp>
      <p:sp>
        <p:nvSpPr>
          <p:cNvPr id="5" name="TextBox 4"/>
          <p:cNvSpPr txBox="1"/>
          <p:nvPr/>
        </p:nvSpPr>
        <p:spPr>
          <a:xfrm>
            <a:off x="791580" y="954405"/>
            <a:ext cx="7560840" cy="4524315"/>
          </a:xfrm>
          <a:prstGeom prst="rect">
            <a:avLst/>
          </a:prstGeom>
          <a:noFill/>
        </p:spPr>
        <p:txBody>
          <a:bodyPr wrap="square" rtlCol="0">
            <a:spAutoFit/>
          </a:bodyPr>
          <a:lstStyle/>
          <a:p>
            <a:pPr algn="just">
              <a:lnSpc>
                <a:spcPct val="150000"/>
              </a:lnSpc>
            </a:pPr>
            <a:r>
              <a:rPr lang="en-US" dirty="0">
                <a:solidFill>
                  <a:srgbClr val="333333"/>
                </a:solidFill>
              </a:rPr>
              <a:t>Enhanced extraction of textual characters re</a:t>
            </a:r>
            <a:r>
              <a:rPr lang="en-US" b="0" i="0" dirty="0">
                <a:solidFill>
                  <a:srgbClr val="333333"/>
                </a:solidFill>
                <a:effectLst/>
              </a:rPr>
              <a:t>presents a comprehensive framework for detection and recognition of textual content in video frames as well as in images. </a:t>
            </a:r>
            <a:r>
              <a:rPr lang="en-US" dirty="0"/>
              <a:t>Detection of text from document images enables Natural Language Processing algorithms to decipher the text and make sense of what the document conveys. Furthermore, the text can be easily translated into multiple languages, and summarizes the text in to meaningful phrases using the transformers and pipelines in NLP text summarization. Then converts the summarizer text to an audio using Text-To-Speech library. </a:t>
            </a:r>
            <a:r>
              <a:rPr lang="en-IN" sz="1800" dirty="0">
                <a:solidFill>
                  <a:schemeClr val="tx1"/>
                </a:solidFill>
              </a:rPr>
              <a:t>The development of this application which will be great help to people with visual impairment and those who don’t know other language. </a:t>
            </a:r>
            <a:r>
              <a:rPr lang="en-US" dirty="0"/>
              <a: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752528" cy="714404"/>
          </a:xfrm>
          <a:prstGeom prst="rect">
            <a:avLst/>
          </a:prstGeom>
        </p:spPr>
        <p:txBody>
          <a:bodyPr vert="horz" lIns="91440" tIns="45720" rIns="91440" bIns="45720" rtlCol="0" anchor="ctr">
            <a:normAutofit fontScale="77500" lnSpcReduction="20000"/>
          </a:bodyPr>
          <a:lstStyle/>
          <a:p>
            <a:r>
              <a:rPr lang="en-GB" sz="4000" b="1" dirty="0">
                <a:solidFill>
                  <a:schemeClr val="accent3">
                    <a:lumMod val="50000"/>
                  </a:schemeClr>
                </a:solidFill>
                <a:latin typeface="Times New Roman" pitchFamily="18" charset="0"/>
                <a:ea typeface="+mj-ea"/>
                <a:cs typeface="Times New Roman" pitchFamily="18" charset="0"/>
              </a:rPr>
              <a:t>7.5 Speech Representation</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117016" y="2824143"/>
            <a:ext cx="8819577" cy="615553"/>
          </a:xfrm>
          <a:prstGeom prst="rect">
            <a:avLst/>
          </a:prstGeom>
        </p:spPr>
        <p:txBody>
          <a:bodyPr wrap="square">
            <a:spAutoFit/>
          </a:bodyPr>
          <a:lstStyle/>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p:sp>
        <p:nvSpPr>
          <p:cNvPr id="4" name="Rectangle 2">
            <a:extLst>
              <a:ext uri="{FF2B5EF4-FFF2-40B4-BE49-F238E27FC236}">
                <a16:creationId xmlns:a16="http://schemas.microsoft.com/office/drawing/2014/main" id="{ADA484AB-8303-6E70-2F0F-A25176AE3A75}"/>
              </a:ext>
            </a:extLst>
          </p:cNvPr>
          <p:cNvSpPr>
            <a:spLocks noChangeArrowheads="1"/>
          </p:cNvSpPr>
          <p:nvPr/>
        </p:nvSpPr>
        <p:spPr bwMode="auto">
          <a:xfrm>
            <a:off x="0" y="634142"/>
            <a:ext cx="8936593" cy="61657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708" tIns="25392"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171717"/>
                </a:solidFill>
                <a:effectLst/>
                <a:ea typeface="Times New Roman" panose="02020603050405020304" pitchFamily="18" charset="0"/>
              </a:rPr>
              <a:t>First of all, we‘re going to import the pyttsx3 package that we’ve installed using the pip.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ea typeface="Times New Roman" panose="02020603050405020304" pitchFamily="18" charset="0"/>
              </a:rPr>
              <a:t>	*</a:t>
            </a:r>
            <a:r>
              <a:rPr kumimoji="0" lang="en-US" altLang="en-US" b="0" i="0" u="none" strike="noStrike" cap="none" normalizeH="0" baseline="0" dirty="0">
                <a:ln>
                  <a:noFill/>
                </a:ln>
                <a:solidFill>
                  <a:srgbClr val="000000"/>
                </a:solidFill>
                <a:effectLst/>
                <a:ea typeface="Times New Roman" panose="02020603050405020304" pitchFamily="18" charset="0"/>
              </a:rPr>
              <a:t>Pyttsx3 Engine Initialization </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engine = pyttsx3.init()</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ea typeface="Times New Roman" panose="02020603050405020304" pitchFamily="18" charset="0"/>
              </a:rPr>
              <a:t>The above code initializes the pyttsx3 package. The Instance of the initialized        pyttsx3 package is stored in the engine variable. We are calling the variable engine as it works as the engine and converts Text-To-Speech whenever execute the functions from the package.</a:t>
            </a:r>
            <a:endParaRPr kumimoji="0" lang="en-US" altLang="en-US" b="0" i="0" u="none" strike="noStrike" cap="none" normalizeH="0" baseline="0" dirty="0">
              <a:ln>
                <a:noFill/>
              </a:ln>
              <a:solidFill>
                <a:srgbClr val="243F60"/>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ea typeface="Times New Roman" panose="02020603050405020304" pitchFamily="18" charset="0"/>
                <a:cs typeface="Times New Roman" panose="02020603050405020304" pitchFamily="18" charset="0"/>
              </a:rPr>
              <a:t>Say Function in pyttsx3</a:t>
            </a:r>
            <a:endParaRPr kumimoji="0" lang="en-US" altLang="en-US" b="0" i="0" u="none" strike="noStrike" cap="none" normalizeH="0" baseline="0" dirty="0">
              <a:ln>
                <a:noFill/>
              </a:ln>
              <a:solidFill>
                <a:srgbClr val="243F60"/>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cs typeface="Calibri Light" panose="020F0302020204030204" pitchFamily="34" charset="0"/>
              </a:rPr>
              <a:t>*</a:t>
            </a:r>
            <a:r>
              <a:rPr kumimoji="0" lang="en-US" altLang="en-US" b="0" i="0" u="none" strike="noStrike" cap="none" normalizeH="0" baseline="0" dirty="0" err="1">
                <a:ln>
                  <a:noFill/>
                </a:ln>
                <a:solidFill>
                  <a:schemeClr val="tx1"/>
                </a:solidFill>
                <a:effectLst/>
                <a:ea typeface="Times New Roman" panose="02020603050405020304" pitchFamily="18" charset="0"/>
                <a:cs typeface="Times New Roman" panose="02020603050405020304" pitchFamily="18" charset="0"/>
              </a:rPr>
              <a:t>engine.say</a:t>
            </a: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("This is Text-To-Speech Engine Pyttsx3")</a:t>
            </a:r>
            <a:r>
              <a:rPr kumimoji="0" lang="en-US" altLang="en-US" b="0" i="0" u="none" strike="noStrike" cap="none" normalizeH="0" baseline="0" dirty="0">
                <a:ln>
                  <a:noFill/>
                </a:ln>
                <a:solidFill>
                  <a:srgbClr val="171717"/>
                </a:solidFill>
                <a:effectLst/>
                <a:ea typeface="Times New Roman" panose="02020603050405020304" pitchFamily="18" charset="0"/>
                <a:cs typeface="Times New Roman" panose="02020603050405020304" pitchFamily="18" charset="0"/>
              </a:rPr>
              <a:t>There is a built-in say() function in the pyttsx3 package that takes a string value and speaks it out.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cs typeface="Calibri Light" panose="020F0302020204030204" pitchFamily="34" charset="0"/>
              </a:rPr>
              <a:t>*</a:t>
            </a:r>
            <a:r>
              <a:rPr kumimoji="0" lang="en-US" altLang="en-US" b="0" i="0" u="none" strike="noStrike" cap="none" normalizeH="0" baseline="0" dirty="0" err="1">
                <a:ln>
                  <a:noFill/>
                </a:ln>
                <a:solidFill>
                  <a:schemeClr val="tx1"/>
                </a:solidFill>
                <a:effectLst/>
                <a:ea typeface="Times New Roman" panose="02020603050405020304" pitchFamily="18" charset="0"/>
                <a:cs typeface="Times New Roman" panose="02020603050405020304" pitchFamily="18" charset="0"/>
              </a:rPr>
              <a:t>runAndWait</a:t>
            </a: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ea typeface="Times New Roman" panose="02020603050405020304" pitchFamily="18" charset="0"/>
                <a:cs typeface="Times New Roman" panose="02020603050405020304" pitchFamily="18" charset="0"/>
              </a:rPr>
              <a:t>engine.runAndWait</a:t>
            </a:r>
            <a:r>
              <a:rPr kumimoji="0" lang="en-US" altLang="en-US"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ea typeface="Times New Roman" panose="02020603050405020304" pitchFamily="18" charset="0"/>
              </a:rPr>
              <a:t>This function keeps track when the engine starts converting text to speech and waits for that much time, and do not allow the engine to close. After all the processes are over, we shut down the engine by calling the *stop() function.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97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9007" y="260648"/>
            <a:ext cx="4929222" cy="714404"/>
          </a:xfrm>
          <a:prstGeom prst="rect">
            <a:avLst/>
          </a:prstGeom>
        </p:spPr>
        <p:txBody>
          <a:bodyPr vert="horz" lIns="91440" tIns="45720" rIns="91440" bIns="45720" rtlCol="0" anchor="ctr">
            <a:normAutofit fontScale="85000" lnSpcReduction="10000"/>
          </a:bodyPr>
          <a:lstStyle/>
          <a:p>
            <a:r>
              <a:rPr lang="en-GB" sz="4000" b="1" dirty="0">
                <a:solidFill>
                  <a:schemeClr val="accent3">
                    <a:lumMod val="50000"/>
                  </a:schemeClr>
                </a:solidFill>
                <a:latin typeface="Times New Roman" pitchFamily="18" charset="0"/>
                <a:ea typeface="+mj-ea"/>
                <a:cs typeface="Times New Roman" pitchFamily="18" charset="0"/>
              </a:rPr>
              <a:t>8. Performance Metrices</a:t>
            </a:r>
            <a:endParaRPr lang="en-GB" sz="3600" b="1" dirty="0">
              <a:solidFill>
                <a:schemeClr val="accent3">
                  <a:lumMod val="50000"/>
                </a:schemeClr>
              </a:solidFill>
              <a:latin typeface="Times New Roman" pitchFamily="18" charset="0"/>
              <a:ea typeface="+mj-ea"/>
              <a:cs typeface="Times New Roman"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07504" y="1052736"/>
                <a:ext cx="8819577" cy="5657959"/>
              </a:xfrm>
              <a:prstGeom prst="rect">
                <a:avLst/>
              </a:prstGeom>
            </p:spPr>
            <p:txBody>
              <a:bodyPr wrap="square">
                <a:spAutoFit/>
              </a:bodyPr>
              <a:lstStyle/>
              <a:p>
                <a:pPr marL="457200" marR="24130" algn="just">
                  <a:lnSpc>
                    <a:spcPct val="150000"/>
                  </a:lnSpc>
                  <a:spcBef>
                    <a:spcPts val="660"/>
                  </a:spcBef>
                  <a:spcAft>
                    <a:spcPts val="0"/>
                  </a:spcAft>
                </a:pPr>
                <a:r>
                  <a:rPr lang="en-US" dirty="0">
                    <a:solidFill>
                      <a:srgbClr val="202020"/>
                    </a:solidFill>
                    <a:effectLst/>
                    <a:ea typeface="Times New Roman" panose="02020603050405020304" pitchFamily="18" charset="0"/>
                  </a:rPr>
                  <a:t>In order to evaluate the implemented models, we used as metrics the Accuracy, Precision, Recall and F1- Score. These metrics are based on the assessment of True positive (TP), True Negative (TN), False Positive (FP), and False Negative (FN) values.</a:t>
                </a:r>
                <a:endParaRPr lang="en-IN" dirty="0">
                  <a:effectLst/>
                  <a:ea typeface="Times New Roman" panose="02020603050405020304" pitchFamily="18" charset="0"/>
                </a:endParaRPr>
              </a:p>
              <a:p>
                <a:pPr marL="1143000" marR="24130" lvl="2" indent="-228600" algn="just">
                  <a:lnSpc>
                    <a:spcPct val="150000"/>
                  </a:lnSpc>
                  <a:spcBef>
                    <a:spcPts val="660"/>
                  </a:spcBef>
                  <a:spcAft>
                    <a:spcPts val="0"/>
                  </a:spcAft>
                  <a:buFont typeface="+mj-lt"/>
                  <a:buAutoNum type="arabicPeriod"/>
                </a:pPr>
                <a:r>
                  <a:rPr lang="en-US" b="1" dirty="0">
                    <a:effectLst/>
                    <a:ea typeface="Times New Roman" panose="02020603050405020304" pitchFamily="18" charset="0"/>
                  </a:rPr>
                  <a:t>Accuracy </a:t>
                </a:r>
                <a:endParaRPr lang="en-IN" dirty="0">
                  <a:effectLst/>
                  <a:ea typeface="Times New Roman" panose="02020603050405020304" pitchFamily="18" charset="0"/>
                </a:endParaRPr>
              </a:p>
              <a:p>
                <a:pPr marL="571500" marR="24130" indent="114300" algn="just">
                  <a:lnSpc>
                    <a:spcPct val="150000"/>
                  </a:lnSpc>
                  <a:spcBef>
                    <a:spcPts val="660"/>
                  </a:spcBef>
                  <a:spcAft>
                    <a:spcPts val="0"/>
                  </a:spcAft>
                </a:pPr>
                <a:r>
                  <a:rPr lang="en-US" dirty="0">
                    <a:effectLst/>
                    <a:ea typeface="Times New Roman" panose="02020603050405020304" pitchFamily="18" charset="0"/>
                  </a:rPr>
                  <a:t>The ratio of number of correct predictions to the total number of predictions. </a:t>
                </a:r>
                <a:endParaRPr lang="en-IN" dirty="0">
                  <a:effectLst/>
                  <a:ea typeface="Times New Roman" panose="02020603050405020304" pitchFamily="18" charset="0"/>
                </a:endParaRPr>
              </a:p>
              <a:p>
                <a:pPr marL="342900" marR="24130" algn="just">
                  <a:lnSpc>
                    <a:spcPct val="150000"/>
                  </a:lnSpc>
                  <a:spcBef>
                    <a:spcPts val="660"/>
                  </a:spcBef>
                  <a:spcAft>
                    <a:spcPts val="0"/>
                  </a:spcAft>
                </a:pPr>
                <a:r>
                  <a:rPr lang="en-US" dirty="0">
                    <a:effectLst/>
                    <a:ea typeface="Times New Roman" panose="02020603050405020304" pitchFamily="18" charset="0"/>
                  </a:rPr>
                  <a:t>        		             Accuracy = </a:t>
                </a:r>
                <a14:m>
                  <m:oMath xmlns:m="http://schemas.openxmlformats.org/officeDocument/2006/math">
                    <m:f>
                      <m:fPr>
                        <m:ctrlPr>
                          <a:rPr lang="en-IN" i="1">
                            <a:effectLst/>
                            <a:latin typeface="Cambria Math" panose="02040503050406030204" pitchFamily="18" charset="0"/>
                            <a:ea typeface="Times New Roman" panose="02020603050405020304" pitchFamily="18" charset="0"/>
                          </a:rPr>
                        </m:ctrlPr>
                      </m:fPr>
                      <m:num>
                        <m:r>
                          <a:rPr lang="en-US" i="1">
                            <a:effectLst/>
                            <a:latin typeface="Cambria Math"/>
                            <a:ea typeface="Times New Roman" panose="02020603050405020304" pitchFamily="18" charset="0"/>
                          </a:rPr>
                          <m:t>𝑇𝑃</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𝑇𝑁</m:t>
                        </m:r>
                      </m:num>
                      <m:den>
                        <m:r>
                          <a:rPr lang="en-US" i="1">
                            <a:effectLst/>
                            <a:latin typeface="Cambria Math"/>
                            <a:ea typeface="Times New Roman" panose="02020603050405020304" pitchFamily="18" charset="0"/>
                          </a:rPr>
                          <m:t>𝑇𝑃</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𝑇𝑁</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𝐹𝑃</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𝐹𝑁</m:t>
                        </m:r>
                        <m:r>
                          <a:rPr lang="en-US" i="1">
                            <a:effectLst/>
                            <a:latin typeface="Cambria Math"/>
                            <a:ea typeface="Times New Roman" panose="02020603050405020304" pitchFamily="18" charset="0"/>
                          </a:rPr>
                          <m:t> </m:t>
                        </m:r>
                      </m:den>
                    </m:f>
                  </m:oMath>
                </a14:m>
                <a:r>
                  <a:rPr lang="en-US" dirty="0">
                    <a:effectLst/>
                    <a:ea typeface="Times New Roman" panose="02020603050405020304" pitchFamily="18" charset="0"/>
                  </a:rPr>
                  <a:t> </a:t>
                </a:r>
                <a:endParaRPr lang="en-IN" dirty="0">
                  <a:effectLst/>
                  <a:ea typeface="Times New Roman" panose="02020603050405020304" pitchFamily="18" charset="0"/>
                </a:endParaRPr>
              </a:p>
              <a:p>
                <a:pPr marR="24130" lvl="2" algn="just">
                  <a:lnSpc>
                    <a:spcPct val="150000"/>
                  </a:lnSpc>
                  <a:spcBef>
                    <a:spcPts val="660"/>
                  </a:spcBef>
                  <a:spcAft>
                    <a:spcPts val="0"/>
                  </a:spcAft>
                </a:pPr>
                <a:r>
                  <a:rPr lang="en-US" b="1" dirty="0">
                    <a:effectLst/>
                    <a:ea typeface="Times New Roman" panose="02020603050405020304" pitchFamily="18" charset="0"/>
                  </a:rPr>
                  <a:t>2. Precision </a:t>
                </a:r>
                <a:endParaRPr lang="en-IN" dirty="0">
                  <a:effectLst/>
                  <a:ea typeface="Times New Roman" panose="02020603050405020304" pitchFamily="18" charset="0"/>
                </a:endParaRPr>
              </a:p>
              <a:p>
                <a:pPr marL="685800" marR="24130" algn="just">
                  <a:lnSpc>
                    <a:spcPct val="150000"/>
                  </a:lnSpc>
                  <a:spcBef>
                    <a:spcPts val="660"/>
                  </a:spcBef>
                  <a:spcAft>
                    <a:spcPts val="0"/>
                  </a:spcAft>
                </a:pPr>
                <a:r>
                  <a:rPr lang="en-US" dirty="0">
                    <a:effectLst/>
                    <a:ea typeface="Times New Roman" panose="02020603050405020304" pitchFamily="18" charset="0"/>
                  </a:rPr>
                  <a:t>The precision metric is used to overcome the limitation of Accuracy. The precision determines the proportion of positive prediction that was actually correct. </a:t>
                </a:r>
                <a:endParaRPr lang="en-IN" dirty="0">
                  <a:effectLst/>
                  <a:ea typeface="Times New Roman" panose="02020603050405020304" pitchFamily="18" charset="0"/>
                </a:endParaRPr>
              </a:p>
              <a:p>
                <a:pPr marL="342900" marR="24130" algn="just">
                  <a:lnSpc>
                    <a:spcPct val="150000"/>
                  </a:lnSpc>
                  <a:spcBef>
                    <a:spcPts val="660"/>
                  </a:spcBef>
                  <a:spcAft>
                    <a:spcPts val="0"/>
                  </a:spcAft>
                </a:pPr>
                <a:r>
                  <a:rPr lang="en-US" dirty="0">
                    <a:effectLst/>
                    <a:ea typeface="Times New Roman" panose="02020603050405020304" pitchFamily="18" charset="0"/>
                  </a:rPr>
                  <a:t>                       		    Precision = </a:t>
                </a:r>
                <a14:m>
                  <m:oMath xmlns:m="http://schemas.openxmlformats.org/officeDocument/2006/math">
                    <m:f>
                      <m:fPr>
                        <m:ctrlPr>
                          <a:rPr lang="en-IN" i="1">
                            <a:effectLst/>
                            <a:latin typeface="Cambria Math" panose="02040503050406030204" pitchFamily="18" charset="0"/>
                            <a:ea typeface="Times New Roman" panose="02020603050405020304" pitchFamily="18" charset="0"/>
                          </a:rPr>
                        </m:ctrlPr>
                      </m:fPr>
                      <m:num>
                        <m:r>
                          <a:rPr lang="en-US" i="1">
                            <a:effectLst/>
                            <a:latin typeface="Cambria Math"/>
                            <a:ea typeface="Times New Roman" panose="02020603050405020304" pitchFamily="18" charset="0"/>
                          </a:rPr>
                          <m:t>𝑇𝑃</m:t>
                        </m:r>
                      </m:num>
                      <m:den>
                        <m:r>
                          <a:rPr lang="en-US" i="1">
                            <a:effectLst/>
                            <a:latin typeface="Cambria Math"/>
                            <a:ea typeface="Times New Roman" panose="02020603050405020304" pitchFamily="18" charset="0"/>
                          </a:rPr>
                          <m:t>𝑇𝑃</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𝐹𝑃</m:t>
                        </m:r>
                      </m:den>
                    </m:f>
                  </m:oMath>
                </a14:m>
                <a:r>
                  <a:rPr lang="en-US" dirty="0">
                    <a:effectLst/>
                    <a:ea typeface="Times New Roman" panose="02020603050405020304" pitchFamily="18" charset="0"/>
                  </a:rPr>
                  <a:t> </a:t>
                </a:r>
                <a:endParaRPr lang="en-IN"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mc:Choice>
        <mc:Fallback xmlns="">
          <p:sp>
            <p:nvSpPr>
              <p:cNvPr id="3" name="Rectangle 2"/>
              <p:cNvSpPr>
                <a:spLocks noRot="1" noChangeAspect="1" noMove="1" noResize="1" noEditPoints="1" noAdjustHandles="1" noChangeArrowheads="1" noChangeShapeType="1" noTextEdit="1"/>
              </p:cNvSpPr>
              <p:nvPr/>
            </p:nvSpPr>
            <p:spPr>
              <a:xfrm>
                <a:off x="107504" y="1052736"/>
                <a:ext cx="8819577" cy="5657959"/>
              </a:xfrm>
              <a:prstGeom prst="rect">
                <a:avLst/>
              </a:prstGeom>
              <a:blipFill>
                <a:blip r:embed="rId2"/>
                <a:stretch>
                  <a:fillRect r="-346"/>
                </a:stretch>
              </a:blipFill>
            </p:spPr>
            <p:txBody>
              <a:bodyPr/>
              <a:lstStyle/>
              <a:p>
                <a:r>
                  <a:rPr lang="en-IN">
                    <a:noFill/>
                  </a:rPr>
                  <a:t> </a:t>
                </a:r>
              </a:p>
            </p:txBody>
          </p:sp>
        </mc:Fallback>
      </mc:AlternateContent>
    </p:spTree>
    <p:extLst>
      <p:ext uri="{BB962C8B-B14F-4D97-AF65-F5344CB8AC3E}">
        <p14:creationId xmlns:p14="http://schemas.microsoft.com/office/powerpoint/2010/main" val="257248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0" y="0"/>
                <a:ext cx="8819577" cy="7054432"/>
              </a:xfrm>
              <a:prstGeom prst="rect">
                <a:avLst/>
              </a:prstGeom>
            </p:spPr>
            <p:txBody>
              <a:bodyPr wrap="square">
                <a:spAutoFit/>
              </a:bodyPr>
              <a:lstStyle/>
              <a:p>
                <a:pPr marR="24130" lvl="2" algn="just">
                  <a:lnSpc>
                    <a:spcPct val="150000"/>
                  </a:lnSpc>
                  <a:spcBef>
                    <a:spcPts val="660"/>
                  </a:spcBef>
                  <a:spcAft>
                    <a:spcPts val="0"/>
                  </a:spcAft>
                </a:pPr>
                <a:r>
                  <a:rPr lang="en-US" b="1" dirty="0">
                    <a:effectLst/>
                    <a:ea typeface="Times New Roman" panose="02020603050405020304" pitchFamily="18" charset="0"/>
                  </a:rPr>
                  <a:t>3. Recall </a:t>
                </a:r>
                <a:endParaRPr lang="en-IN" dirty="0">
                  <a:effectLst/>
                  <a:ea typeface="Times New Roman" panose="02020603050405020304" pitchFamily="18" charset="0"/>
                </a:endParaRPr>
              </a:p>
              <a:p>
                <a:pPr marL="685800" marR="24130" algn="just">
                  <a:lnSpc>
                    <a:spcPct val="150000"/>
                  </a:lnSpc>
                  <a:spcBef>
                    <a:spcPts val="660"/>
                  </a:spcBef>
                  <a:spcAft>
                    <a:spcPts val="0"/>
                  </a:spcAft>
                </a:pPr>
                <a:r>
                  <a:rPr lang="en-US" dirty="0">
                    <a:effectLst/>
                    <a:ea typeface="Times New Roman" panose="02020603050405020304" pitchFamily="18" charset="0"/>
                  </a:rPr>
                  <a:t>	It is also similar to the Precision metric; however, it aims to calculate the 	proportion of actual positive that was identified incorrectly. </a:t>
                </a:r>
                <a:endParaRPr lang="en-IN" dirty="0">
                  <a:effectLst/>
                  <a:ea typeface="Times New Roman" panose="02020603050405020304" pitchFamily="18" charset="0"/>
                </a:endParaRPr>
              </a:p>
              <a:p>
                <a:pPr marL="342900" marR="24130" algn="just">
                  <a:lnSpc>
                    <a:spcPct val="150000"/>
                  </a:lnSpc>
                  <a:spcBef>
                    <a:spcPts val="660"/>
                  </a:spcBef>
                  <a:spcAft>
                    <a:spcPts val="0"/>
                  </a:spcAft>
                </a:pPr>
                <a:r>
                  <a:rPr lang="en-US" dirty="0">
                    <a:effectLst/>
                    <a:ea typeface="Times New Roman" panose="02020603050405020304" pitchFamily="18" charset="0"/>
                  </a:rPr>
                  <a:t>           	               	   Recall = </a:t>
                </a:r>
                <a14:m>
                  <m:oMath xmlns:m="http://schemas.openxmlformats.org/officeDocument/2006/math">
                    <m:f>
                      <m:fPr>
                        <m:ctrlPr>
                          <a:rPr lang="en-IN" i="1">
                            <a:effectLst/>
                            <a:latin typeface="Cambria Math" panose="02040503050406030204" pitchFamily="18" charset="0"/>
                            <a:ea typeface="Times New Roman" panose="02020603050405020304" pitchFamily="18" charset="0"/>
                          </a:rPr>
                        </m:ctrlPr>
                      </m:fPr>
                      <m:num>
                        <m:r>
                          <a:rPr lang="en-US" i="1">
                            <a:effectLst/>
                            <a:latin typeface="Cambria Math"/>
                            <a:ea typeface="Times New Roman" panose="02020603050405020304" pitchFamily="18" charset="0"/>
                          </a:rPr>
                          <m:t>𝑇𝑃</m:t>
                        </m:r>
                      </m:num>
                      <m:den>
                        <m:r>
                          <a:rPr lang="en-US" i="1">
                            <a:effectLst/>
                            <a:latin typeface="Cambria Math"/>
                            <a:ea typeface="Times New Roman" panose="02020603050405020304" pitchFamily="18" charset="0"/>
                          </a:rPr>
                          <m:t>𝑇𝑃</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𝐹𝑁</m:t>
                        </m:r>
                      </m:den>
                    </m:f>
                  </m:oMath>
                </a14:m>
                <a:endParaRPr lang="en-IN" dirty="0">
                  <a:effectLst/>
                  <a:ea typeface="Times New Roman" panose="02020603050405020304" pitchFamily="18" charset="0"/>
                </a:endParaRPr>
              </a:p>
              <a:p>
                <a:pPr marR="24130" lvl="2" algn="just">
                  <a:lnSpc>
                    <a:spcPct val="150000"/>
                  </a:lnSpc>
                  <a:spcBef>
                    <a:spcPts val="660"/>
                  </a:spcBef>
                  <a:spcAft>
                    <a:spcPts val="0"/>
                  </a:spcAft>
                </a:pPr>
                <a:r>
                  <a:rPr lang="en-US" b="1" dirty="0">
                    <a:effectLst/>
                    <a:ea typeface="Times New Roman" panose="02020603050405020304" pitchFamily="18" charset="0"/>
                  </a:rPr>
                  <a:t>  4. F-Scores </a:t>
                </a:r>
                <a:endParaRPr lang="en-IN" dirty="0">
                  <a:effectLst/>
                  <a:ea typeface="Times New Roman" panose="02020603050405020304" pitchFamily="18" charset="0"/>
                </a:endParaRPr>
              </a:p>
              <a:p>
                <a:pPr marL="685800" marR="24130" algn="just">
                  <a:lnSpc>
                    <a:spcPct val="150000"/>
                  </a:lnSpc>
                  <a:spcBef>
                    <a:spcPts val="660"/>
                  </a:spcBef>
                  <a:spcAft>
                    <a:spcPts val="0"/>
                  </a:spcAft>
                </a:pPr>
                <a:r>
                  <a:rPr lang="en-US" dirty="0">
                    <a:effectLst/>
                    <a:ea typeface="Times New Roman" panose="02020603050405020304" pitchFamily="18" charset="0"/>
                  </a:rPr>
                  <a:t>	  F-score or F1 Score is a metric to evaluate a binary classification model on the 	  basis of predictions that are made for the positive class. It is calculated with the 	  help of Precision and Recall. </a:t>
                </a:r>
                <a:endParaRPr lang="en-IN" dirty="0">
                  <a:effectLst/>
                  <a:ea typeface="Times New Roman" panose="02020603050405020304" pitchFamily="18" charset="0"/>
                </a:endParaRPr>
              </a:p>
              <a:p>
                <a:pPr marL="342900" marR="24130" algn="just">
                  <a:lnSpc>
                    <a:spcPct val="150000"/>
                  </a:lnSpc>
                  <a:spcBef>
                    <a:spcPts val="660"/>
                  </a:spcBef>
                  <a:spcAft>
                    <a:spcPts val="0"/>
                  </a:spcAft>
                </a:pPr>
                <a:r>
                  <a:rPr lang="en-US" dirty="0">
                    <a:effectLst/>
                    <a:ea typeface="Times New Roman" panose="02020603050405020304" pitchFamily="18" charset="0"/>
                  </a:rPr>
                  <a:t>                       		 </a:t>
                </a:r>
                <a:r>
                  <a:rPr lang="en-US" dirty="0">
                    <a:effectLst/>
                    <a:ea typeface="Times New Roman" panose="02020603050405020304" pitchFamily="18" charset="0"/>
                    <a:cs typeface="Cambria Math" panose="02040503050406030204" pitchFamily="18" charset="0"/>
                  </a:rPr>
                  <a:t>𝐹</a:t>
                </a:r>
                <a:r>
                  <a:rPr lang="en-US" dirty="0">
                    <a:effectLst/>
                    <a:ea typeface="Times New Roman" panose="02020603050405020304" pitchFamily="18" charset="0"/>
                  </a:rPr>
                  <a:t>1 </a:t>
                </a:r>
                <a:r>
                  <a:rPr lang="en-US" dirty="0">
                    <a:effectLst/>
                    <a:ea typeface="Times New Roman" panose="02020603050405020304" pitchFamily="18" charset="0"/>
                    <a:cs typeface="Cambria Math" panose="02040503050406030204" pitchFamily="18" charset="0"/>
                  </a:rPr>
                  <a:t>𝑆𝑐𝑜𝑟𝑒</a:t>
                </a:r>
                <a:r>
                  <a:rPr lang="en-US" dirty="0">
                    <a:effectLst/>
                    <a:ea typeface="Times New Roman" panose="02020603050405020304" pitchFamily="18" charset="0"/>
                  </a:rPr>
                  <a:t> =  </a:t>
                </a:r>
                <a14:m>
                  <m:oMath xmlns:m="http://schemas.openxmlformats.org/officeDocument/2006/math">
                    <m:f>
                      <m:fPr>
                        <m:ctrlPr>
                          <a:rPr lang="en-IN" i="1">
                            <a:effectLst/>
                            <a:latin typeface="Cambria Math" panose="02040503050406030204" pitchFamily="18" charset="0"/>
                            <a:ea typeface="Times New Roman" panose="02020603050405020304" pitchFamily="18" charset="0"/>
                          </a:rPr>
                        </m:ctrlPr>
                      </m:fPr>
                      <m:num>
                        <m:r>
                          <a:rPr lang="en-US" i="1">
                            <a:effectLst/>
                            <a:latin typeface="Cambria Math"/>
                            <a:ea typeface="Times New Roman" panose="02020603050405020304" pitchFamily="18" charset="0"/>
                          </a:rPr>
                          <m:t>2 ∗ </m:t>
                        </m:r>
                        <m:r>
                          <a:rPr lang="en-US" i="1">
                            <a:effectLst/>
                            <a:latin typeface="Cambria Math"/>
                            <a:ea typeface="Times New Roman" panose="02020603050405020304" pitchFamily="18" charset="0"/>
                          </a:rPr>
                          <m:t>𝑝𝑟𝑒𝑐𝑖𝑠𝑖𝑜𝑛</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𝑟𝑒𝑐𝑎𝑙𝑙</m:t>
                        </m:r>
                      </m:num>
                      <m:den>
                        <m:r>
                          <a:rPr lang="en-US" i="1">
                            <a:effectLst/>
                            <a:latin typeface="Cambria Math"/>
                            <a:ea typeface="Times New Roman" panose="02020603050405020304" pitchFamily="18" charset="0"/>
                          </a:rPr>
                          <m:t>𝑝𝑟𝑒𝑐𝑖𝑠𝑖𝑜𝑛</m:t>
                        </m:r>
                        <m:r>
                          <a:rPr lang="en-US" i="1">
                            <a:effectLst/>
                            <a:latin typeface="Cambria Math"/>
                            <a:ea typeface="Times New Roman" panose="02020603050405020304" pitchFamily="18" charset="0"/>
                          </a:rPr>
                          <m:t> + </m:t>
                        </m:r>
                        <m:r>
                          <a:rPr lang="en-US" i="1">
                            <a:effectLst/>
                            <a:latin typeface="Cambria Math"/>
                            <a:ea typeface="Times New Roman" panose="02020603050405020304" pitchFamily="18" charset="0"/>
                          </a:rPr>
                          <m:t>𝑟𝑒𝑐𝑎𝑙𝑙</m:t>
                        </m:r>
                      </m:den>
                    </m:f>
                  </m:oMath>
                </a14:m>
                <a:endParaRPr lang="en-IN" dirty="0">
                  <a:effectLst/>
                  <a:ea typeface="Times New Roman" panose="02020603050405020304" pitchFamily="18" charset="0"/>
                </a:endParaRPr>
              </a:p>
              <a:p>
                <a:pPr marR="24130" lvl="2" algn="just">
                  <a:lnSpc>
                    <a:spcPct val="150000"/>
                  </a:lnSpc>
                  <a:spcBef>
                    <a:spcPts val="660"/>
                  </a:spcBef>
                  <a:spcAft>
                    <a:spcPts val="0"/>
                  </a:spcAft>
                </a:pPr>
                <a:r>
                  <a:rPr lang="en-US" b="1" dirty="0">
                    <a:effectLst/>
                    <a:ea typeface="Times New Roman" panose="02020603050405020304" pitchFamily="18" charset="0"/>
                  </a:rPr>
                  <a:t>   5. Confusion Matrix </a:t>
                </a:r>
                <a:endParaRPr lang="en-IN" dirty="0">
                  <a:effectLst/>
                  <a:ea typeface="Times New Roman" panose="02020603050405020304" pitchFamily="18" charset="0"/>
                </a:endParaRPr>
              </a:p>
              <a:p>
                <a:pPr marL="685800" marR="24130" algn="just">
                  <a:lnSpc>
                    <a:spcPct val="150000"/>
                  </a:lnSpc>
                  <a:spcBef>
                    <a:spcPts val="660"/>
                  </a:spcBef>
                  <a:spcAft>
                    <a:spcPts val="0"/>
                  </a:spcAft>
                </a:pPr>
                <a:r>
                  <a:rPr lang="en-US" dirty="0">
                    <a:effectLst/>
                    <a:ea typeface="Times New Roman" panose="02020603050405020304" pitchFamily="18" charset="0"/>
                  </a:rPr>
                  <a:t>	   A confusion matrix is a tabular representation of prediction outcomes of any    	   binary classifier, which is used to describe the performance of the classification 	   model on a set of test data when true values are known.</a:t>
                </a:r>
                <a:endParaRPr lang="en-IN" dirty="0">
                  <a:effectLst/>
                  <a:ea typeface="Times New Roman" panose="02020603050405020304" pitchFamily="18" charset="0"/>
                </a:endParaRPr>
              </a:p>
              <a:p>
                <a:pPr algn="just" eaLnBrk="0" fontAlgn="base" hangingPunct="0">
                  <a:spcBef>
                    <a:spcPct val="0"/>
                  </a:spcBef>
                  <a:spcAft>
                    <a:spcPct val="0"/>
                  </a:spcAft>
                </a:pPr>
                <a:endParaRPr lang="en-IN" sz="18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0" i="0" dirty="0">
                  <a:solidFill>
                    <a:srgbClr val="333333"/>
                  </a:solidFill>
                  <a:effectLst/>
                </a:endParaRPr>
              </a:p>
            </p:txBody>
          </p:sp>
        </mc:Choice>
        <mc:Fallback xmlns="">
          <p:sp>
            <p:nvSpPr>
              <p:cNvPr id="3" name="Rectangle 2"/>
              <p:cNvSpPr>
                <a:spLocks noRot="1" noChangeAspect="1" noMove="1" noResize="1" noEditPoints="1" noAdjustHandles="1" noChangeArrowheads="1" noChangeShapeType="1" noTextEdit="1"/>
              </p:cNvSpPr>
              <p:nvPr/>
            </p:nvSpPr>
            <p:spPr>
              <a:xfrm>
                <a:off x="0" y="0"/>
                <a:ext cx="8819577" cy="7054432"/>
              </a:xfrm>
              <a:prstGeom prst="rect">
                <a:avLst/>
              </a:prstGeom>
              <a:blipFill>
                <a:blip r:embed="rId2"/>
                <a:stretch>
                  <a:fillRect r="-276"/>
                </a:stretch>
              </a:blipFill>
            </p:spPr>
            <p:txBody>
              <a:bodyPr/>
              <a:lstStyle/>
              <a:p>
                <a:r>
                  <a:rPr lang="en-IN">
                    <a:noFill/>
                  </a:rPr>
                  <a:t> </a:t>
                </a:r>
              </a:p>
            </p:txBody>
          </p:sp>
        </mc:Fallback>
      </mc:AlternateContent>
    </p:spTree>
    <p:extLst>
      <p:ext uri="{BB962C8B-B14F-4D97-AF65-F5344CB8AC3E}">
        <p14:creationId xmlns:p14="http://schemas.microsoft.com/office/powerpoint/2010/main" val="78412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endParaRPr lang="en-GB" sz="3600" b="1" dirty="0">
              <a:solidFill>
                <a:schemeClr val="accent3">
                  <a:lumMod val="50000"/>
                </a:schemeClr>
              </a:solidFill>
              <a:latin typeface="Times New Roman" pitchFamily="18" charset="0"/>
              <a:ea typeface="+mj-ea"/>
              <a:cs typeface="Times New Roman" pitchFamily="18" charset="0"/>
            </a:endParaRPr>
          </a:p>
        </p:txBody>
      </p:sp>
      <p:graphicFrame>
        <p:nvGraphicFramePr>
          <p:cNvPr id="2" name="Table 1">
            <a:extLst>
              <a:ext uri="{FF2B5EF4-FFF2-40B4-BE49-F238E27FC236}">
                <a16:creationId xmlns:a16="http://schemas.microsoft.com/office/drawing/2014/main" id="{F05188A6-F032-E455-7086-C9FF37F48113}"/>
              </a:ext>
            </a:extLst>
          </p:cNvPr>
          <p:cNvGraphicFramePr>
            <a:graphicFrameLocks noGrp="1"/>
          </p:cNvGraphicFramePr>
          <p:nvPr>
            <p:extLst>
              <p:ext uri="{D42A27DB-BD31-4B8C-83A1-F6EECF244321}">
                <p14:modId xmlns:p14="http://schemas.microsoft.com/office/powerpoint/2010/main" val="2633709443"/>
              </p:ext>
            </p:extLst>
          </p:nvPr>
        </p:nvGraphicFramePr>
        <p:xfrm>
          <a:off x="899592" y="620688"/>
          <a:ext cx="7344816" cy="5832648"/>
        </p:xfrm>
        <a:graphic>
          <a:graphicData uri="http://schemas.openxmlformats.org/drawingml/2006/table">
            <a:tbl>
              <a:tblPr firstRow="1" firstCol="1" bandRow="1">
                <a:tableStyleId>{5C22544A-7EE6-4342-B048-85BDC9FD1C3A}</a:tableStyleId>
              </a:tblPr>
              <a:tblGrid>
                <a:gridCol w="782416">
                  <a:extLst>
                    <a:ext uri="{9D8B030D-6E8A-4147-A177-3AD203B41FA5}">
                      <a16:colId xmlns:a16="http://schemas.microsoft.com/office/drawing/2014/main" val="3329608455"/>
                    </a:ext>
                  </a:extLst>
                </a:gridCol>
                <a:gridCol w="1477527">
                  <a:extLst>
                    <a:ext uri="{9D8B030D-6E8A-4147-A177-3AD203B41FA5}">
                      <a16:colId xmlns:a16="http://schemas.microsoft.com/office/drawing/2014/main" val="1152601477"/>
                    </a:ext>
                  </a:extLst>
                </a:gridCol>
                <a:gridCol w="1210684">
                  <a:extLst>
                    <a:ext uri="{9D8B030D-6E8A-4147-A177-3AD203B41FA5}">
                      <a16:colId xmlns:a16="http://schemas.microsoft.com/office/drawing/2014/main" val="3699889324"/>
                    </a:ext>
                  </a:extLst>
                </a:gridCol>
                <a:gridCol w="968547">
                  <a:extLst>
                    <a:ext uri="{9D8B030D-6E8A-4147-A177-3AD203B41FA5}">
                      <a16:colId xmlns:a16="http://schemas.microsoft.com/office/drawing/2014/main" val="98231761"/>
                    </a:ext>
                  </a:extLst>
                </a:gridCol>
                <a:gridCol w="1291396">
                  <a:extLst>
                    <a:ext uri="{9D8B030D-6E8A-4147-A177-3AD203B41FA5}">
                      <a16:colId xmlns:a16="http://schemas.microsoft.com/office/drawing/2014/main" val="1605365856"/>
                    </a:ext>
                  </a:extLst>
                </a:gridCol>
                <a:gridCol w="1614246">
                  <a:extLst>
                    <a:ext uri="{9D8B030D-6E8A-4147-A177-3AD203B41FA5}">
                      <a16:colId xmlns:a16="http://schemas.microsoft.com/office/drawing/2014/main" val="918049374"/>
                    </a:ext>
                  </a:extLst>
                </a:gridCol>
              </a:tblGrid>
              <a:tr h="1030193">
                <a:tc>
                  <a:txBody>
                    <a:bodyPr/>
                    <a:lstStyle/>
                    <a:p>
                      <a:pPr marR="24130" algn="ctr">
                        <a:lnSpc>
                          <a:spcPct val="150000"/>
                        </a:lnSpc>
                      </a:pPr>
                      <a:r>
                        <a:rPr lang="en-US" sz="1600" dirty="0">
                          <a:effectLst/>
                        </a:rPr>
                        <a:t> </a:t>
                      </a:r>
                      <a:endParaRPr lang="en-IN" sz="1600" dirty="0">
                        <a:effectLst/>
                      </a:endParaRPr>
                    </a:p>
                    <a:p>
                      <a:pPr marR="24130" algn="ctr">
                        <a:lnSpc>
                          <a:spcPct val="150000"/>
                        </a:lnSpc>
                      </a:pPr>
                      <a:r>
                        <a:rPr lang="en-US" sz="1600" dirty="0">
                          <a:effectLst/>
                        </a:rPr>
                        <a:t>S.NO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 </a:t>
                      </a:r>
                      <a:endParaRPr lang="en-IN" sz="1600">
                        <a:effectLst/>
                      </a:endParaRPr>
                    </a:p>
                    <a:p>
                      <a:pPr marR="24130" algn="ctr">
                        <a:lnSpc>
                          <a:spcPct val="150000"/>
                        </a:lnSpc>
                      </a:pPr>
                      <a:r>
                        <a:rPr lang="en-US" sz="1600">
                          <a:effectLst/>
                        </a:rPr>
                        <a:t>ALGORITHM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 </a:t>
                      </a:r>
                      <a:endParaRPr lang="en-IN" sz="1600">
                        <a:effectLst/>
                      </a:endParaRPr>
                    </a:p>
                    <a:p>
                      <a:pPr marR="24130" algn="ctr">
                        <a:lnSpc>
                          <a:spcPct val="150000"/>
                        </a:lnSpc>
                      </a:pPr>
                      <a:r>
                        <a:rPr lang="en-US" sz="1600">
                          <a:effectLst/>
                        </a:rPr>
                        <a:t>PRECISION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 </a:t>
                      </a:r>
                      <a:endParaRPr lang="en-IN" sz="1600">
                        <a:effectLst/>
                      </a:endParaRPr>
                    </a:p>
                    <a:p>
                      <a:pPr marR="24130" algn="ctr">
                        <a:lnSpc>
                          <a:spcPct val="150000"/>
                        </a:lnSpc>
                      </a:pPr>
                      <a:r>
                        <a:rPr lang="en-US" sz="1600">
                          <a:effectLst/>
                        </a:rPr>
                        <a:t>RECALL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 </a:t>
                      </a:r>
                      <a:endParaRPr lang="en-IN" sz="1600">
                        <a:effectLst/>
                      </a:endParaRPr>
                    </a:p>
                    <a:p>
                      <a:pPr marR="24130" algn="ctr">
                        <a:lnSpc>
                          <a:spcPct val="150000"/>
                        </a:lnSpc>
                      </a:pPr>
                      <a:r>
                        <a:rPr lang="en-US" sz="1600">
                          <a:effectLst/>
                        </a:rPr>
                        <a:t>F_SCORE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 </a:t>
                      </a:r>
                      <a:endParaRPr lang="en-IN" sz="1600">
                        <a:effectLst/>
                      </a:endParaRPr>
                    </a:p>
                    <a:p>
                      <a:pPr marR="24130" algn="ctr">
                        <a:lnSpc>
                          <a:spcPct val="150000"/>
                        </a:lnSpc>
                      </a:pPr>
                      <a:r>
                        <a:rPr lang="en-US" sz="1600">
                          <a:effectLst/>
                        </a:rPr>
                        <a:t>ACCURACY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1587180"/>
                  </a:ext>
                </a:extLst>
              </a:tr>
              <a:tr h="1164995">
                <a:tc>
                  <a:txBody>
                    <a:bodyPr/>
                    <a:lstStyle/>
                    <a:p>
                      <a:pPr marR="24130" algn="ctr">
                        <a:lnSpc>
                          <a:spcPct val="150000"/>
                        </a:lnSpc>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rPr>
                        <a:t>       CRAFT</a:t>
                      </a:r>
                      <a:endParaRPr lang="en-IN" dirty="0"/>
                    </a:p>
                  </a:txBody>
                  <a:tcPr marL="68580" marR="68580" marT="0" marB="0"/>
                </a:tc>
                <a:tc>
                  <a:txBody>
                    <a:bodyPr/>
                    <a:lstStyle/>
                    <a:p>
                      <a:pPr marR="24130" algn="ctr">
                        <a:lnSpc>
                          <a:spcPct val="150000"/>
                        </a:lnSpc>
                      </a:pPr>
                      <a:r>
                        <a:rPr lang="en-US" sz="1600">
                          <a:effectLst/>
                        </a:rPr>
                        <a:t>0.90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91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6057869"/>
                  </a:ext>
                </a:extLst>
              </a:tr>
              <a:tr h="1201162">
                <a:tc>
                  <a:txBody>
                    <a:bodyPr/>
                    <a:lstStyle/>
                    <a:p>
                      <a:pPr marR="24130" algn="ctr">
                        <a:lnSpc>
                          <a:spcPct val="150000"/>
                        </a:lnSpc>
                      </a:pPr>
                      <a:r>
                        <a:rPr lang="en-US" sz="1600">
                          <a:effectLst/>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rPr>
                        <a:t>        LSTM</a:t>
                      </a:r>
                      <a:endParaRPr lang="en-IN" dirty="0"/>
                    </a:p>
                  </a:txBody>
                  <a:tcPr marL="68580" marR="68580" marT="0" marB="0"/>
                </a:tc>
                <a:tc>
                  <a:txBody>
                    <a:bodyPr/>
                    <a:lstStyle/>
                    <a:p>
                      <a:pPr marR="24130" algn="ctr">
                        <a:lnSpc>
                          <a:spcPct val="150000"/>
                        </a:lnSpc>
                      </a:pPr>
                      <a:r>
                        <a:rPr lang="en-US" sz="1600">
                          <a:effectLst/>
                        </a:rPr>
                        <a:t>0.98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95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08188"/>
                  </a:ext>
                </a:extLst>
              </a:tr>
              <a:tr h="1201162">
                <a:tc>
                  <a:txBody>
                    <a:bodyPr/>
                    <a:lstStyle/>
                    <a:p>
                      <a:pPr marR="24130" algn="ctr">
                        <a:lnSpc>
                          <a:spcPct val="150000"/>
                        </a:lnSpc>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rPr>
                        <a:t>      </a:t>
                      </a:r>
                      <a:r>
                        <a:rPr lang="en-US" sz="1600" dirty="0" err="1">
                          <a:effectLst/>
                        </a:rPr>
                        <a:t>NegEX</a:t>
                      </a:r>
                      <a:endParaRPr lang="en-IN" dirty="0"/>
                    </a:p>
                  </a:txBody>
                  <a:tcPr marL="68580" marR="68580" marT="0" marB="0"/>
                </a:tc>
                <a:tc>
                  <a:txBody>
                    <a:bodyPr/>
                    <a:lstStyle/>
                    <a:p>
                      <a:pPr marR="24130" algn="ctr">
                        <a:lnSpc>
                          <a:spcPct val="150000"/>
                        </a:lnSpc>
                      </a:pPr>
                      <a:r>
                        <a:rPr lang="en-US" sz="1600">
                          <a:effectLst/>
                        </a:rPr>
                        <a:t>0.87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0.89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88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263677"/>
                  </a:ext>
                </a:extLst>
              </a:tr>
              <a:tr h="1235136">
                <a:tc>
                  <a:txBody>
                    <a:bodyPr/>
                    <a:lstStyle/>
                    <a:p>
                      <a:pPr marR="24130" algn="ctr">
                        <a:lnSpc>
                          <a:spcPct val="150000"/>
                        </a:lnSpc>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600" dirty="0">
                          <a:effectLst/>
                        </a:rPr>
                        <a:t>      GNMT</a:t>
                      </a:r>
                      <a:endParaRPr lang="en-IN" dirty="0"/>
                    </a:p>
                  </a:txBody>
                  <a:tcPr marL="68580" marR="68580" marT="0" marB="0"/>
                </a:tc>
                <a:tc>
                  <a:txBody>
                    <a:bodyPr/>
                    <a:lstStyle/>
                    <a:p>
                      <a:pPr marR="24130" algn="ctr">
                        <a:lnSpc>
                          <a:spcPct val="150000"/>
                        </a:lnSpc>
                      </a:pPr>
                      <a:r>
                        <a:rPr lang="en-US" sz="1600">
                          <a:effectLst/>
                        </a:rPr>
                        <a:t>0.92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ctr">
                        <a:lnSpc>
                          <a:spcPct val="150000"/>
                        </a:lnSpc>
                      </a:pPr>
                      <a:r>
                        <a:rPr lang="en-US" sz="1600">
                          <a:effectLst/>
                        </a:rPr>
                        <a:t>0.96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24130" algn="l">
                        <a:lnSpc>
                          <a:spcPct val="150000"/>
                        </a:lnSpc>
                      </a:pPr>
                      <a:r>
                        <a:rPr lang="en-US" sz="1600" dirty="0">
                          <a:effectLst/>
                        </a:rPr>
                        <a:t>            95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6115585"/>
                  </a:ext>
                </a:extLst>
              </a:tr>
            </a:tbl>
          </a:graphicData>
        </a:graphic>
      </p:graphicFrame>
      <p:sp>
        <p:nvSpPr>
          <p:cNvPr id="4" name="TextBox 3">
            <a:extLst>
              <a:ext uri="{FF2B5EF4-FFF2-40B4-BE49-F238E27FC236}">
                <a16:creationId xmlns:a16="http://schemas.microsoft.com/office/drawing/2014/main" id="{2BEA5F27-062C-C246-DBEA-AA7838B26025}"/>
              </a:ext>
            </a:extLst>
          </p:cNvPr>
          <p:cNvSpPr txBox="1"/>
          <p:nvPr/>
        </p:nvSpPr>
        <p:spPr>
          <a:xfrm>
            <a:off x="3059832" y="154459"/>
            <a:ext cx="4392488" cy="369332"/>
          </a:xfrm>
          <a:prstGeom prst="rect">
            <a:avLst/>
          </a:prstGeom>
          <a:noFill/>
        </p:spPr>
        <p:txBody>
          <a:bodyPr wrap="square" rtlCol="0">
            <a:spAutoFit/>
          </a:bodyPr>
          <a:lstStyle/>
          <a:p>
            <a:r>
              <a:rPr lang="en-US" dirty="0"/>
              <a:t>Table 8.1 Performance Metrices</a:t>
            </a:r>
            <a:endParaRPr lang="en-IN" dirty="0"/>
          </a:p>
        </p:txBody>
      </p:sp>
    </p:spTree>
    <p:extLst>
      <p:ext uri="{BB962C8B-B14F-4D97-AF65-F5344CB8AC3E}">
        <p14:creationId xmlns:p14="http://schemas.microsoft.com/office/powerpoint/2010/main" val="132493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DCDA-F5DF-C122-E7B2-255411390425}"/>
              </a:ext>
            </a:extLst>
          </p:cNvPr>
          <p:cNvSpPr>
            <a:spLocks noGrp="1"/>
          </p:cNvSpPr>
          <p:nvPr>
            <p:ph type="title"/>
          </p:nvPr>
        </p:nvSpPr>
        <p:spPr>
          <a:xfrm>
            <a:off x="375003" y="902653"/>
            <a:ext cx="8229600" cy="1143000"/>
          </a:xfrm>
        </p:spPr>
        <p:txBody>
          <a:bodyPr>
            <a:normAutofit/>
          </a:bodyPr>
          <a:lstStyle/>
          <a:p>
            <a:r>
              <a:rPr lang="en-US" sz="3600" dirty="0"/>
              <a:t>Image to Text Detection</a:t>
            </a:r>
            <a:endParaRPr lang="en-IN" sz="3600" dirty="0"/>
          </a:p>
        </p:txBody>
      </p:sp>
      <p:sp>
        <p:nvSpPr>
          <p:cNvPr id="8" name="TextBox 7">
            <a:extLst>
              <a:ext uri="{FF2B5EF4-FFF2-40B4-BE49-F238E27FC236}">
                <a16:creationId xmlns:a16="http://schemas.microsoft.com/office/drawing/2014/main" id="{E288FFEC-98FC-9D96-B19E-C8470225F4E3}"/>
              </a:ext>
            </a:extLst>
          </p:cNvPr>
          <p:cNvSpPr txBox="1"/>
          <p:nvPr/>
        </p:nvSpPr>
        <p:spPr>
          <a:xfrm>
            <a:off x="251520" y="365720"/>
            <a:ext cx="6111310" cy="707886"/>
          </a:xfrm>
          <a:prstGeom prst="rect">
            <a:avLst/>
          </a:prstGeom>
          <a:noFill/>
        </p:spPr>
        <p:txBody>
          <a:bodyPr wrap="square" rtlCol="0">
            <a:spAutoFit/>
          </a:bodyPr>
          <a:lstStyle/>
          <a:p>
            <a:r>
              <a:rPr lang="en-US" sz="4000" b="1" dirty="0">
                <a:solidFill>
                  <a:schemeClr val="accent3">
                    <a:lumMod val="50000"/>
                  </a:schemeClr>
                </a:solidFill>
              </a:rPr>
              <a:t>9. Experimental Results</a:t>
            </a:r>
            <a:endParaRPr lang="en-IN" sz="4000" b="1" dirty="0">
              <a:solidFill>
                <a:schemeClr val="accent3">
                  <a:lumMod val="50000"/>
                </a:schemeClr>
              </a:solidFill>
            </a:endParaRPr>
          </a:p>
        </p:txBody>
      </p:sp>
      <p:pic>
        <p:nvPicPr>
          <p:cNvPr id="6" name="Content Placeholder 5">
            <a:extLst>
              <a:ext uri="{FF2B5EF4-FFF2-40B4-BE49-F238E27FC236}">
                <a16:creationId xmlns:a16="http://schemas.microsoft.com/office/drawing/2014/main" id="{8AC8AB37-5989-B2FA-F273-C7501A093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272" y="1844824"/>
            <a:ext cx="7545455" cy="4525963"/>
          </a:xfrm>
        </p:spPr>
      </p:pic>
    </p:spTree>
    <p:extLst>
      <p:ext uri="{BB962C8B-B14F-4D97-AF65-F5344CB8AC3E}">
        <p14:creationId xmlns:p14="http://schemas.microsoft.com/office/powerpoint/2010/main" val="384585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E0F-2FEE-22B7-3B0E-B0E05ADC48FF}"/>
              </a:ext>
            </a:extLst>
          </p:cNvPr>
          <p:cNvSpPr>
            <a:spLocks noGrp="1"/>
          </p:cNvSpPr>
          <p:nvPr>
            <p:ph type="title"/>
          </p:nvPr>
        </p:nvSpPr>
        <p:spPr/>
        <p:txBody>
          <a:bodyPr>
            <a:normAutofit/>
          </a:bodyPr>
          <a:lstStyle/>
          <a:p>
            <a:r>
              <a:rPr lang="en-US" sz="3600" dirty="0"/>
              <a:t>Summarization</a:t>
            </a:r>
            <a:endParaRPr lang="en-IN" sz="3600" dirty="0"/>
          </a:p>
        </p:txBody>
      </p:sp>
      <p:pic>
        <p:nvPicPr>
          <p:cNvPr id="7" name="Content Placeholder 6">
            <a:extLst>
              <a:ext uri="{FF2B5EF4-FFF2-40B4-BE49-F238E27FC236}">
                <a16:creationId xmlns:a16="http://schemas.microsoft.com/office/drawing/2014/main" id="{0811AA7D-D6AB-D40A-A9EC-81C1FB43E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9064"/>
            <a:ext cx="8229600" cy="4508234"/>
          </a:xfrm>
        </p:spPr>
      </p:pic>
    </p:spTree>
    <p:extLst>
      <p:ext uri="{BB962C8B-B14F-4D97-AF65-F5344CB8AC3E}">
        <p14:creationId xmlns:p14="http://schemas.microsoft.com/office/powerpoint/2010/main" val="274383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CD8-8AB3-A5B5-82D6-A2A4E355BF22}"/>
              </a:ext>
            </a:extLst>
          </p:cNvPr>
          <p:cNvSpPr>
            <a:spLocks noGrp="1"/>
          </p:cNvSpPr>
          <p:nvPr>
            <p:ph type="title"/>
          </p:nvPr>
        </p:nvSpPr>
        <p:spPr/>
        <p:txBody>
          <a:bodyPr>
            <a:normAutofit/>
          </a:bodyPr>
          <a:lstStyle/>
          <a:p>
            <a:r>
              <a:rPr lang="en-US" sz="3600" dirty="0"/>
              <a:t>Translation</a:t>
            </a:r>
            <a:endParaRPr lang="en-IN" sz="3600" dirty="0"/>
          </a:p>
        </p:txBody>
      </p:sp>
      <p:pic>
        <p:nvPicPr>
          <p:cNvPr id="7" name="Content Placeholder 6">
            <a:extLst>
              <a:ext uri="{FF2B5EF4-FFF2-40B4-BE49-F238E27FC236}">
                <a16:creationId xmlns:a16="http://schemas.microsoft.com/office/drawing/2014/main" id="{518D35D4-4F98-ED6C-7ABA-3EE461384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011" y="1600200"/>
            <a:ext cx="7803978" cy="4525963"/>
          </a:xfrm>
        </p:spPr>
      </p:pic>
    </p:spTree>
    <p:extLst>
      <p:ext uri="{BB962C8B-B14F-4D97-AF65-F5344CB8AC3E}">
        <p14:creationId xmlns:p14="http://schemas.microsoft.com/office/powerpoint/2010/main" val="203716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CD8-8AB3-A5B5-82D6-A2A4E355BF22}"/>
              </a:ext>
            </a:extLst>
          </p:cNvPr>
          <p:cNvSpPr>
            <a:spLocks noGrp="1"/>
          </p:cNvSpPr>
          <p:nvPr>
            <p:ph type="title"/>
          </p:nvPr>
        </p:nvSpPr>
        <p:spPr/>
        <p:txBody>
          <a:bodyPr>
            <a:normAutofit/>
          </a:bodyPr>
          <a:lstStyle/>
          <a:p>
            <a:r>
              <a:rPr lang="en-US" sz="3600" dirty="0"/>
              <a:t>Webcam to Text Detection</a:t>
            </a:r>
            <a:endParaRPr lang="en-IN" sz="3600" dirty="0"/>
          </a:p>
        </p:txBody>
      </p:sp>
      <p:pic>
        <p:nvPicPr>
          <p:cNvPr id="6" name="Content Placeholder 5">
            <a:extLst>
              <a:ext uri="{FF2B5EF4-FFF2-40B4-BE49-F238E27FC236}">
                <a16:creationId xmlns:a16="http://schemas.microsoft.com/office/drawing/2014/main" id="{1DC18DEE-BB61-2281-4D68-2EE7F3D24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15" y="1600200"/>
            <a:ext cx="7825769" cy="4525963"/>
          </a:xfrm>
        </p:spPr>
      </p:pic>
    </p:spTree>
    <p:extLst>
      <p:ext uri="{BB962C8B-B14F-4D97-AF65-F5344CB8AC3E}">
        <p14:creationId xmlns:p14="http://schemas.microsoft.com/office/powerpoint/2010/main" val="366701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4CD8-8AB3-A5B5-82D6-A2A4E355BF22}"/>
              </a:ext>
            </a:extLst>
          </p:cNvPr>
          <p:cNvSpPr>
            <a:spLocks noGrp="1"/>
          </p:cNvSpPr>
          <p:nvPr>
            <p:ph type="title"/>
          </p:nvPr>
        </p:nvSpPr>
        <p:spPr/>
        <p:txBody>
          <a:bodyPr>
            <a:normAutofit fontScale="90000"/>
          </a:bodyPr>
          <a:lstStyle/>
          <a:p>
            <a:r>
              <a:rPr lang="en-US" sz="3600" dirty="0"/>
              <a:t>Detected text to Summarization, Translation, and Speech Representation </a:t>
            </a:r>
            <a:endParaRPr lang="en-IN" sz="3600" dirty="0"/>
          </a:p>
        </p:txBody>
      </p:sp>
      <p:pic>
        <p:nvPicPr>
          <p:cNvPr id="3" name="Picture 2">
            <a:extLst>
              <a:ext uri="{FF2B5EF4-FFF2-40B4-BE49-F238E27FC236}">
                <a16:creationId xmlns:a16="http://schemas.microsoft.com/office/drawing/2014/main" id="{D6157EEB-A5BB-238C-6B46-9234435E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556792"/>
            <a:ext cx="8435280" cy="4683614"/>
          </a:xfrm>
          <a:prstGeom prst="rect">
            <a:avLst/>
          </a:prstGeom>
        </p:spPr>
      </p:pic>
    </p:spTree>
    <p:extLst>
      <p:ext uri="{BB962C8B-B14F-4D97-AF65-F5344CB8AC3E}">
        <p14:creationId xmlns:p14="http://schemas.microsoft.com/office/powerpoint/2010/main" val="2514465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9512" y="260648"/>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10. Conclusion</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E6CF96AE-42CB-6D6C-5B93-094C4298C07F}"/>
              </a:ext>
            </a:extLst>
          </p:cNvPr>
          <p:cNvSpPr txBox="1"/>
          <p:nvPr/>
        </p:nvSpPr>
        <p:spPr>
          <a:xfrm>
            <a:off x="683568" y="1003256"/>
            <a:ext cx="7776864" cy="559409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1600" dirty="0">
                <a:effectLst/>
                <a:ea typeface="Times New Roman" panose="02020603050405020304" pitchFamily="18" charset="0"/>
              </a:rPr>
              <a:t>In this project, we presented a comprehensive framework for text detection and recognition in video frames containing textual occurrences in English and other languages. A number of contributions are made in the presented study, We developed a comprehensive dataset of video frames with ground truth information allowing evaluation of detection and recognition tasks. For detection of textual regions, we employed state-of-the-art deep learning-based object detectors and fine-tuned them to detect text in multiple scripts. Script of the detected textual regions is identified using CNNs in a classification framework. A combination of CNN and bidirectional LSTMs which reports high recognition rates for the challenging video text in English. For summarization of detected text, we employed a negation method using </a:t>
            </a:r>
            <a:r>
              <a:rPr lang="en-US" sz="1600" dirty="0" err="1">
                <a:effectLst/>
                <a:ea typeface="Times New Roman" panose="02020603050405020304" pitchFamily="18" charset="0"/>
              </a:rPr>
              <a:t>NegEx</a:t>
            </a:r>
            <a:r>
              <a:rPr lang="en-US" sz="1600" dirty="0">
                <a:effectLst/>
                <a:ea typeface="Times New Roman" panose="02020603050405020304" pitchFamily="18" charset="0"/>
              </a:rPr>
              <a:t> which avoiding unwanted phrase, extra symbols and repeated words. </a:t>
            </a:r>
            <a:r>
              <a:rPr lang="en-IN" sz="1600" dirty="0">
                <a:effectLst/>
                <a:ea typeface="Times New Roman" panose="02020603050405020304" pitchFamily="18" charset="0"/>
              </a:rPr>
              <a:t>Implementation of summarising the text is helpful in understand the whole context of the text or paragraph. </a:t>
            </a:r>
            <a:r>
              <a:rPr lang="en-US" sz="1600" dirty="0">
                <a:effectLst/>
                <a:ea typeface="Times New Roman" panose="02020603050405020304" pitchFamily="18" charset="0"/>
              </a:rPr>
              <a:t>For translation process, we earned a process of google translation which have already been worked in a highest accuracy. For the speech Representation, we just developed a python code to given in an audio format. </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857496"/>
            <a:ext cx="3571900" cy="868346"/>
          </a:xfrm>
        </p:spPr>
        <p:txBody>
          <a:bodyPr/>
          <a:lstStyle/>
          <a:p>
            <a:r>
              <a:rPr lang="en-GB" b="1" dirty="0">
                <a:solidFill>
                  <a:schemeClr val="accent3">
                    <a:lumMod val="50000"/>
                  </a:schemeClr>
                </a:solidFill>
                <a:latin typeface="Times New Roman" pitchFamily="18" charset="0"/>
                <a:cs typeface="Times New Roman" pitchFamily="18" charset="0"/>
              </a:rPr>
              <a:t>1.2 Objective</a:t>
            </a:r>
          </a:p>
        </p:txBody>
      </p:sp>
      <p:sp>
        <p:nvSpPr>
          <p:cNvPr id="6" name="Title 1"/>
          <p:cNvSpPr txBox="1">
            <a:spLocks/>
          </p:cNvSpPr>
          <p:nvPr/>
        </p:nvSpPr>
        <p:spPr>
          <a:xfrm>
            <a:off x="71406" y="71414"/>
            <a:ext cx="5929354" cy="85725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b="1" dirty="0">
                <a:solidFill>
                  <a:schemeClr val="accent3">
                    <a:lumMod val="50000"/>
                  </a:schemeClr>
                </a:solidFill>
                <a:latin typeface="Times New Roman" pitchFamily="18" charset="0"/>
                <a:ea typeface="+mj-ea"/>
                <a:cs typeface="Times New Roman" pitchFamily="18" charset="0"/>
              </a:rPr>
              <a:t>1.1 Problem</a:t>
            </a:r>
            <a:r>
              <a:rPr kumimoji="0" lang="en-GB" sz="4400" b="1" i="0" u="none" strike="noStrike" kern="1200" cap="none" spc="0" normalizeH="0" noProof="0" dirty="0">
                <a:ln>
                  <a:noFill/>
                </a:ln>
                <a:solidFill>
                  <a:schemeClr val="accent3">
                    <a:lumMod val="50000"/>
                  </a:schemeClr>
                </a:solidFill>
                <a:effectLst/>
                <a:uLnTx/>
                <a:uFillTx/>
                <a:latin typeface="Times New Roman" pitchFamily="18" charset="0"/>
                <a:ea typeface="+mj-ea"/>
                <a:cs typeface="Times New Roman" pitchFamily="18" charset="0"/>
              </a:rPr>
              <a:t> </a:t>
            </a:r>
            <a:r>
              <a:rPr lang="en-GB" sz="4400" b="1" dirty="0">
                <a:solidFill>
                  <a:schemeClr val="accent3">
                    <a:lumMod val="50000"/>
                  </a:schemeClr>
                </a:solidFill>
                <a:latin typeface="Times New Roman" pitchFamily="18" charset="0"/>
                <a:ea typeface="+mj-ea"/>
                <a:cs typeface="Times New Roman" pitchFamily="18" charset="0"/>
              </a:rPr>
              <a:t>Statement</a:t>
            </a:r>
          </a:p>
        </p:txBody>
      </p:sp>
      <p:sp>
        <p:nvSpPr>
          <p:cNvPr id="3" name="TextBox 2"/>
          <p:cNvSpPr txBox="1"/>
          <p:nvPr/>
        </p:nvSpPr>
        <p:spPr>
          <a:xfrm>
            <a:off x="755576" y="3933056"/>
            <a:ext cx="7776864" cy="2031325"/>
          </a:xfrm>
          <a:prstGeom prst="rect">
            <a:avLst/>
          </a:prstGeom>
          <a:noFill/>
        </p:spPr>
        <p:txBody>
          <a:bodyPr wrap="square" rtlCol="0">
            <a:spAutoFit/>
          </a:bodyPr>
          <a:lstStyle/>
          <a:p>
            <a:pPr marL="285750" indent="-285750" algn="just">
              <a:buFont typeface="Arial" pitchFamily="34" charset="0"/>
              <a:buChar char="•"/>
            </a:pPr>
            <a:r>
              <a:rPr lang="en-US" dirty="0"/>
              <a:t>The objective of OCR is to achieve modification or conversion of any form of text or text-containing documents such as handwritten text, printed or scanned text images, into an editable digital format for deeper and further processing. </a:t>
            </a:r>
          </a:p>
          <a:p>
            <a:pPr algn="just"/>
            <a:endParaRPr lang="en-US" dirty="0"/>
          </a:p>
          <a:p>
            <a:pPr marL="285750" indent="-285750" algn="just">
              <a:buFont typeface="Arial" pitchFamily="34" charset="0"/>
              <a:buChar char="•"/>
            </a:pPr>
            <a:r>
              <a:rPr lang="en-US" b="0" i="0" dirty="0">
                <a:solidFill>
                  <a:srgbClr val="292929"/>
                </a:solidFill>
                <a:effectLst/>
                <a:latin typeface="source-serif-pro"/>
              </a:rPr>
              <a:t>The main idea of ​​this project is to select text characters from the video frames and summarizes the whole paragraph from an image for easy understanding. </a:t>
            </a:r>
            <a:endParaRPr lang="en-US" dirty="0"/>
          </a:p>
        </p:txBody>
      </p:sp>
      <p:sp>
        <p:nvSpPr>
          <p:cNvPr id="4" name="TextBox 3">
            <a:extLst>
              <a:ext uri="{FF2B5EF4-FFF2-40B4-BE49-F238E27FC236}">
                <a16:creationId xmlns:a16="http://schemas.microsoft.com/office/drawing/2014/main" id="{5B48A60E-DD1F-2A87-0AD1-CFDD9D2824A6}"/>
              </a:ext>
            </a:extLst>
          </p:cNvPr>
          <p:cNvSpPr txBox="1"/>
          <p:nvPr/>
        </p:nvSpPr>
        <p:spPr>
          <a:xfrm>
            <a:off x="755576" y="1061547"/>
            <a:ext cx="7318527"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33333"/>
                </a:solidFill>
                <a:effectLst/>
              </a:rPr>
              <a:t>The domain has starting with trivial systems recognizing isolated digits and characters to complex end-to-end systems capable of reading text in natural scenes. </a:t>
            </a:r>
          </a:p>
          <a:p>
            <a:pPr algn="just"/>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This project presents an overview of the notable contributions to detection and recognition of textual content in images and videos.</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14" y="23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11. References</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2" name="TextBox 1">
            <a:extLst>
              <a:ext uri="{FF2B5EF4-FFF2-40B4-BE49-F238E27FC236}">
                <a16:creationId xmlns:a16="http://schemas.microsoft.com/office/drawing/2014/main" id="{F977F5B4-63FF-75C2-F88B-1A9FD83D0C3D}"/>
              </a:ext>
            </a:extLst>
          </p:cNvPr>
          <p:cNvSpPr txBox="1"/>
          <p:nvPr/>
        </p:nvSpPr>
        <p:spPr>
          <a:xfrm>
            <a:off x="251520" y="688944"/>
            <a:ext cx="8280920" cy="6193811"/>
          </a:xfrm>
          <a:prstGeom prst="rect">
            <a:avLst/>
          </a:prstGeom>
          <a:noFill/>
        </p:spPr>
        <p:txBody>
          <a:bodyPr wrap="square" rtlCol="0">
            <a:spAutoFit/>
          </a:bodyPr>
          <a:lstStyle/>
          <a:p>
            <a:pPr marL="228600" algn="just">
              <a:lnSpc>
                <a:spcPct val="150000"/>
              </a:lnSpc>
            </a:pPr>
            <a:r>
              <a:rPr lang="en-US" sz="1400" dirty="0">
                <a:effectLst/>
                <a:ea typeface="Times New Roman" panose="02020603050405020304" pitchFamily="18" charset="0"/>
              </a:rPr>
              <a:t>[1] Jamil, A. Batool, Z. Malik, A. Mirza, I. Siddiqi, “Multilingual artificial text extraction and script identification from video images.” Int. J. Adv. </a:t>
            </a:r>
            <a:r>
              <a:rPr lang="en-US" sz="1400" dirty="0" err="1">
                <a:effectLst/>
                <a:ea typeface="Times New Roman" panose="02020603050405020304" pitchFamily="18" charset="0"/>
              </a:rPr>
              <a:t>Comput</a:t>
            </a:r>
            <a:r>
              <a:rPr lang="en-US" sz="1400" dirty="0">
                <a:effectLst/>
                <a:ea typeface="Times New Roman" panose="02020603050405020304" pitchFamily="18" charset="0"/>
              </a:rPr>
              <a:t>. Sci. Appl. 1(7), 529–539 (2016)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[2] J. Hochberg, L. Kerns, P. Kelly, T. Thomas, in Document Analysis and Recognition, 1995., Proceedings of the Third International Conference On, vol. 1. “Automatic script identification from images using cluster-based templates” (IEEE, Montreal, 1995), pp. 378–381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[3] A. L. Spitz, “Determination of the script and language content of document images.” IEEE Trans. </a:t>
            </a:r>
            <a:r>
              <a:rPr lang="en-US" sz="1400" dirty="0" err="1">
                <a:effectLst/>
                <a:ea typeface="Times New Roman" panose="02020603050405020304" pitchFamily="18" charset="0"/>
              </a:rPr>
              <a:t>Patt</a:t>
            </a:r>
            <a:r>
              <a:rPr lang="en-US" sz="1400" dirty="0">
                <a:effectLst/>
                <a:ea typeface="Times New Roman" panose="02020603050405020304" pitchFamily="18" charset="0"/>
              </a:rPr>
              <a:t>. Anal. Mach. </a:t>
            </a:r>
            <a:r>
              <a:rPr lang="en-US" sz="1400" dirty="0" err="1">
                <a:effectLst/>
                <a:ea typeface="Times New Roman" panose="02020603050405020304" pitchFamily="18" charset="0"/>
              </a:rPr>
              <a:t>Intell</a:t>
            </a:r>
            <a:r>
              <a:rPr lang="en-US" sz="1400" dirty="0">
                <a:effectLst/>
                <a:ea typeface="Times New Roman" panose="02020603050405020304" pitchFamily="18" charset="0"/>
              </a:rPr>
              <a:t>. 19(3), 235–245 (1997)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[4] U. Pal, B. Chaudhuri, in Document Analysis and Recognition, 2001. Proceedings. Sixth International Conference On. “Automatic identification of English, Chinese, Arabic, Devnagari and Bangla script line” (IEEE, Washington, 2001), pp. 790–794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[5] C. Zhu, W. Wang, Q. Ning, in Advances in Multimedia Information Processing- PCM 2006. “Text detection in images using texture feature from strokes” (Springer, Hangzhou, 2006), pp. 295–301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a:t>
            </a:r>
            <a:r>
              <a:rPr lang="en-IN" sz="1400" dirty="0">
                <a:effectLst/>
                <a:ea typeface="Times New Roman" panose="02020603050405020304" pitchFamily="18" charset="0"/>
              </a:rPr>
              <a:t>6]  </a:t>
            </a:r>
            <a:r>
              <a:rPr lang="en-US" sz="1400" dirty="0">
                <a:effectLst/>
                <a:ea typeface="Times New Roman" panose="02020603050405020304" pitchFamily="18" charset="0"/>
              </a:rPr>
              <a:t>Z. Li, G. Liu, X. Qian, D. Guo, H. Jiang, “Effective and efficient video text extraction using key text points. IET Image Process.” 5(8), 671–683 (2011)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[7] N. Sharma, S. Chanda, U. Pal, M. Blumenstein, in Document Analysis and Recognition (ICDAR), 2013 12th International Conference On. “Word-wise script identification from video frames” (IEEE, Washington, 2013), pp. 867–871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[8] G. Peake, T. Tan, in Document Image Analysis, 1997.(DIA’97) Proceedings., Workshop On. “Script and language identification from document images” (IEEE, San Juan, 1997), pp. 10–17</a:t>
            </a:r>
            <a:endParaRPr lang="en-IN" sz="1400" dirty="0">
              <a:effectLst/>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7F5B4-63FF-75C2-F88B-1A9FD83D0C3D}"/>
              </a:ext>
            </a:extLst>
          </p:cNvPr>
          <p:cNvSpPr txBox="1"/>
          <p:nvPr/>
        </p:nvSpPr>
        <p:spPr>
          <a:xfrm>
            <a:off x="107504" y="170511"/>
            <a:ext cx="8568952" cy="5875904"/>
          </a:xfrm>
          <a:prstGeom prst="rect">
            <a:avLst/>
          </a:prstGeom>
          <a:noFill/>
        </p:spPr>
        <p:txBody>
          <a:bodyPr wrap="square" rtlCol="0">
            <a:spAutoFit/>
          </a:bodyPr>
          <a:lstStyle/>
          <a:p>
            <a:pPr marL="228600" algn="just">
              <a:lnSpc>
                <a:spcPct val="150000"/>
              </a:lnSpc>
            </a:pPr>
            <a:r>
              <a:rPr lang="en-US" sz="1400" dirty="0">
                <a:effectLst/>
                <a:ea typeface="Times New Roman" panose="02020603050405020304" pitchFamily="18" charset="0"/>
              </a:rPr>
              <a:t>[9] P. </a:t>
            </a:r>
            <a:r>
              <a:rPr lang="en-US" sz="1400" dirty="0" err="1">
                <a:effectLst/>
                <a:ea typeface="Times New Roman" panose="02020603050405020304" pitchFamily="18" charset="0"/>
              </a:rPr>
              <a:t>Shivakumara</a:t>
            </a:r>
            <a:r>
              <a:rPr lang="en-US" sz="1400" dirty="0">
                <a:effectLst/>
                <a:ea typeface="Times New Roman" panose="02020603050405020304" pitchFamily="18" charset="0"/>
              </a:rPr>
              <a:t>, N. Sharma, U. Pal, M. Blumenstein, C. L. Tan, in Pattern Recognition (ICPR), 2014 22nd International Conference On. “Gradient-angular features for word-wise video script identification” (IEEE, Stockholm, 2014), pp. 3098–3103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[10] N. Sharma, U. Pal, M. Blumenstein, in Neural Networks (IJCNN), 2014 International Joint Conference On. “A study on word-level multi-script identification from video frames” (IEEE, Beijing, 2014), pp. 1827–1833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[11] N. Sharma, R. Mandal, R. Sharma, U. Pal, M. Blumenstein, in Document Analysis and Recognition (ICDAR), 2015 13th International Conference On. Icdar2015 “competition on video script identification” (CVSI 2015) (IEEE, Nancy, 2015), pp. 1196–1200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[12] J. Mei, L. Dai, B. Shi, X. Bai, in 2016 23rd International Conference on Pattern Recognition (ICPR). “Scene text script identification with convolutional recurrent neural networks” (IEEE, Cancún, 2016), pp. 4053–4058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[13]  A. K. Singh, A. Mishra, P. </a:t>
            </a:r>
            <a:r>
              <a:rPr lang="en-US" sz="1400" dirty="0" err="1">
                <a:effectLst/>
                <a:ea typeface="Times New Roman" panose="02020603050405020304" pitchFamily="18" charset="0"/>
              </a:rPr>
              <a:t>Dabral</a:t>
            </a:r>
            <a:r>
              <a:rPr lang="en-US" sz="1400" dirty="0">
                <a:effectLst/>
                <a:ea typeface="Times New Roman" panose="02020603050405020304" pitchFamily="18" charset="0"/>
              </a:rPr>
              <a:t>, C. Jawahar, in Document Analysis Systems (DAS), 2016 12th IAPR Workshop On. “A simple and effective solution for script identification in the wild” (IEEE, Santorini, 2016), pp. 428–433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[14] L. Gomez, D. </a:t>
            </a:r>
            <a:r>
              <a:rPr lang="en-US" sz="1400" dirty="0" err="1">
                <a:effectLst/>
                <a:ea typeface="Times New Roman" panose="02020603050405020304" pitchFamily="18" charset="0"/>
              </a:rPr>
              <a:t>Karatzas</a:t>
            </a:r>
            <a:r>
              <a:rPr lang="en-US" sz="1400" dirty="0">
                <a:effectLst/>
                <a:ea typeface="Times New Roman" panose="02020603050405020304" pitchFamily="18" charset="0"/>
              </a:rPr>
              <a:t>, in Document Analysis Systems (DAS), 2016 12th IAPR Workshop On. “A fine-grained approach to scene text script identification” (IEEE, Santorini, 2016), pp. 192–197 </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[15] M. </a:t>
            </a:r>
            <a:r>
              <a:rPr lang="en-US" sz="1400" dirty="0" err="1">
                <a:effectLst/>
                <a:ea typeface="Times New Roman" panose="02020603050405020304" pitchFamily="18" charset="0"/>
              </a:rPr>
              <a:t>Tounsi</a:t>
            </a:r>
            <a:r>
              <a:rPr lang="en-US" sz="1400" dirty="0">
                <a:effectLst/>
                <a:ea typeface="Times New Roman" panose="02020603050405020304" pitchFamily="18" charset="0"/>
              </a:rPr>
              <a:t>, I. </a:t>
            </a:r>
            <a:r>
              <a:rPr lang="en-US" sz="1400" dirty="0" err="1">
                <a:effectLst/>
                <a:ea typeface="Times New Roman" panose="02020603050405020304" pitchFamily="18" charset="0"/>
              </a:rPr>
              <a:t>Moalla</a:t>
            </a:r>
            <a:r>
              <a:rPr lang="en-US" sz="1400" dirty="0">
                <a:effectLst/>
                <a:ea typeface="Times New Roman" panose="02020603050405020304" pitchFamily="18" charset="0"/>
              </a:rPr>
              <a:t>, F. </a:t>
            </a:r>
            <a:r>
              <a:rPr lang="en-US" sz="1400" dirty="0" err="1">
                <a:effectLst/>
                <a:ea typeface="Times New Roman" panose="02020603050405020304" pitchFamily="18" charset="0"/>
              </a:rPr>
              <a:t>Lebourgeois</a:t>
            </a:r>
            <a:r>
              <a:rPr lang="en-US" sz="1400" dirty="0">
                <a:effectLst/>
                <a:ea typeface="Times New Roman" panose="02020603050405020304" pitchFamily="18" charset="0"/>
              </a:rPr>
              <a:t>, A. M. </a:t>
            </a:r>
            <a:r>
              <a:rPr lang="en-US" sz="1400" dirty="0" err="1">
                <a:effectLst/>
                <a:ea typeface="Times New Roman" panose="02020603050405020304" pitchFamily="18" charset="0"/>
              </a:rPr>
              <a:t>Alimi</a:t>
            </a:r>
            <a:r>
              <a:rPr lang="en-US" sz="1400" dirty="0">
                <a:effectLst/>
                <a:ea typeface="Times New Roman" panose="02020603050405020304" pitchFamily="18" charset="0"/>
              </a:rPr>
              <a:t>, in International Conference on Neural Information Processing. “CNN based transfer learning for scene script identification” (Springer, California, 2017), pp. 702–711</a:t>
            </a:r>
            <a:endParaRPr lang="en-IN" sz="1400" dirty="0">
              <a:effectLst/>
              <a:ea typeface="Times New Roman" panose="02020603050405020304" pitchFamily="18" charset="0"/>
            </a:endParaRPr>
          </a:p>
          <a:p>
            <a:pPr marL="228600" algn="just">
              <a:lnSpc>
                <a:spcPct val="150000"/>
              </a:lnSpc>
            </a:pPr>
            <a:r>
              <a:rPr lang="en-US" sz="1400" dirty="0">
                <a:effectLst/>
                <a:ea typeface="Times New Roman" panose="02020603050405020304" pitchFamily="18" charset="0"/>
              </a:rPr>
              <a:t>[16] L. Gomez, A. Nicolaou, D. </a:t>
            </a:r>
            <a:r>
              <a:rPr lang="en-US" sz="1400" dirty="0" err="1">
                <a:effectLst/>
                <a:ea typeface="Times New Roman" panose="02020603050405020304" pitchFamily="18" charset="0"/>
              </a:rPr>
              <a:t>Karatzas</a:t>
            </a:r>
            <a:r>
              <a:rPr lang="en-US" sz="1400" dirty="0">
                <a:effectLst/>
                <a:ea typeface="Times New Roman" panose="02020603050405020304" pitchFamily="18" charset="0"/>
              </a:rPr>
              <a:t>, “Improving patch-based scene text script identification with ensembles of conjoined networks.” </a:t>
            </a:r>
            <a:r>
              <a:rPr lang="en-US" sz="1400" dirty="0" err="1">
                <a:effectLst/>
                <a:ea typeface="Times New Roman" panose="02020603050405020304" pitchFamily="18" charset="0"/>
              </a:rPr>
              <a:t>Patt</a:t>
            </a:r>
            <a:r>
              <a:rPr lang="en-US" sz="1400" dirty="0">
                <a:effectLst/>
                <a:ea typeface="Times New Roman" panose="02020603050405020304" pitchFamily="18" charset="0"/>
              </a:rPr>
              <a:t>. </a:t>
            </a:r>
            <a:r>
              <a:rPr lang="en-US" sz="1400" dirty="0" err="1">
                <a:effectLst/>
                <a:ea typeface="Times New Roman" panose="02020603050405020304" pitchFamily="18" charset="0"/>
              </a:rPr>
              <a:t>Recogn</a:t>
            </a:r>
            <a:r>
              <a:rPr lang="en-US" sz="1400" dirty="0">
                <a:effectLst/>
                <a:ea typeface="Times New Roman" panose="02020603050405020304" pitchFamily="18" charset="0"/>
              </a:rPr>
              <a:t>. 67, 85–96 (2017) </a:t>
            </a:r>
            <a:endParaRPr lang="en-IN" sz="1400" dirty="0">
              <a:effectLst/>
              <a:ea typeface="Times New Roman" panose="02020603050405020304" pitchFamily="18" charset="0"/>
            </a:endParaRPr>
          </a:p>
        </p:txBody>
      </p:sp>
    </p:spTree>
    <p:extLst>
      <p:ext uri="{BB962C8B-B14F-4D97-AF65-F5344CB8AC3E}">
        <p14:creationId xmlns:p14="http://schemas.microsoft.com/office/powerpoint/2010/main" val="2270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42910" y="71414"/>
            <a:ext cx="7786742" cy="714380"/>
          </a:xfrm>
          <a:prstGeom prst="rect">
            <a:avLst/>
          </a:prstGeom>
        </p:spPr>
        <p:txBody>
          <a:bodyPr vert="horz" lIns="91440" tIns="45720" rIns="91440" bIns="45720" rtlCol="0" anchor="ctr">
            <a:normAutofit fontScale="92500" lnSpcReduction="10000"/>
          </a:bodyPr>
          <a:lstStyle/>
          <a:p>
            <a:pPr algn="ctr">
              <a:spcBef>
                <a:spcPct val="0"/>
              </a:spcBef>
            </a:pPr>
            <a:r>
              <a:rPr lang="en-GB" sz="4400" b="1" dirty="0">
                <a:solidFill>
                  <a:schemeClr val="accent3">
                    <a:lumMod val="50000"/>
                  </a:schemeClr>
                </a:solidFill>
                <a:latin typeface="Times New Roman" pitchFamily="18" charset="0"/>
                <a:ea typeface="+mj-ea"/>
                <a:cs typeface="Times New Roman" pitchFamily="18" charset="0"/>
              </a:rPr>
              <a:t>2. Review of </a:t>
            </a:r>
            <a:r>
              <a:rPr lang="en-GB" sz="4400" b="1" dirty="0">
                <a:solidFill>
                  <a:schemeClr val="accent3">
                    <a:lumMod val="50000"/>
                  </a:schemeClr>
                </a:solidFill>
                <a:latin typeface="Times New Roman" pitchFamily="18" charset="0"/>
                <a:cs typeface="Times New Roman" pitchFamily="18" charset="0"/>
              </a:rPr>
              <a:t>Literature</a:t>
            </a:r>
          </a:p>
        </p:txBody>
      </p:sp>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2575616889"/>
              </p:ext>
            </p:extLst>
          </p:nvPr>
        </p:nvGraphicFramePr>
        <p:xfrm>
          <a:off x="179512" y="753325"/>
          <a:ext cx="8784975" cy="5715643"/>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IN" sz="1100" dirty="0">
                          <a:latin typeface="Times New Roman" panose="02020603050405020304" pitchFamily="18" charset="0"/>
                          <a:cs typeface="Times New Roman" panose="02020603050405020304" pitchFamily="18" charset="0"/>
                        </a:rPr>
                        <a:t>1</a:t>
                      </a:r>
                    </a:p>
                  </a:txBody>
                  <a:tcPr/>
                </a:tc>
                <a:tc>
                  <a:txBody>
                    <a:bodyPr/>
                    <a:lstStyle/>
                    <a:p>
                      <a:pPr algn="ctr"/>
                      <a:r>
                        <a:rPr lang="en-US" sz="1100" kern="1200" dirty="0">
                          <a:solidFill>
                            <a:schemeClr val="dk1"/>
                          </a:solidFill>
                          <a:effectLst/>
                          <a:latin typeface="+mn-lt"/>
                          <a:ea typeface="+mn-ea"/>
                          <a:cs typeface="+mn-cs"/>
                        </a:rPr>
                        <a:t>Multilingual artificial text extraction and script identification from video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advanced Computer Science Application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err="1">
                          <a:solidFill>
                            <a:schemeClr val="dk1"/>
                          </a:solidFill>
                          <a:effectLst/>
                          <a:latin typeface="+mn-lt"/>
                          <a:ea typeface="+mn-ea"/>
                          <a:cs typeface="+mn-cs"/>
                        </a:rPr>
                        <a:t>Jamil</a:t>
                      </a:r>
                      <a:r>
                        <a:rPr lang="en-US" sz="1100" kern="1200" dirty="0">
                          <a:solidFill>
                            <a:schemeClr val="dk1"/>
                          </a:solidFill>
                          <a:effectLst/>
                          <a:latin typeface="+mn-lt"/>
                          <a:ea typeface="+mn-ea"/>
                          <a:cs typeface="+mn-cs"/>
                        </a:rPr>
                        <a:t>, A. </a:t>
                      </a:r>
                      <a:r>
                        <a:rPr lang="en-US" sz="1100" kern="1200" dirty="0" err="1">
                          <a:solidFill>
                            <a:schemeClr val="dk1"/>
                          </a:solidFill>
                          <a:effectLst/>
                          <a:latin typeface="+mn-lt"/>
                          <a:ea typeface="+mn-ea"/>
                          <a:cs typeface="+mn-cs"/>
                        </a:rPr>
                        <a:t>Batool</a:t>
                      </a:r>
                      <a:r>
                        <a:rPr lang="en-US" sz="1100" kern="1200" dirty="0">
                          <a:solidFill>
                            <a:schemeClr val="dk1"/>
                          </a:solidFill>
                          <a:effectLst/>
                          <a:latin typeface="+mn-lt"/>
                          <a:ea typeface="+mn-ea"/>
                          <a:cs typeface="+mn-cs"/>
                        </a:rPr>
                        <a:t>, Z. Malik, A. </a:t>
                      </a:r>
                      <a:r>
                        <a:rPr lang="en-US" sz="1100" kern="1200" dirty="0" err="1">
                          <a:solidFill>
                            <a:schemeClr val="dk1"/>
                          </a:solidFill>
                          <a:effectLst/>
                          <a:latin typeface="+mn-lt"/>
                          <a:ea typeface="+mn-ea"/>
                          <a:cs typeface="+mn-cs"/>
                        </a:rPr>
                        <a:t>Mirza</a:t>
                      </a:r>
                      <a:r>
                        <a:rPr lang="en-US" sz="1100" kern="1200" dirty="0">
                          <a:solidFill>
                            <a:schemeClr val="dk1"/>
                          </a:solidFill>
                          <a:effectLst/>
                          <a:latin typeface="+mn-lt"/>
                          <a:ea typeface="+mn-ea"/>
                          <a:cs typeface="+mn-cs"/>
                        </a:rPr>
                        <a:t>, I. </a:t>
                      </a:r>
                      <a:r>
                        <a:rPr lang="en-US" sz="1100" kern="1200" dirty="0" err="1">
                          <a:solidFill>
                            <a:schemeClr val="dk1"/>
                          </a:solidFill>
                          <a:effectLst/>
                          <a:latin typeface="+mn-lt"/>
                          <a:ea typeface="+mn-ea"/>
                          <a:cs typeface="+mn-cs"/>
                        </a:rPr>
                        <a:t>Siddiqi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Improved CTPN English Text Detection Algorithm</a:t>
                      </a:r>
                    </a:p>
                    <a:p>
                      <a:pPr marL="0" indent="0" algn="ctr">
                        <a:buFont typeface="Arial" panose="020B0604020202020204" pitchFamily="34" charset="0"/>
                        <a:buNone/>
                      </a:pPr>
                      <a:r>
                        <a:rPr lang="en-US" sz="1100" dirty="0"/>
                        <a:t>Improved CRNN English Text Recognition Algorithm</a:t>
                      </a:r>
                    </a:p>
                    <a:p>
                      <a:pPr marL="0" indent="0" algn="ctr">
                        <a:buFont typeface="Arial" panose="020B0604020202020204" pitchFamily="34" charset="0"/>
                        <a:buNone/>
                      </a:pPr>
                      <a:r>
                        <a:rPr lang="en-US" sz="1100" dirty="0"/>
                        <a:t>Algorithm Simulation Test and Result Analysis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found that there is a high time complexity and space complexity, which will occupy a large amount of computing resources during detection.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IN" sz="1100" dirty="0">
                          <a:latin typeface="Times New Roman" panose="02020603050405020304" pitchFamily="18" charset="0"/>
                          <a:cs typeface="Times New Roman" panose="02020603050405020304" pitchFamily="18" charset="0"/>
                        </a:rPr>
                        <a:t>2</a:t>
                      </a:r>
                    </a:p>
                  </a:txBody>
                  <a:tcPr/>
                </a:tc>
                <a:tc>
                  <a:txBody>
                    <a:bodyPr/>
                    <a:lstStyle/>
                    <a:p>
                      <a:pPr algn="ctr"/>
                      <a:r>
                        <a:rPr lang="en-US" sz="1100" dirty="0">
                          <a:latin typeface="Times New Roman" panose="02020603050405020304" pitchFamily="18" charset="0"/>
                          <a:cs typeface="Times New Roman" panose="02020603050405020304" pitchFamily="18" charset="0"/>
                        </a:rPr>
                        <a:t> </a:t>
                      </a:r>
                      <a:r>
                        <a:rPr lang="en-US" sz="1100" kern="1200" dirty="0">
                          <a:solidFill>
                            <a:schemeClr val="dk1"/>
                          </a:solidFill>
                          <a:effectLst/>
                          <a:latin typeface="+mn-lt"/>
                          <a:ea typeface="+mn-ea"/>
                          <a:cs typeface="+mn-cs"/>
                        </a:rPr>
                        <a:t>Automatic script identification from images using cluster-based templates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a:t>
                      </a:r>
                      <a:r>
                        <a:rPr lang="en-US" sz="1100" kern="1200" baseline="0" dirty="0">
                          <a:solidFill>
                            <a:schemeClr val="dk1"/>
                          </a:solidFill>
                          <a:effectLst/>
                          <a:latin typeface="+mn-lt"/>
                          <a:ea typeface="+mn-ea"/>
                          <a:cs typeface="+mn-cs"/>
                        </a:rPr>
                        <a:t> </a:t>
                      </a:r>
                      <a:r>
                        <a:rPr lang="en-US" sz="1100" kern="1200" dirty="0">
                          <a:solidFill>
                            <a:schemeClr val="dk1"/>
                          </a:solidFill>
                          <a:effectLst/>
                          <a:latin typeface="+mn-lt"/>
                          <a:ea typeface="+mn-ea"/>
                          <a:cs typeface="+mn-cs"/>
                        </a:rPr>
                        <a:t> in document analysis and recognition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J. Hochberg, L. Kerns, P. Kelly, T. Thomas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1995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a wide range of systems can be developed at the application layer including indexing and retrieval, key-word-based alert generation, and content summarization.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system will be optimized to work on live streams in addition to archived videos. This will in turn allow development of keyword based alert generation systems.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IN" sz="1100" dirty="0">
                          <a:latin typeface="Times New Roman" panose="02020603050405020304" pitchFamily="18" charset="0"/>
                          <a:cs typeface="Times New Roman" panose="02020603050405020304" pitchFamily="18" charset="0"/>
                        </a:rPr>
                        <a:t>3</a:t>
                      </a:r>
                    </a:p>
                  </a:txBody>
                  <a:tcPr/>
                </a:tc>
                <a:tc>
                  <a:txBody>
                    <a:bodyPr/>
                    <a:lstStyle/>
                    <a:p>
                      <a:pPr algn="ctr"/>
                      <a:r>
                        <a:rPr lang="en-US" sz="1100" kern="1200" dirty="0">
                          <a:solidFill>
                            <a:schemeClr val="dk1"/>
                          </a:solidFill>
                          <a:effectLst/>
                          <a:latin typeface="+mn-lt"/>
                          <a:ea typeface="+mn-ea"/>
                          <a:cs typeface="+mn-cs"/>
                        </a:rPr>
                        <a:t>Determination of the script and language content of document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application on image classification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A. L. Spitz</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1997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text detection technique consists of four major steps: pre-processing, text localization, text line formation and text identification.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work, they can’t be extended considering videos containing text of different orientations and languages.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IN" sz="1100" dirty="0">
                          <a:latin typeface="Times New Roman" panose="02020603050405020304" pitchFamily="18" charset="0"/>
                          <a:cs typeface="Times New Roman" panose="02020603050405020304" pitchFamily="18" charset="0"/>
                        </a:rPr>
                        <a:t>4</a:t>
                      </a:r>
                    </a:p>
                  </a:txBody>
                  <a:tcPr/>
                </a:tc>
                <a:tc>
                  <a:txBody>
                    <a:bodyPr/>
                    <a:lstStyle/>
                    <a:p>
                      <a:pPr algn="ctr"/>
                      <a:r>
                        <a:rPr lang="en-US" sz="1100" kern="1200" dirty="0">
                          <a:solidFill>
                            <a:schemeClr val="dk1"/>
                          </a:solidFill>
                          <a:effectLst/>
                          <a:latin typeface="+mn-lt"/>
                          <a:ea typeface="+mn-ea"/>
                          <a:cs typeface="+mn-cs"/>
                        </a:rPr>
                        <a:t>Automatic identification of English, Chinese, Arabic, </a:t>
                      </a:r>
                      <a:r>
                        <a:rPr lang="en-US" sz="1100" kern="1200" dirty="0" err="1">
                          <a:solidFill>
                            <a:schemeClr val="dk1"/>
                          </a:solidFill>
                          <a:effectLst/>
                          <a:latin typeface="+mn-lt"/>
                          <a:ea typeface="+mn-ea"/>
                          <a:cs typeface="+mn-cs"/>
                        </a:rPr>
                        <a:t>Devnagari</a:t>
                      </a:r>
                      <a:r>
                        <a:rPr lang="en-US" sz="1100" kern="1200" dirty="0">
                          <a:solidFill>
                            <a:schemeClr val="dk1"/>
                          </a:solidFill>
                          <a:effectLst/>
                          <a:latin typeface="+mn-lt"/>
                          <a:ea typeface="+mn-ea"/>
                          <a:cs typeface="+mn-cs"/>
                        </a:rPr>
                        <a:t> and Bangla script line</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classification of text, Washington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U. Pal, B. </a:t>
                      </a:r>
                      <a:r>
                        <a:rPr lang="en-US" sz="1100" kern="1200" dirty="0" err="1">
                          <a:solidFill>
                            <a:schemeClr val="dk1"/>
                          </a:solidFill>
                          <a:effectLst/>
                          <a:latin typeface="+mn-lt"/>
                          <a:ea typeface="+mn-ea"/>
                          <a:cs typeface="+mn-cs"/>
                        </a:rPr>
                        <a:t>Chaudhuri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2001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They explore the moments to estimate deviation between temporal frames to separate caption from scene text and background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performance of the proposed approach may degrade for arbitrary text movements because it expects constant velocity for text detection in this work</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2473986528"/>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Text detection in images using texture feature from strokes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Springer in advances in multimedia information processing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C. Zhu, W. Wang, Q. </a:t>
                      </a:r>
                      <a:r>
                        <a:rPr lang="en-US" sz="1100" kern="1200" dirty="0" err="1">
                          <a:solidFill>
                            <a:schemeClr val="dk1"/>
                          </a:solidFill>
                          <a:effectLst/>
                          <a:latin typeface="+mn-lt"/>
                          <a:ea typeface="+mn-ea"/>
                          <a:cs typeface="+mn-cs"/>
                        </a:rPr>
                        <a:t>Ning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2006</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Effective and efficient video text extraction using key text points. IET Image Process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IET Image Processing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Z. Li, G. Liu, X. </a:t>
                      </a:r>
                      <a:r>
                        <a:rPr lang="en-US" sz="1100" kern="1200" dirty="0" err="1">
                          <a:solidFill>
                            <a:schemeClr val="dk1"/>
                          </a:solidFill>
                          <a:effectLst/>
                          <a:latin typeface="+mn-lt"/>
                          <a:ea typeface="+mn-ea"/>
                          <a:cs typeface="+mn-cs"/>
                        </a:rPr>
                        <a:t>Qian</a:t>
                      </a:r>
                      <a:r>
                        <a:rPr lang="en-US" sz="1100" kern="1200" dirty="0">
                          <a:solidFill>
                            <a:schemeClr val="dk1"/>
                          </a:solidFill>
                          <a:effectLst/>
                          <a:latin typeface="+mn-lt"/>
                          <a:ea typeface="+mn-ea"/>
                          <a:cs typeface="+mn-cs"/>
                        </a:rPr>
                        <a:t>, D. </a:t>
                      </a:r>
                      <a:r>
                        <a:rPr lang="en-US" sz="1100" kern="1200" dirty="0" err="1">
                          <a:solidFill>
                            <a:schemeClr val="dk1"/>
                          </a:solidFill>
                          <a:effectLst/>
                          <a:latin typeface="+mn-lt"/>
                          <a:ea typeface="+mn-ea"/>
                          <a:cs typeface="+mn-cs"/>
                        </a:rPr>
                        <a:t>Guo</a:t>
                      </a:r>
                      <a:r>
                        <a:rPr lang="en-US" sz="1100" kern="1200" dirty="0">
                          <a:solidFill>
                            <a:schemeClr val="dk1"/>
                          </a:solidFill>
                          <a:effectLst/>
                          <a:latin typeface="+mn-lt"/>
                          <a:ea typeface="+mn-ea"/>
                          <a:cs typeface="+mn-cs"/>
                        </a:rPr>
                        <a:t>, H. Jiang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Word-wise script identification from video frames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screen text detection, Washington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N. Sharma, S. </a:t>
                      </a:r>
                      <a:r>
                        <a:rPr lang="en-US" sz="1100" kern="1200" dirty="0" err="1">
                          <a:solidFill>
                            <a:schemeClr val="dk1"/>
                          </a:solidFill>
                          <a:effectLst/>
                          <a:latin typeface="+mn-lt"/>
                          <a:ea typeface="+mn-ea"/>
                          <a:cs typeface="+mn-cs"/>
                        </a:rPr>
                        <a:t>Chanda</a:t>
                      </a:r>
                      <a:r>
                        <a:rPr lang="en-US" sz="1100" kern="1200" dirty="0">
                          <a:solidFill>
                            <a:schemeClr val="dk1"/>
                          </a:solidFill>
                          <a:effectLst/>
                          <a:latin typeface="+mn-lt"/>
                          <a:ea typeface="+mn-ea"/>
                          <a:cs typeface="+mn-cs"/>
                        </a:rPr>
                        <a:t>, U. Pal, M. Blumenstein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Script and language identification from document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document analysis, San Juan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G. </a:t>
                      </a:r>
                      <a:r>
                        <a:rPr lang="en-US" sz="1100" kern="1200" dirty="0" err="1">
                          <a:solidFill>
                            <a:schemeClr val="dk1"/>
                          </a:solidFill>
                          <a:effectLst/>
                          <a:latin typeface="+mn-lt"/>
                          <a:ea typeface="+mn-ea"/>
                          <a:cs typeface="+mn-cs"/>
                        </a:rPr>
                        <a:t>Peake</a:t>
                      </a:r>
                      <a:r>
                        <a:rPr lang="en-US" sz="1100" kern="1200" dirty="0">
                          <a:solidFill>
                            <a:schemeClr val="dk1"/>
                          </a:solidFill>
                          <a:effectLst/>
                          <a:latin typeface="+mn-lt"/>
                          <a:ea typeface="+mn-ea"/>
                          <a:cs typeface="+mn-cs"/>
                        </a:rPr>
                        <a:t>, T. Tan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1997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246343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4009921915"/>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9</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Gradient-angular features for word-wise video script identification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pattern recognition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P. </a:t>
                      </a:r>
                      <a:r>
                        <a:rPr lang="en-US" sz="1100" kern="1200" dirty="0" err="1">
                          <a:solidFill>
                            <a:schemeClr val="dk1"/>
                          </a:solidFill>
                          <a:effectLst/>
                          <a:latin typeface="+mn-lt"/>
                          <a:ea typeface="+mn-ea"/>
                          <a:cs typeface="+mn-cs"/>
                        </a:rPr>
                        <a:t>Shivakumara</a:t>
                      </a:r>
                      <a:r>
                        <a:rPr lang="en-US" sz="1100" kern="1200" dirty="0">
                          <a:solidFill>
                            <a:schemeClr val="dk1"/>
                          </a:solidFill>
                          <a:effectLst/>
                          <a:latin typeface="+mn-lt"/>
                          <a:ea typeface="+mn-ea"/>
                          <a:cs typeface="+mn-cs"/>
                        </a:rPr>
                        <a:t>, N. Sharma, U. Pal, M. Blumenstein, C. L. Tan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2014</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10</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A study on word-level multi-script identification from video frames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in neural networks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N. Sharma, U. Pal, M. Blumenstein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11</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competition on video script identification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video script detection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N. Sharma, R. </a:t>
                      </a:r>
                      <a:r>
                        <a:rPr lang="en-US" sz="1100" kern="1200" dirty="0" err="1">
                          <a:solidFill>
                            <a:schemeClr val="dk1"/>
                          </a:solidFill>
                          <a:effectLst/>
                          <a:latin typeface="+mn-lt"/>
                          <a:ea typeface="+mn-ea"/>
                          <a:cs typeface="+mn-cs"/>
                        </a:rPr>
                        <a:t>Mandal</a:t>
                      </a:r>
                      <a:r>
                        <a:rPr lang="en-US" sz="1100" kern="1200" dirty="0">
                          <a:solidFill>
                            <a:schemeClr val="dk1"/>
                          </a:solidFill>
                          <a:effectLst/>
                          <a:latin typeface="+mn-lt"/>
                          <a:ea typeface="+mn-ea"/>
                          <a:cs typeface="+mn-cs"/>
                        </a:rPr>
                        <a:t>, R. Sharma, U. Pal, M. Blumenstein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12</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Scene text script identification with convolutional recurrent neural networks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pattern recognition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J. Mei, L. Dai, B. Shi, X. </a:t>
                      </a:r>
                      <a:r>
                        <a:rPr lang="en-US" sz="1100" kern="1200" dirty="0" err="1">
                          <a:solidFill>
                            <a:schemeClr val="dk1"/>
                          </a:solidFill>
                          <a:effectLst/>
                          <a:latin typeface="+mn-lt"/>
                          <a:ea typeface="+mn-ea"/>
                          <a:cs typeface="+mn-cs"/>
                        </a:rPr>
                        <a:t>Bai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272486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A5404E2-77AF-F96C-08CE-930D042EBFB5}"/>
              </a:ext>
            </a:extLst>
          </p:cNvPr>
          <p:cNvGraphicFramePr>
            <a:graphicFrameLocks noGrp="1"/>
          </p:cNvGraphicFramePr>
          <p:nvPr>
            <p:extLst>
              <p:ext uri="{D42A27DB-BD31-4B8C-83A1-F6EECF244321}">
                <p14:modId xmlns:p14="http://schemas.microsoft.com/office/powerpoint/2010/main" val="3363190587"/>
              </p:ext>
            </p:extLst>
          </p:nvPr>
        </p:nvGraphicFramePr>
        <p:xfrm>
          <a:off x="179512" y="38100"/>
          <a:ext cx="8784975" cy="6781800"/>
        </p:xfrm>
        <a:graphic>
          <a:graphicData uri="http://schemas.openxmlformats.org/drawingml/2006/table">
            <a:tbl>
              <a:tblPr firstRow="1" bandRow="1">
                <a:tableStyleId>{F5AB1C69-6EDB-4FF4-983F-18BD219EF322}</a:tableStyleId>
              </a:tblPr>
              <a:tblGrid>
                <a:gridCol w="720080">
                  <a:extLst>
                    <a:ext uri="{9D8B030D-6E8A-4147-A177-3AD203B41FA5}">
                      <a16:colId xmlns:a16="http://schemas.microsoft.com/office/drawing/2014/main" val="4065676734"/>
                    </a:ext>
                  </a:extLst>
                </a:gridCol>
                <a:gridCol w="1425821">
                  <a:extLst>
                    <a:ext uri="{9D8B030D-6E8A-4147-A177-3AD203B41FA5}">
                      <a16:colId xmlns:a16="http://schemas.microsoft.com/office/drawing/2014/main" val="2412236446"/>
                    </a:ext>
                  </a:extLst>
                </a:gridCol>
                <a:gridCol w="1260667">
                  <a:extLst>
                    <a:ext uri="{9D8B030D-6E8A-4147-A177-3AD203B41FA5}">
                      <a16:colId xmlns:a16="http://schemas.microsoft.com/office/drawing/2014/main" val="4055412156"/>
                    </a:ext>
                  </a:extLst>
                </a:gridCol>
                <a:gridCol w="1201944">
                  <a:extLst>
                    <a:ext uri="{9D8B030D-6E8A-4147-A177-3AD203B41FA5}">
                      <a16:colId xmlns:a16="http://schemas.microsoft.com/office/drawing/2014/main" val="2526960579"/>
                    </a:ext>
                  </a:extLst>
                </a:gridCol>
                <a:gridCol w="720080">
                  <a:extLst>
                    <a:ext uri="{9D8B030D-6E8A-4147-A177-3AD203B41FA5}">
                      <a16:colId xmlns:a16="http://schemas.microsoft.com/office/drawing/2014/main" val="2701856971"/>
                    </a:ext>
                  </a:extLst>
                </a:gridCol>
                <a:gridCol w="1656184">
                  <a:extLst>
                    <a:ext uri="{9D8B030D-6E8A-4147-A177-3AD203B41FA5}">
                      <a16:colId xmlns:a16="http://schemas.microsoft.com/office/drawing/2014/main" val="3920650304"/>
                    </a:ext>
                  </a:extLst>
                </a:gridCol>
                <a:gridCol w="1800199">
                  <a:extLst>
                    <a:ext uri="{9D8B030D-6E8A-4147-A177-3AD203B41FA5}">
                      <a16:colId xmlns:a16="http://schemas.microsoft.com/office/drawing/2014/main" val="2413352832"/>
                    </a:ext>
                  </a:extLst>
                </a:gridCol>
              </a:tblGrid>
              <a:tr h="402952">
                <a:tc>
                  <a:txBody>
                    <a:bodyPr/>
                    <a:lstStyle/>
                    <a:p>
                      <a:pPr algn="ctr"/>
                      <a:r>
                        <a:rPr lang="en-IN" sz="1500" dirty="0">
                          <a:latin typeface="Times New Roman" panose="02020603050405020304" pitchFamily="18" charset="0"/>
                          <a:cs typeface="Times New Roman" panose="02020603050405020304" pitchFamily="18" charset="0"/>
                        </a:rPr>
                        <a:t>S .No.</a:t>
                      </a:r>
                    </a:p>
                  </a:txBody>
                  <a:tcPr/>
                </a:tc>
                <a:tc>
                  <a:txBody>
                    <a:bodyPr/>
                    <a:lstStyle/>
                    <a:p>
                      <a:pPr algn="ctr"/>
                      <a:r>
                        <a:rPr lang="en-IN" sz="15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IN" sz="1500" dirty="0">
                          <a:latin typeface="Times New Roman" panose="02020603050405020304" pitchFamily="18" charset="0"/>
                          <a:cs typeface="Times New Roman" panose="02020603050405020304" pitchFamily="18" charset="0"/>
                        </a:rPr>
                        <a:t>Journal Name</a:t>
                      </a:r>
                    </a:p>
                  </a:txBody>
                  <a:tcPr/>
                </a:tc>
                <a:tc>
                  <a:txBody>
                    <a:bodyPr/>
                    <a:lstStyle/>
                    <a:p>
                      <a:pPr algn="ctr"/>
                      <a:r>
                        <a:rPr lang="en-IN" sz="1500" dirty="0">
                          <a:latin typeface="Times New Roman" panose="02020603050405020304" pitchFamily="18" charset="0"/>
                          <a:cs typeface="Times New Roman" panose="02020603050405020304" pitchFamily="18" charset="0"/>
                        </a:rPr>
                        <a:t>Authors</a:t>
                      </a:r>
                    </a:p>
                  </a:txBody>
                  <a:tcPr/>
                </a:tc>
                <a:tc>
                  <a:txBody>
                    <a:bodyPr/>
                    <a:lstStyle/>
                    <a:p>
                      <a:pPr algn="ctr"/>
                      <a:r>
                        <a:rPr lang="en-IN" sz="1500" dirty="0">
                          <a:latin typeface="Times New Roman" panose="02020603050405020304" pitchFamily="18" charset="0"/>
                          <a:cs typeface="Times New Roman" panose="02020603050405020304" pitchFamily="18" charset="0"/>
                        </a:rPr>
                        <a:t>Year</a:t>
                      </a:r>
                    </a:p>
                  </a:txBody>
                  <a:tcPr/>
                </a:tc>
                <a:tc>
                  <a:txBody>
                    <a:bodyPr/>
                    <a:lstStyle/>
                    <a:p>
                      <a:pPr algn="ctr"/>
                      <a:r>
                        <a:rPr lang="en-IN" sz="1500" dirty="0">
                          <a:latin typeface="Times New Roman" panose="02020603050405020304" pitchFamily="18" charset="0"/>
                          <a:cs typeface="Times New Roman" panose="02020603050405020304" pitchFamily="18" charset="0"/>
                        </a:rPr>
                        <a:t>Methodology</a:t>
                      </a:r>
                    </a:p>
                  </a:txBody>
                  <a:tcPr/>
                </a:tc>
                <a:tc>
                  <a:txBody>
                    <a:bodyPr/>
                    <a:lstStyle/>
                    <a:p>
                      <a:pPr algn="ctr"/>
                      <a:r>
                        <a:rPr lang="en-IN" sz="1500"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3358326381"/>
                  </a:ext>
                </a:extLst>
              </a:tr>
              <a:tr h="896820">
                <a:tc>
                  <a:txBody>
                    <a:bodyPr/>
                    <a:lstStyle/>
                    <a:p>
                      <a:pPr algn="ctr"/>
                      <a:r>
                        <a:rPr lang="en-US" sz="1100" dirty="0">
                          <a:latin typeface="Times New Roman" panose="02020603050405020304" pitchFamily="18" charset="0"/>
                          <a:cs typeface="Times New Roman" panose="02020603050405020304" pitchFamily="18" charset="0"/>
                        </a:rPr>
                        <a:t>13</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A simple and effective solution for script identification in the wild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document analysis systems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A. K. Singh, A. Mishra, P. </a:t>
                      </a:r>
                      <a:r>
                        <a:rPr lang="en-US" sz="1100" kern="1200" dirty="0" err="1">
                          <a:solidFill>
                            <a:schemeClr val="dk1"/>
                          </a:solidFill>
                          <a:effectLst/>
                          <a:latin typeface="+mn-lt"/>
                          <a:ea typeface="+mn-ea"/>
                          <a:cs typeface="+mn-cs"/>
                        </a:rPr>
                        <a:t>Dabral</a:t>
                      </a:r>
                      <a:r>
                        <a:rPr lang="en-US" sz="1100" kern="1200" dirty="0">
                          <a:solidFill>
                            <a:schemeClr val="dk1"/>
                          </a:solidFill>
                          <a:effectLst/>
                          <a:latin typeface="+mn-lt"/>
                          <a:ea typeface="+mn-ea"/>
                          <a:cs typeface="+mn-cs"/>
                        </a:rPr>
                        <a:t>, C. </a:t>
                      </a:r>
                      <a:r>
                        <a:rPr lang="en-US" sz="1100" kern="1200" dirty="0" err="1">
                          <a:solidFill>
                            <a:schemeClr val="dk1"/>
                          </a:solidFill>
                          <a:effectLst/>
                          <a:latin typeface="+mn-lt"/>
                          <a:ea typeface="+mn-ea"/>
                          <a:cs typeface="+mn-cs"/>
                        </a:rPr>
                        <a:t>Jawahar</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1100" dirty="0"/>
                        <a:t>The proposed method comprises two phases: the coarse candidate regions detection and the fine CNN text line </a:t>
                      </a:r>
                      <a:r>
                        <a:rPr lang="en-US" sz="1100" dirty="0" err="1"/>
                        <a:t>localization</a:t>
                      </a:r>
                      <a:r>
                        <a:rPr lang="en-US" sz="1100" dirty="0"/>
                        <a:t>.</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result show that our method is capable of handling a wide range of videos robustly.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2859750"/>
                  </a:ext>
                </a:extLst>
              </a:tr>
              <a:tr h="896820">
                <a:tc>
                  <a:txBody>
                    <a:bodyPr/>
                    <a:lstStyle/>
                    <a:p>
                      <a:pPr algn="ctr"/>
                      <a:r>
                        <a:rPr lang="en-US" sz="1100" dirty="0">
                          <a:latin typeface="Times New Roman" panose="02020603050405020304" pitchFamily="18" charset="0"/>
                          <a:cs typeface="Times New Roman" panose="02020603050405020304" pitchFamily="18" charset="0"/>
                        </a:rPr>
                        <a:t>14</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A fine-grained approach to scene text script identification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document analysis systems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L. Gomez, D. </a:t>
                      </a:r>
                      <a:r>
                        <a:rPr lang="en-US" sz="1100" kern="1200" dirty="0" err="1">
                          <a:solidFill>
                            <a:schemeClr val="dk1"/>
                          </a:solidFill>
                          <a:effectLst/>
                          <a:latin typeface="+mn-lt"/>
                          <a:ea typeface="+mn-ea"/>
                          <a:cs typeface="+mn-cs"/>
                        </a:rPr>
                        <a:t>Karatzas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It is also observed that the Sobel operator gives few pixels for the background while the Canny operator gives a lot of edges with different patterns for the same background.</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This is followed by false positive elimination based on some heuristics. The experimental results on ICDAR and MSRA-TD500 data show that the proposed method outperforms the existing methods in terms of precision and F-measure.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2413449"/>
                  </a:ext>
                </a:extLst>
              </a:tr>
              <a:tr h="896820">
                <a:tc>
                  <a:txBody>
                    <a:bodyPr/>
                    <a:lstStyle/>
                    <a:p>
                      <a:pPr algn="ctr"/>
                      <a:r>
                        <a:rPr lang="en-US" sz="1100" dirty="0">
                          <a:latin typeface="Times New Roman" panose="02020603050405020304" pitchFamily="18" charset="0"/>
                          <a:cs typeface="Times New Roman" panose="02020603050405020304" pitchFamily="18" charset="0"/>
                        </a:rPr>
                        <a:t>15</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CNN based transfer learning for scene script identification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Springer on neural image processing</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M. </a:t>
                      </a:r>
                      <a:r>
                        <a:rPr lang="en-US" sz="1100" kern="1200" dirty="0" err="1">
                          <a:solidFill>
                            <a:schemeClr val="dk1"/>
                          </a:solidFill>
                          <a:effectLst/>
                          <a:latin typeface="+mn-lt"/>
                          <a:ea typeface="+mn-ea"/>
                          <a:cs typeface="+mn-cs"/>
                        </a:rPr>
                        <a:t>Tounsi</a:t>
                      </a:r>
                      <a:r>
                        <a:rPr lang="en-US" sz="1100" kern="1200" dirty="0">
                          <a:solidFill>
                            <a:schemeClr val="dk1"/>
                          </a:solidFill>
                          <a:effectLst/>
                          <a:latin typeface="+mn-lt"/>
                          <a:ea typeface="+mn-ea"/>
                          <a:cs typeface="+mn-cs"/>
                        </a:rPr>
                        <a:t>, I. </a:t>
                      </a:r>
                      <a:r>
                        <a:rPr lang="en-US" sz="1100" kern="1200" dirty="0" err="1">
                          <a:solidFill>
                            <a:schemeClr val="dk1"/>
                          </a:solidFill>
                          <a:effectLst/>
                          <a:latin typeface="+mn-lt"/>
                          <a:ea typeface="+mn-ea"/>
                          <a:cs typeface="+mn-cs"/>
                        </a:rPr>
                        <a:t>Moalla</a:t>
                      </a:r>
                      <a:r>
                        <a:rPr lang="en-US" sz="1100" kern="1200" dirty="0">
                          <a:solidFill>
                            <a:schemeClr val="dk1"/>
                          </a:solidFill>
                          <a:effectLst/>
                          <a:latin typeface="+mn-lt"/>
                          <a:ea typeface="+mn-ea"/>
                          <a:cs typeface="+mn-cs"/>
                        </a:rPr>
                        <a:t>, F. </a:t>
                      </a:r>
                      <a:r>
                        <a:rPr lang="en-US" sz="1100" kern="1200" dirty="0" err="1">
                          <a:solidFill>
                            <a:schemeClr val="dk1"/>
                          </a:solidFill>
                          <a:effectLst/>
                          <a:latin typeface="+mn-lt"/>
                          <a:ea typeface="+mn-ea"/>
                          <a:cs typeface="+mn-cs"/>
                        </a:rPr>
                        <a:t>Lebourgeois</a:t>
                      </a:r>
                      <a:r>
                        <a:rPr lang="en-US" sz="1100" kern="1200" dirty="0">
                          <a:solidFill>
                            <a:schemeClr val="dk1"/>
                          </a:solidFill>
                          <a:effectLst/>
                          <a:latin typeface="+mn-lt"/>
                          <a:ea typeface="+mn-ea"/>
                          <a:cs typeface="+mn-cs"/>
                        </a:rPr>
                        <a:t>, A. M. </a:t>
                      </a:r>
                      <a:r>
                        <a:rPr lang="en-US" sz="1100" kern="1200" dirty="0" err="1">
                          <a:solidFill>
                            <a:schemeClr val="dk1"/>
                          </a:solidFill>
                          <a:effectLst/>
                          <a:latin typeface="+mn-lt"/>
                          <a:ea typeface="+mn-ea"/>
                          <a:cs typeface="+mn-cs"/>
                        </a:rPr>
                        <a:t>Alimi</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mainly discuss text detection, localization, tracking methods for video text. Using text tracking result background subtraction and text enhancement can be performed in a very simple way. </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The proposed scheme does not work well when texts are in complex non-linear motion, such as zooming in/out, rotation and free movement of scene text</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0799966"/>
                  </a:ext>
                </a:extLst>
              </a:tr>
              <a:tr h="1372243">
                <a:tc>
                  <a:txBody>
                    <a:bodyPr/>
                    <a:lstStyle/>
                    <a:p>
                      <a:pPr algn="ctr"/>
                      <a:r>
                        <a:rPr lang="en-US" sz="1100" dirty="0">
                          <a:latin typeface="Times New Roman" panose="02020603050405020304" pitchFamily="18" charset="0"/>
                          <a:cs typeface="Times New Roman" panose="02020603050405020304" pitchFamily="18" charset="0"/>
                        </a:rPr>
                        <a:t>16</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Improving patch-based scene text script identification with ensembles of conjoined networks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IEEE on image classification</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kern="1200" dirty="0">
                          <a:solidFill>
                            <a:schemeClr val="dk1"/>
                          </a:solidFill>
                          <a:effectLst/>
                          <a:latin typeface="+mn-lt"/>
                          <a:ea typeface="+mn-ea"/>
                          <a:cs typeface="+mn-cs"/>
                        </a:rPr>
                        <a:t>L. Gomez, A. </a:t>
                      </a:r>
                      <a:r>
                        <a:rPr lang="en-US" sz="1100" kern="1200" dirty="0" err="1">
                          <a:solidFill>
                            <a:schemeClr val="dk1"/>
                          </a:solidFill>
                          <a:effectLst/>
                          <a:latin typeface="+mn-lt"/>
                          <a:ea typeface="+mn-ea"/>
                          <a:cs typeface="+mn-cs"/>
                        </a:rPr>
                        <a:t>Nicolaou</a:t>
                      </a:r>
                      <a:r>
                        <a:rPr lang="en-US" sz="1100" kern="1200" dirty="0">
                          <a:solidFill>
                            <a:schemeClr val="dk1"/>
                          </a:solidFill>
                          <a:effectLst/>
                          <a:latin typeface="+mn-lt"/>
                          <a:ea typeface="+mn-ea"/>
                          <a:cs typeface="+mn-cs"/>
                        </a:rPr>
                        <a:t>, D. </a:t>
                      </a:r>
                      <a:r>
                        <a:rPr lang="en-US" sz="1100" kern="1200" dirty="0" err="1">
                          <a:solidFill>
                            <a:schemeClr val="dk1"/>
                          </a:solidFill>
                          <a:effectLst/>
                          <a:latin typeface="+mn-lt"/>
                          <a:ea typeface="+mn-ea"/>
                          <a:cs typeface="+mn-cs"/>
                        </a:rPr>
                        <a:t>Karatzas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latin typeface="Times New Roman" panose="02020603050405020304" pitchFamily="18" charset="0"/>
                          <a:cs typeface="Times New Roman" panose="02020603050405020304" pitchFamily="18" charset="0"/>
                        </a:rPr>
                        <a:t>2017</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In this paper, we proposed a new video scene text detection method that made use of a new enhancement method using Laplacian and Sobel operations of input images to enhance low contrast text pixels.</a:t>
                      </a:r>
                      <a:endParaRPr lang="en-IN" sz="1100" dirty="0">
                        <a:latin typeface="Times New Roman" panose="02020603050405020304" pitchFamily="18" charset="0"/>
                        <a:cs typeface="Times New Roman" panose="02020603050405020304" pitchFamily="18" charset="0"/>
                      </a:endParaRPr>
                    </a:p>
                  </a:txBody>
                  <a:tcPr/>
                </a:tc>
                <a:tc>
                  <a:txBody>
                    <a:bodyPr/>
                    <a:lstStyle/>
                    <a:p>
                      <a:pPr algn="ctr"/>
                      <a:r>
                        <a:rPr lang="en-US" sz="1100" dirty="0"/>
                        <a:t>Notwithstanding the current limitations that we will deal with in our future research, the contribution of this paper lies in our continued effort in detecting </a:t>
                      </a:r>
                      <a:r>
                        <a:rPr lang="en-US" sz="1100" dirty="0" err="1"/>
                        <a:t>multioriented</a:t>
                      </a:r>
                      <a:r>
                        <a:rPr lang="en-US" sz="1100" dirty="0"/>
                        <a:t> text lines in videos, which hitherto has not been well explored by others.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815279"/>
                  </a:ext>
                </a:extLst>
              </a:tr>
            </a:tbl>
          </a:graphicData>
        </a:graphic>
      </p:graphicFrame>
    </p:spTree>
    <p:extLst>
      <p:ext uri="{BB962C8B-B14F-4D97-AF65-F5344CB8AC3E}">
        <p14:creationId xmlns:p14="http://schemas.microsoft.com/office/powerpoint/2010/main" val="161731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82520"/>
            <a:ext cx="7429552" cy="642918"/>
          </a:xfrm>
          <a:prstGeom prst="rect">
            <a:avLst/>
          </a:prstGeom>
        </p:spPr>
        <p:txBody>
          <a:bodyPr vert="horz" lIns="91440" tIns="45720" rIns="91440" bIns="45720" rtlCol="0" anchor="ctr">
            <a:normAutofit fontScale="92500" lnSpcReduction="10000"/>
          </a:bodyPr>
          <a:lstStyle/>
          <a:p>
            <a:r>
              <a:rPr lang="en-GB" sz="4000" b="1" dirty="0">
                <a:solidFill>
                  <a:schemeClr val="accent3">
                    <a:lumMod val="50000"/>
                  </a:schemeClr>
                </a:solidFill>
                <a:latin typeface="Times New Roman" pitchFamily="18" charset="0"/>
                <a:ea typeface="+mj-ea"/>
                <a:cs typeface="Times New Roman" pitchFamily="18" charset="0"/>
              </a:rPr>
              <a:t>3. Hardware and Software Used</a:t>
            </a:r>
          </a:p>
        </p:txBody>
      </p:sp>
      <p:sp>
        <p:nvSpPr>
          <p:cNvPr id="3" name="Rectangle 2"/>
          <p:cNvSpPr/>
          <p:nvPr/>
        </p:nvSpPr>
        <p:spPr>
          <a:xfrm>
            <a:off x="500034" y="980728"/>
            <a:ext cx="8143932" cy="5473293"/>
          </a:xfrm>
          <a:prstGeom prst="rect">
            <a:avLst/>
          </a:prstGeom>
        </p:spPr>
        <p:txBody>
          <a:bodyPr wrap="square">
            <a:spAutoFit/>
          </a:bodyPr>
          <a:lstStyle/>
          <a:p>
            <a:r>
              <a:rPr lang="en-GB" sz="2500" b="1" dirty="0">
                <a:solidFill>
                  <a:schemeClr val="accent3">
                    <a:lumMod val="50000"/>
                  </a:schemeClr>
                </a:solidFill>
                <a:latin typeface="Times New Roman" pitchFamily="18" charset="0"/>
                <a:cs typeface="Times New Roman" pitchFamily="18" charset="0"/>
              </a:rPr>
              <a:t>3.1 Hardware Used</a:t>
            </a:r>
          </a:p>
          <a:p>
            <a:endParaRPr lang="en-GB" sz="2500" b="1" dirty="0">
              <a:solidFill>
                <a:schemeClr val="accent3">
                  <a:lumMod val="50000"/>
                </a:schemeClr>
              </a:solidFill>
              <a:cs typeface="Times New Roman" pitchFamily="18" charset="0"/>
            </a:endParaRPr>
          </a:p>
          <a:p>
            <a:pPr marL="342900" indent="-342900">
              <a:buFont typeface="Arial" pitchFamily="34" charset="0"/>
              <a:buChar char="•"/>
            </a:pPr>
            <a:r>
              <a:rPr lang="en-GB" sz="2000" dirty="0">
                <a:cs typeface="Times New Roman" pitchFamily="18" charset="0"/>
              </a:rPr>
              <a:t>Processor		: Any Processor above 500 </a:t>
            </a:r>
            <a:r>
              <a:rPr lang="en-GB" sz="2000" dirty="0" err="1">
                <a:cs typeface="Times New Roman" pitchFamily="18" charset="0"/>
              </a:rPr>
              <a:t>MHz.</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Ram			: 4 GB</a:t>
            </a:r>
          </a:p>
          <a:p>
            <a:pPr marL="342900" indent="-342900">
              <a:buFont typeface="Arial" pitchFamily="34" charset="0"/>
              <a:buChar char="•"/>
            </a:pPr>
            <a:r>
              <a:rPr lang="en-GB" sz="2000" dirty="0">
                <a:cs typeface="Times New Roman" pitchFamily="18" charset="0"/>
              </a:rPr>
              <a:t>Hard Disk		: 4 GB</a:t>
            </a:r>
          </a:p>
          <a:p>
            <a:pPr marL="342900" indent="-342900">
              <a:buFont typeface="Arial" pitchFamily="34" charset="0"/>
              <a:buChar char="•"/>
            </a:pPr>
            <a:r>
              <a:rPr lang="en-GB" sz="2000" dirty="0">
                <a:cs typeface="Times New Roman" pitchFamily="18" charset="0"/>
              </a:rPr>
              <a:t>Input device		: 4 GB</a:t>
            </a:r>
          </a:p>
          <a:p>
            <a:pPr marL="342900" indent="-342900">
              <a:buFont typeface="Arial" pitchFamily="34" charset="0"/>
              <a:buChar char="•"/>
            </a:pPr>
            <a:r>
              <a:rPr lang="en-GB" sz="2000" dirty="0">
                <a:cs typeface="Times New Roman" pitchFamily="18" charset="0"/>
              </a:rPr>
              <a:t>Output device 	: VGA and High Resolution</a:t>
            </a:r>
          </a:p>
          <a:p>
            <a:endParaRPr lang="en-GB" sz="2500" b="1" dirty="0">
              <a:solidFill>
                <a:schemeClr val="accent3">
                  <a:lumMod val="50000"/>
                </a:schemeClr>
              </a:solidFill>
              <a:latin typeface="Times New Roman" pitchFamily="18" charset="0"/>
              <a:cs typeface="Times New Roman" pitchFamily="18" charset="0"/>
            </a:endParaRPr>
          </a:p>
          <a:p>
            <a:r>
              <a:rPr lang="en-GB" sz="2500" b="1" dirty="0">
                <a:solidFill>
                  <a:schemeClr val="accent3">
                    <a:lumMod val="50000"/>
                  </a:schemeClr>
                </a:solidFill>
                <a:latin typeface="Times New Roman" pitchFamily="18" charset="0"/>
                <a:cs typeface="Times New Roman" pitchFamily="18" charset="0"/>
              </a:rPr>
              <a:t>3.2 Software Used</a:t>
            </a:r>
          </a:p>
          <a:p>
            <a:endParaRPr lang="en-GB" sz="2500" b="1" dirty="0">
              <a:solidFill>
                <a:schemeClr val="accent3">
                  <a:lumMod val="50000"/>
                </a:schemeClr>
              </a:solidFill>
              <a:latin typeface="Times New Roman" pitchFamily="18" charset="0"/>
              <a:cs typeface="Times New Roman" pitchFamily="18" charset="0"/>
            </a:endParaRPr>
          </a:p>
          <a:p>
            <a:pPr marL="342900" indent="-342900">
              <a:buFont typeface="Arial" pitchFamily="34" charset="0"/>
              <a:buChar char="•"/>
            </a:pPr>
            <a:r>
              <a:rPr lang="en-GB" sz="2000" dirty="0">
                <a:cs typeface="Times New Roman" pitchFamily="18" charset="0"/>
              </a:rPr>
              <a:t>Operating System	:Windows 7 or higher</a:t>
            </a:r>
          </a:p>
          <a:p>
            <a:pPr marL="342900" indent="-342900">
              <a:buFont typeface="Arial" pitchFamily="34" charset="0"/>
              <a:buChar char="•"/>
            </a:pPr>
            <a:r>
              <a:rPr lang="en-GB" sz="2000" dirty="0">
                <a:cs typeface="Times New Roman" pitchFamily="18" charset="0"/>
              </a:rPr>
              <a:t>Programming	                : Python 3.6 and related libraries</a:t>
            </a:r>
          </a:p>
          <a:p>
            <a:pPr marL="342900" lvl="0" indent="-342900" algn="just">
              <a:spcBef>
                <a:spcPts val="390"/>
              </a:spcBef>
              <a:spcAft>
                <a:spcPts val="0"/>
              </a:spcAft>
              <a:buFont typeface="Arial" panose="020B0604020202020204" pitchFamily="34" charset="0"/>
              <a:buChar char="•"/>
              <a:tabLst>
                <a:tab pos="1143000" algn="l"/>
              </a:tabLst>
            </a:pPr>
            <a:r>
              <a:rPr lang="en-GB" sz="2000" b="0" kern="0" dirty="0">
                <a:effectLst/>
                <a:ea typeface="Times New Roman" panose="02020603050405020304" pitchFamily="18" charset="0"/>
                <a:cs typeface="Times New Roman" panose="02020603050405020304" pitchFamily="18" charset="0"/>
              </a:rPr>
              <a:t>Machine Learning          : Matplotlib, Scikit Learn, OpenCV</a:t>
            </a:r>
            <a:endParaRPr lang="en-IN" sz="2000" b="1" kern="0" dirty="0">
              <a:effectLst/>
              <a:ea typeface="Times New Roman" panose="02020603050405020304" pitchFamily="18" charset="0"/>
              <a:cs typeface="Times New Roman" panose="02020603050405020304" pitchFamily="18" charset="0"/>
            </a:endParaRPr>
          </a:p>
          <a:p>
            <a:pPr marL="342900" lvl="0" indent="-342900" algn="just">
              <a:spcBef>
                <a:spcPts val="390"/>
              </a:spcBef>
              <a:spcAft>
                <a:spcPts val="0"/>
              </a:spcAft>
              <a:buFont typeface="Arial" panose="020B0604020202020204" pitchFamily="34" charset="0"/>
              <a:buChar char="•"/>
              <a:tabLst>
                <a:tab pos="1143000" algn="l"/>
              </a:tabLst>
            </a:pPr>
            <a:r>
              <a:rPr lang="en-GB" sz="2000" b="0" kern="0" dirty="0">
                <a:effectLst/>
                <a:ea typeface="Times New Roman" panose="02020603050405020304" pitchFamily="18" charset="0"/>
                <a:cs typeface="Times New Roman" panose="02020603050405020304" pitchFamily="18" charset="0"/>
              </a:rPr>
              <a:t>Modules / Libraries       : </a:t>
            </a:r>
            <a:r>
              <a:rPr lang="en-GB" sz="2000" b="0" kern="0" dirty="0" err="1">
                <a:effectLst/>
                <a:ea typeface="Times New Roman" panose="02020603050405020304" pitchFamily="18" charset="0"/>
                <a:cs typeface="Times New Roman" panose="02020603050405020304" pitchFamily="18" charset="0"/>
              </a:rPr>
              <a:t>Easyocr</a:t>
            </a:r>
            <a:r>
              <a:rPr lang="en-GB" sz="2000" b="0" kern="0" dirty="0">
                <a:effectLst/>
                <a:ea typeface="Times New Roman" panose="02020603050405020304" pitchFamily="18" charset="0"/>
                <a:cs typeface="Times New Roman" panose="02020603050405020304" pitchFamily="18" charset="0"/>
              </a:rPr>
              <a:t>, spacy, </a:t>
            </a:r>
            <a:r>
              <a:rPr lang="en-GB" sz="2000" b="0" kern="0" dirty="0" err="1">
                <a:effectLst/>
                <a:ea typeface="Times New Roman" panose="02020603050405020304" pitchFamily="18" charset="0"/>
                <a:cs typeface="Times New Roman" panose="02020603050405020304" pitchFamily="18" charset="0"/>
              </a:rPr>
              <a:t>googletrans</a:t>
            </a:r>
            <a:r>
              <a:rPr lang="en-GB" sz="2000" b="0" kern="0" dirty="0">
                <a:effectLst/>
                <a:ea typeface="Times New Roman" panose="02020603050405020304" pitchFamily="18" charset="0"/>
                <a:cs typeface="Times New Roman" panose="02020603050405020304" pitchFamily="18" charset="0"/>
              </a:rPr>
              <a:t>, pyttsx3</a:t>
            </a:r>
            <a:endParaRPr lang="en-GB" sz="2000" dirty="0">
              <a:cs typeface="Times New Roman" pitchFamily="18" charset="0"/>
            </a:endParaRPr>
          </a:p>
          <a:p>
            <a:pPr marL="342900" indent="-342900">
              <a:buFont typeface="Arial" pitchFamily="34" charset="0"/>
              <a:buChar char="•"/>
            </a:pPr>
            <a:r>
              <a:rPr lang="en-GB" sz="2000" dirty="0">
                <a:cs typeface="Times New Roman" pitchFamily="18" charset="0"/>
              </a:rPr>
              <a:t>Tool                                  : Anaconda with </a:t>
            </a:r>
            <a:r>
              <a:rPr lang="en-GB" sz="2000" dirty="0" err="1">
                <a:cs typeface="Times New Roman" pitchFamily="18" charset="0"/>
              </a:rPr>
              <a:t>Jupyter</a:t>
            </a:r>
            <a:r>
              <a:rPr lang="en-GB" sz="2000" dirty="0">
                <a:cs typeface="Times New Roman" pitchFamily="18" charset="0"/>
              </a:rPr>
              <a:t> Notebook</a:t>
            </a:r>
          </a:p>
          <a:p>
            <a:endParaRPr lang="en-GB" b="1" dirty="0">
              <a:solidFill>
                <a:schemeClr val="accent3">
                  <a:lumMod val="50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7504" y="116632"/>
            <a:ext cx="4929222" cy="714404"/>
          </a:xfrm>
          <a:prstGeom prst="rect">
            <a:avLst/>
          </a:prstGeom>
        </p:spPr>
        <p:txBody>
          <a:bodyPr vert="horz" lIns="91440" tIns="45720" rIns="91440" bIns="45720" rtlCol="0" anchor="ctr">
            <a:normAutofit/>
          </a:bodyPr>
          <a:lstStyle/>
          <a:p>
            <a:r>
              <a:rPr lang="en-GB" sz="4000" b="1" dirty="0">
                <a:solidFill>
                  <a:schemeClr val="accent3">
                    <a:lumMod val="50000"/>
                  </a:schemeClr>
                </a:solidFill>
                <a:latin typeface="Times New Roman" pitchFamily="18" charset="0"/>
                <a:ea typeface="+mj-ea"/>
                <a:cs typeface="Times New Roman" pitchFamily="18" charset="0"/>
              </a:rPr>
              <a:t>4. Existing System</a:t>
            </a:r>
            <a:endParaRPr lang="en-GB" sz="3600" b="1" dirty="0">
              <a:solidFill>
                <a:schemeClr val="accent3">
                  <a:lumMod val="50000"/>
                </a:schemeClr>
              </a:solidFill>
              <a:latin typeface="Times New Roman" pitchFamily="18" charset="0"/>
              <a:ea typeface="+mj-ea"/>
              <a:cs typeface="Times New Roman" pitchFamily="18" charset="0"/>
            </a:endParaRPr>
          </a:p>
        </p:txBody>
      </p:sp>
      <p:sp>
        <p:nvSpPr>
          <p:cNvPr id="3" name="Rectangle 2"/>
          <p:cNvSpPr/>
          <p:nvPr/>
        </p:nvSpPr>
        <p:spPr>
          <a:xfrm>
            <a:off x="395536" y="1024827"/>
            <a:ext cx="8675561" cy="3139321"/>
          </a:xfrm>
          <a:prstGeom prst="rect">
            <a:avLst/>
          </a:prstGeom>
        </p:spPr>
        <p:txBody>
          <a:bodyPr wrap="square">
            <a:spAutoFit/>
          </a:bodyPr>
          <a:lstStyle/>
          <a:p>
            <a:pPr marL="285750" indent="-285750" algn="just">
              <a:buFont typeface="Arial" panose="020B0604020202020204" pitchFamily="34" charset="0"/>
              <a:buChar char="•"/>
            </a:pPr>
            <a:r>
              <a:rPr lang="en-IN" sz="1800" dirty="0"/>
              <a:t>A Text-to-speech synthesizer is an application that converts text into spoken word, by analysing and processing the text using Natural Language Processing (NLP) and then using Digital Signal Processing (DSP) technology to convert this processed text into synthesized speech representation of the text.</a:t>
            </a:r>
          </a:p>
          <a:p>
            <a:pPr algn="just"/>
            <a:endParaRPr lang="en-IN" sz="1800" dirty="0"/>
          </a:p>
          <a:p>
            <a:pPr marL="285750" indent="-285750" algn="just">
              <a:buFont typeface="Arial" panose="020B0604020202020204" pitchFamily="34" charset="0"/>
              <a:buChar char="•"/>
            </a:pPr>
            <a:r>
              <a:rPr lang="en-IN" sz="1800" dirty="0"/>
              <a:t>Here, they developed a useful text-to-speech synthesizer in the form of a simple application that converts inputted text into synthesized speech and reads out to the user </a:t>
            </a:r>
            <a:r>
              <a:rPr lang="en-IN" dirty="0"/>
              <a:t>in an saved as mp3.file</a:t>
            </a:r>
            <a:r>
              <a:rPr lang="en-IN" sz="1800"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800" dirty="0"/>
              <a:t>The development of a text to speech synthesizer will be help to people with visual impairment and make making through large volume of text easier.</a:t>
            </a:r>
          </a:p>
        </p:txBody>
      </p:sp>
      <p:sp>
        <p:nvSpPr>
          <p:cNvPr id="2" name="TextBox 1">
            <a:extLst>
              <a:ext uri="{FF2B5EF4-FFF2-40B4-BE49-F238E27FC236}">
                <a16:creationId xmlns:a16="http://schemas.microsoft.com/office/drawing/2014/main" id="{7B16A60A-CB65-9C49-07FD-EF072273CA48}"/>
              </a:ext>
            </a:extLst>
          </p:cNvPr>
          <p:cNvSpPr txBox="1"/>
          <p:nvPr/>
        </p:nvSpPr>
        <p:spPr>
          <a:xfrm>
            <a:off x="683568" y="4584197"/>
            <a:ext cx="2842913" cy="523220"/>
          </a:xfrm>
          <a:prstGeom prst="rect">
            <a:avLst/>
          </a:prstGeom>
          <a:noFill/>
        </p:spPr>
        <p:txBody>
          <a:bodyPr wrap="square" rtlCol="0">
            <a:spAutoFit/>
          </a:bodyPr>
          <a:lstStyle/>
          <a:p>
            <a:r>
              <a:rPr lang="en-US" sz="2800" b="1" dirty="0">
                <a:solidFill>
                  <a:schemeClr val="accent3">
                    <a:lumMod val="50000"/>
                  </a:schemeClr>
                </a:solidFill>
              </a:rPr>
              <a:t>Disadvantages</a:t>
            </a:r>
            <a:endParaRPr lang="en-IN" sz="2800" b="1" dirty="0">
              <a:solidFill>
                <a:schemeClr val="accent3">
                  <a:lumMod val="50000"/>
                </a:schemeClr>
              </a:solidFill>
            </a:endParaRPr>
          </a:p>
        </p:txBody>
      </p:sp>
      <p:sp>
        <p:nvSpPr>
          <p:cNvPr id="4" name="TextBox 3">
            <a:extLst>
              <a:ext uri="{FF2B5EF4-FFF2-40B4-BE49-F238E27FC236}">
                <a16:creationId xmlns:a16="http://schemas.microsoft.com/office/drawing/2014/main" id="{0FE7FEFF-B17A-1D7F-B22E-E608A9BA62D2}"/>
              </a:ext>
            </a:extLst>
          </p:cNvPr>
          <p:cNvSpPr txBox="1"/>
          <p:nvPr/>
        </p:nvSpPr>
        <p:spPr>
          <a:xfrm>
            <a:off x="365104" y="5233008"/>
            <a:ext cx="8527376"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They are not summarising the whole paragraph from an image for easy understanding.</a:t>
            </a:r>
          </a:p>
          <a:p>
            <a:pPr lvl="0"/>
            <a:endParaRPr lang="en-IN" dirty="0"/>
          </a:p>
          <a:p>
            <a:pPr marL="285750" lvl="0" indent="-285750">
              <a:buFont typeface="Arial" panose="020B0604020202020204" pitchFamily="34" charset="0"/>
              <a:buChar char="•"/>
            </a:pPr>
            <a:r>
              <a:rPr lang="en-IN" dirty="0"/>
              <a:t>Advanced NLP concepts not used.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47552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5046</Words>
  <Application>Microsoft Office PowerPoint</Application>
  <PresentationFormat>On-screen Show (4:3)</PresentationFormat>
  <Paragraphs>321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source-serif-pro</vt:lpstr>
      <vt:lpstr>Symbol</vt:lpstr>
      <vt:lpstr>Times New Roman</vt:lpstr>
      <vt:lpstr>Wingdings</vt:lpstr>
      <vt:lpstr>Office Theme</vt:lpstr>
      <vt:lpstr>CS8811 Project Work  Final Review</vt:lpstr>
      <vt:lpstr>1. Abstract</vt:lpstr>
      <vt:lpstr>1.2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to Text Detection</vt:lpstr>
      <vt:lpstr>Summarization</vt:lpstr>
      <vt:lpstr>Translation</vt:lpstr>
      <vt:lpstr>Webcam to Text Detection</vt:lpstr>
      <vt:lpstr>Detected text to Summarization, Translation, and Speech Representation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Dinesh K</cp:lastModifiedBy>
  <cp:revision>45</cp:revision>
  <dcterms:created xsi:type="dcterms:W3CDTF">2021-08-31T13:03:01Z</dcterms:created>
  <dcterms:modified xsi:type="dcterms:W3CDTF">2023-03-27T16:50:43Z</dcterms:modified>
</cp:coreProperties>
</file>