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58" r:id="rId4"/>
    <p:sldId id="270" r:id="rId5"/>
    <p:sldId id="269" r:id="rId6"/>
    <p:sldId id="267"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67F62F71-CB35-41B8-AB3D-B5C29DBA22C0}" type="datetimeFigureOut">
              <a:rPr lang="en-US" smtClean="0"/>
              <a:pPr/>
              <a:t>3/17/2023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AE933D-69D1-436C-9AFD-E912809806BB}"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7F62F71-CB35-41B8-AB3D-B5C29DBA22C0}" type="datetimeFigureOut">
              <a:rPr lang="en-US" smtClean="0"/>
              <a:pPr/>
              <a:t>3/17/2023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AE933D-69D1-436C-9AFD-E912809806BB}"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7F62F71-CB35-41B8-AB3D-B5C29DBA22C0}" type="datetimeFigureOut">
              <a:rPr lang="en-US" smtClean="0"/>
              <a:pPr/>
              <a:t>3/17/2023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AE933D-69D1-436C-9AFD-E912809806BB}"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7F62F71-CB35-41B8-AB3D-B5C29DBA22C0}" type="datetimeFigureOut">
              <a:rPr lang="en-US" smtClean="0"/>
              <a:pPr/>
              <a:t>3/17/2023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AE933D-69D1-436C-9AFD-E912809806BB}"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F62F71-CB35-41B8-AB3D-B5C29DBA22C0}" type="datetimeFigureOut">
              <a:rPr lang="en-US" smtClean="0"/>
              <a:pPr/>
              <a:t>3/17/2023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AE933D-69D1-436C-9AFD-E912809806BB}"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67F62F71-CB35-41B8-AB3D-B5C29DBA22C0}" type="datetimeFigureOut">
              <a:rPr lang="en-US" smtClean="0"/>
              <a:pPr/>
              <a:t>3/17/2023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AE933D-69D1-436C-9AFD-E912809806BB}"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67F62F71-CB35-41B8-AB3D-B5C29DBA22C0}" type="datetimeFigureOut">
              <a:rPr lang="en-US" smtClean="0"/>
              <a:pPr/>
              <a:t>3/17/2023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DAE933D-69D1-436C-9AFD-E912809806BB}"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67F62F71-CB35-41B8-AB3D-B5C29DBA22C0}" type="datetimeFigureOut">
              <a:rPr lang="en-US" smtClean="0"/>
              <a:pPr/>
              <a:t>3/17/2023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DAE933D-69D1-436C-9AFD-E912809806BB}"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F62F71-CB35-41B8-AB3D-B5C29DBA22C0}" type="datetimeFigureOut">
              <a:rPr lang="en-US" smtClean="0"/>
              <a:pPr/>
              <a:t>3/17/2023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DAE933D-69D1-436C-9AFD-E912809806BB}"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F62F71-CB35-41B8-AB3D-B5C29DBA22C0}" type="datetimeFigureOut">
              <a:rPr lang="en-US" smtClean="0"/>
              <a:pPr/>
              <a:t>3/17/2023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AE933D-69D1-436C-9AFD-E912809806BB}"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F62F71-CB35-41B8-AB3D-B5C29DBA22C0}" type="datetimeFigureOut">
              <a:rPr lang="en-US" smtClean="0"/>
              <a:pPr/>
              <a:t>3/17/2023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AE933D-69D1-436C-9AFD-E912809806BB}"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F62F71-CB35-41B8-AB3D-B5C29DBA22C0}" type="datetimeFigureOut">
              <a:rPr lang="en-US" smtClean="0"/>
              <a:pPr/>
              <a:t>3/17/2023</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AE933D-69D1-436C-9AFD-E912809806BB}"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2546" y="1966081"/>
            <a:ext cx="5595534" cy="1143008"/>
          </a:xfrm>
        </p:spPr>
        <p:txBody>
          <a:bodyPr>
            <a:noAutofit/>
          </a:bodyPr>
          <a:lstStyle/>
          <a:p>
            <a:r>
              <a:rPr lang="en-GB" sz="3600" b="1" dirty="0">
                <a:solidFill>
                  <a:srgbClr val="FF0000"/>
                </a:solidFill>
                <a:latin typeface="Times New Roman" pitchFamily="18" charset="0"/>
                <a:cs typeface="Times New Roman" pitchFamily="18" charset="0"/>
              </a:rPr>
              <a:t>CS8811 Project Work </a:t>
            </a:r>
            <a:br>
              <a:rPr lang="en-GB" sz="2500" b="1" dirty="0">
                <a:solidFill>
                  <a:srgbClr val="0000CC"/>
                </a:solidFill>
                <a:latin typeface="Times New Roman" pitchFamily="18" charset="0"/>
                <a:cs typeface="Times New Roman" pitchFamily="18" charset="0"/>
              </a:rPr>
            </a:br>
            <a:r>
              <a:rPr lang="en-GB" sz="2500" b="1" dirty="0">
                <a:solidFill>
                  <a:srgbClr val="0000CC"/>
                </a:solidFill>
                <a:latin typeface="Times New Roman" pitchFamily="18" charset="0"/>
                <a:cs typeface="Times New Roman" pitchFamily="18" charset="0"/>
              </a:rPr>
              <a:t>Review 0</a:t>
            </a:r>
            <a:br>
              <a:rPr lang="en-GB" sz="2500" b="1" dirty="0">
                <a:solidFill>
                  <a:srgbClr val="0000CC"/>
                </a:solidFill>
                <a:latin typeface="Times New Roman" pitchFamily="18" charset="0"/>
                <a:cs typeface="Times New Roman" pitchFamily="18" charset="0"/>
              </a:rPr>
            </a:br>
            <a:r>
              <a:rPr lang="en-GB" sz="2500" b="1" dirty="0">
                <a:solidFill>
                  <a:srgbClr val="0000CC"/>
                </a:solidFill>
                <a:latin typeface="Times New Roman" pitchFamily="18" charset="0"/>
                <a:cs typeface="Times New Roman" pitchFamily="18" charset="0"/>
              </a:rPr>
              <a:t>Team 15</a:t>
            </a:r>
            <a:endParaRPr lang="en-GB" sz="2500" b="1" dirty="0">
              <a:solidFill>
                <a:srgbClr val="FF0000"/>
              </a:solidFill>
              <a:latin typeface="Times New Roman" pitchFamily="18" charset="0"/>
              <a:cs typeface="Times New Roman" pitchFamily="18" charset="0"/>
            </a:endParaRPr>
          </a:p>
        </p:txBody>
      </p:sp>
      <p:sp>
        <p:nvSpPr>
          <p:cNvPr id="3" name="Subtitle 2"/>
          <p:cNvSpPr>
            <a:spLocks noGrp="1"/>
          </p:cNvSpPr>
          <p:nvPr>
            <p:ph type="subTitle" idx="1"/>
          </p:nvPr>
        </p:nvSpPr>
        <p:spPr>
          <a:xfrm>
            <a:off x="611560" y="4467705"/>
            <a:ext cx="4786346" cy="1500198"/>
          </a:xfrm>
        </p:spPr>
        <p:txBody>
          <a:bodyPr>
            <a:normAutofit/>
          </a:bodyPr>
          <a:lstStyle/>
          <a:p>
            <a:r>
              <a:rPr lang="en-GB" sz="2100" b="1" dirty="0">
                <a:solidFill>
                  <a:srgbClr val="FF0000"/>
                </a:solidFill>
                <a:latin typeface="Times New Roman" pitchFamily="18" charset="0"/>
                <a:cs typeface="Times New Roman" pitchFamily="18" charset="0"/>
              </a:rPr>
              <a:t>Team Members</a:t>
            </a:r>
          </a:p>
          <a:p>
            <a:r>
              <a:rPr lang="en-GB" sz="2100" b="1" dirty="0">
                <a:solidFill>
                  <a:srgbClr val="0000CC"/>
                </a:solidFill>
                <a:latin typeface="Times New Roman" pitchFamily="18" charset="0"/>
                <a:cs typeface="Times New Roman" pitchFamily="18" charset="0"/>
              </a:rPr>
              <a:t>DINESH K     – 111719104044</a:t>
            </a:r>
          </a:p>
          <a:p>
            <a:r>
              <a:rPr lang="en-GB" sz="2100" b="1" dirty="0">
                <a:solidFill>
                  <a:srgbClr val="0000CC"/>
                </a:solidFill>
                <a:latin typeface="Times New Roman" pitchFamily="18" charset="0"/>
                <a:cs typeface="Times New Roman" pitchFamily="18" charset="0"/>
              </a:rPr>
              <a:t>BHARATH T – 111719104022 SUMANTH B – 111719104030</a:t>
            </a:r>
          </a:p>
          <a:p>
            <a:endParaRPr lang="en-GB" sz="2100" b="1" dirty="0">
              <a:solidFill>
                <a:srgbClr val="0000CC"/>
              </a:solidFill>
              <a:latin typeface="Times New Roman" pitchFamily="18" charset="0"/>
              <a:cs typeface="Times New Roman" pitchFamily="18" charset="0"/>
            </a:endParaRPr>
          </a:p>
        </p:txBody>
      </p:sp>
      <p:sp>
        <p:nvSpPr>
          <p:cNvPr id="4" name="Rectangle 3"/>
          <p:cNvSpPr/>
          <p:nvPr/>
        </p:nvSpPr>
        <p:spPr>
          <a:xfrm>
            <a:off x="928662" y="0"/>
            <a:ext cx="6565131" cy="1215717"/>
          </a:xfrm>
          <a:prstGeom prst="rect">
            <a:avLst/>
          </a:prstGeom>
        </p:spPr>
        <p:txBody>
          <a:bodyPr wrap="none">
            <a:spAutoFit/>
          </a:bodyPr>
          <a:lstStyle/>
          <a:p>
            <a:r>
              <a:rPr lang="en-GB" sz="4100" b="1" dirty="0">
                <a:solidFill>
                  <a:schemeClr val="accent3">
                    <a:lumMod val="50000"/>
                  </a:schemeClr>
                </a:solidFill>
                <a:latin typeface="Times New Roman" pitchFamily="18" charset="0"/>
                <a:cs typeface="Times New Roman" pitchFamily="18" charset="0"/>
              </a:rPr>
              <a:t>R.M.K. Engineering College</a:t>
            </a:r>
          </a:p>
          <a:p>
            <a:pPr algn="ctr"/>
            <a:r>
              <a:rPr lang="en-GB" b="1" dirty="0">
                <a:solidFill>
                  <a:schemeClr val="accent3">
                    <a:lumMod val="50000"/>
                  </a:schemeClr>
                </a:solidFill>
                <a:latin typeface="Times New Roman" pitchFamily="18" charset="0"/>
                <a:cs typeface="Times New Roman" pitchFamily="18" charset="0"/>
              </a:rPr>
              <a:t>(An Autonomous Institution)</a:t>
            </a:r>
          </a:p>
          <a:p>
            <a:r>
              <a:rPr lang="en-GB" sz="1400" b="1" dirty="0">
                <a:solidFill>
                  <a:schemeClr val="accent3">
                    <a:lumMod val="50000"/>
                  </a:schemeClr>
                </a:solidFill>
                <a:latin typeface="Times New Roman" pitchFamily="18" charset="0"/>
                <a:cs typeface="Times New Roman" pitchFamily="18" charset="0"/>
              </a:rPr>
              <a:t>R.S.M. Nagar,  Kavaraipettai-601 206, </a:t>
            </a:r>
            <a:r>
              <a:rPr lang="en-GB" sz="1400" b="1" dirty="0" err="1">
                <a:solidFill>
                  <a:schemeClr val="accent3">
                    <a:lumMod val="50000"/>
                  </a:schemeClr>
                </a:solidFill>
                <a:latin typeface="Times New Roman" pitchFamily="18" charset="0"/>
                <a:cs typeface="Times New Roman" pitchFamily="18" charset="0"/>
              </a:rPr>
              <a:t>Gummidipoondi</a:t>
            </a:r>
            <a:r>
              <a:rPr lang="en-GB" sz="1400" b="1" dirty="0">
                <a:solidFill>
                  <a:schemeClr val="accent3">
                    <a:lumMod val="50000"/>
                  </a:schemeClr>
                </a:solidFill>
                <a:latin typeface="Times New Roman" pitchFamily="18" charset="0"/>
                <a:cs typeface="Times New Roman" pitchFamily="18" charset="0"/>
              </a:rPr>
              <a:t> </a:t>
            </a:r>
            <a:r>
              <a:rPr lang="en-GB" sz="1400" b="1" dirty="0" err="1">
                <a:solidFill>
                  <a:schemeClr val="accent3">
                    <a:lumMod val="50000"/>
                  </a:schemeClr>
                </a:solidFill>
                <a:latin typeface="Times New Roman" pitchFamily="18" charset="0"/>
                <a:cs typeface="Times New Roman" pitchFamily="18" charset="0"/>
              </a:rPr>
              <a:t>Taluk</a:t>
            </a:r>
            <a:r>
              <a:rPr lang="en-GB" sz="1400" b="1" dirty="0">
                <a:solidFill>
                  <a:schemeClr val="accent3">
                    <a:lumMod val="50000"/>
                  </a:schemeClr>
                </a:solidFill>
                <a:latin typeface="Times New Roman" pitchFamily="18" charset="0"/>
                <a:cs typeface="Times New Roman" pitchFamily="18" charset="0"/>
              </a:rPr>
              <a:t>, </a:t>
            </a:r>
            <a:r>
              <a:rPr lang="en-GB" sz="1400" b="1" dirty="0" err="1">
                <a:solidFill>
                  <a:schemeClr val="accent3">
                    <a:lumMod val="50000"/>
                  </a:schemeClr>
                </a:solidFill>
                <a:latin typeface="Times New Roman" pitchFamily="18" charset="0"/>
                <a:cs typeface="Times New Roman" pitchFamily="18" charset="0"/>
              </a:rPr>
              <a:t>Thiruvallur</a:t>
            </a:r>
            <a:r>
              <a:rPr lang="en-GB" sz="1400" b="1" dirty="0">
                <a:solidFill>
                  <a:schemeClr val="accent3">
                    <a:lumMod val="50000"/>
                  </a:schemeClr>
                </a:solidFill>
                <a:latin typeface="Times New Roman" pitchFamily="18" charset="0"/>
                <a:cs typeface="Times New Roman" pitchFamily="18" charset="0"/>
              </a:rPr>
              <a:t> District.</a:t>
            </a:r>
          </a:p>
        </p:txBody>
      </p:sp>
      <p:pic>
        <p:nvPicPr>
          <p:cNvPr id="44039" name="Picture 7"/>
          <p:cNvPicPr>
            <a:picLocks noChangeAspect="1" noChangeArrowheads="1"/>
          </p:cNvPicPr>
          <p:nvPr/>
        </p:nvPicPr>
        <p:blipFill>
          <a:blip r:embed="rId2"/>
          <a:srcRect/>
          <a:stretch>
            <a:fillRect/>
          </a:stretch>
        </p:blipFill>
        <p:spPr bwMode="auto">
          <a:xfrm>
            <a:off x="0" y="71415"/>
            <a:ext cx="936048" cy="1285884"/>
          </a:xfrm>
          <a:prstGeom prst="rect">
            <a:avLst/>
          </a:prstGeom>
          <a:noFill/>
          <a:ln w="9525">
            <a:noFill/>
            <a:miter lim="800000"/>
            <a:headEnd/>
            <a:tailEnd/>
          </a:ln>
          <a:effectLst/>
        </p:spPr>
      </p:pic>
      <p:pic>
        <p:nvPicPr>
          <p:cNvPr id="44040" name="Picture 8"/>
          <p:cNvPicPr>
            <a:picLocks noChangeAspect="1" noChangeArrowheads="1"/>
          </p:cNvPicPr>
          <p:nvPr/>
        </p:nvPicPr>
        <p:blipFill>
          <a:blip r:embed="rId3" cstate="print"/>
          <a:srcRect/>
          <a:stretch>
            <a:fillRect/>
          </a:stretch>
        </p:blipFill>
        <p:spPr bwMode="auto">
          <a:xfrm>
            <a:off x="7572396" y="142852"/>
            <a:ext cx="1500198" cy="687591"/>
          </a:xfrm>
          <a:prstGeom prst="rect">
            <a:avLst/>
          </a:prstGeom>
          <a:noFill/>
          <a:ln w="9525">
            <a:noFill/>
            <a:miter lim="800000"/>
            <a:headEnd/>
            <a:tailEnd/>
          </a:ln>
          <a:effectLst/>
        </p:spPr>
      </p:pic>
      <p:sp>
        <p:nvSpPr>
          <p:cNvPr id="11" name="Rectangle 10"/>
          <p:cNvSpPr/>
          <p:nvPr/>
        </p:nvSpPr>
        <p:spPr>
          <a:xfrm>
            <a:off x="1030611" y="1214422"/>
            <a:ext cx="6684661" cy="738664"/>
          </a:xfrm>
          <a:prstGeom prst="rect">
            <a:avLst/>
          </a:prstGeom>
        </p:spPr>
        <p:txBody>
          <a:bodyPr wrap="square">
            <a:spAutoFit/>
          </a:bodyPr>
          <a:lstStyle/>
          <a:p>
            <a:pPr algn="ctr"/>
            <a:r>
              <a:rPr lang="en-GB" sz="1400" b="1" dirty="0">
                <a:solidFill>
                  <a:srgbClr val="002060"/>
                </a:solidFill>
                <a:latin typeface="Times New Roman" pitchFamily="18" charset="0"/>
                <a:cs typeface="Times New Roman" pitchFamily="18" charset="0"/>
              </a:rPr>
              <a:t>Affiliated to Anna University,  Chennai / Approved by AICTE,  New Delhi. Accredited by NAAC with A+ Grade / ISO 9001 : 2015 Certified Institution.</a:t>
            </a:r>
          </a:p>
          <a:p>
            <a:pPr algn="ctr"/>
            <a:r>
              <a:rPr lang="en-GB" sz="1400" b="1" dirty="0">
                <a:solidFill>
                  <a:srgbClr val="002060"/>
                </a:solidFill>
                <a:latin typeface="Times New Roman" pitchFamily="18" charset="0"/>
                <a:cs typeface="Times New Roman" pitchFamily="18" charset="0"/>
              </a:rPr>
              <a:t>All the UG Programs are Accredited by NBA, New Delhi.</a:t>
            </a:r>
          </a:p>
        </p:txBody>
      </p:sp>
      <p:sp>
        <p:nvSpPr>
          <p:cNvPr id="8" name="Title 1"/>
          <p:cNvSpPr txBox="1">
            <a:spLocks/>
          </p:cNvSpPr>
          <p:nvPr/>
        </p:nvSpPr>
        <p:spPr>
          <a:xfrm>
            <a:off x="480194" y="3476502"/>
            <a:ext cx="7980238" cy="928694"/>
          </a:xfrm>
          <a:prstGeom prst="rect">
            <a:avLst/>
          </a:prstGeom>
        </p:spPr>
        <p:txBody>
          <a:bodyPr vert="horz" lIns="91440" tIns="45720" rIns="91440" bIns="45720" rtlCol="0" anchor="ctr">
            <a:noAutofit/>
          </a:bodyPr>
          <a:lstStyle/>
          <a:p>
            <a:pPr algn="ctr">
              <a:spcBef>
                <a:spcPct val="0"/>
              </a:spcBef>
              <a:defRPr/>
            </a:pPr>
            <a:r>
              <a:rPr kumimoji="0" lang="en-GB" sz="3200" b="1"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rPr>
              <a:t>Project Title </a:t>
            </a:r>
            <a:r>
              <a:rPr kumimoji="0" lang="en-GB" sz="3600" b="1"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rPr>
              <a:t>: </a:t>
            </a:r>
            <a:r>
              <a:rPr lang="en-US" sz="2800" b="1" noProof="0" dirty="0">
                <a:solidFill>
                  <a:schemeClr val="accent1">
                    <a:lumMod val="50000"/>
                  </a:schemeClr>
                </a:solidFill>
              </a:rPr>
              <a:t>Enhanced Extraction of Textual </a:t>
            </a:r>
            <a:r>
              <a:rPr lang="en-US" sz="2800" b="1" dirty="0">
                <a:solidFill>
                  <a:schemeClr val="accent1">
                    <a:lumMod val="50000"/>
                  </a:schemeClr>
                </a:solidFill>
              </a:rPr>
              <a:t>C</a:t>
            </a:r>
            <a:r>
              <a:rPr lang="en-US" sz="2800" b="1" noProof="0" dirty="0" err="1">
                <a:solidFill>
                  <a:schemeClr val="accent1">
                    <a:lumMod val="50000"/>
                  </a:schemeClr>
                </a:solidFill>
              </a:rPr>
              <a:t>haracters</a:t>
            </a:r>
            <a:r>
              <a:rPr lang="en-US" sz="2800" b="1" noProof="0" dirty="0">
                <a:solidFill>
                  <a:schemeClr val="accent1">
                    <a:lumMod val="50000"/>
                  </a:schemeClr>
                </a:solidFill>
              </a:rPr>
              <a:t> from </a:t>
            </a:r>
            <a:r>
              <a:rPr lang="en-US" sz="2800" b="1" dirty="0">
                <a:solidFill>
                  <a:schemeClr val="accent1">
                    <a:lumMod val="50000"/>
                  </a:schemeClr>
                </a:solidFill>
              </a:rPr>
              <a:t>M</a:t>
            </a:r>
            <a:r>
              <a:rPr lang="en-US" sz="2800" b="1" noProof="0" dirty="0" err="1">
                <a:solidFill>
                  <a:schemeClr val="accent1">
                    <a:lumMod val="50000"/>
                  </a:schemeClr>
                </a:solidFill>
              </a:rPr>
              <a:t>ultimed</a:t>
            </a:r>
            <a:r>
              <a:rPr lang="en-US" sz="2800" b="1" dirty="0" err="1">
                <a:solidFill>
                  <a:schemeClr val="accent1">
                    <a:lumMod val="50000"/>
                  </a:schemeClr>
                </a:solidFill>
              </a:rPr>
              <a:t>ia</a:t>
            </a:r>
            <a:r>
              <a:rPr lang="en-US" sz="2800" b="1" dirty="0">
                <a:solidFill>
                  <a:schemeClr val="accent1">
                    <a:lumMod val="50000"/>
                  </a:schemeClr>
                </a:solidFill>
              </a:rPr>
              <a:t> using Natural Language Processing</a:t>
            </a:r>
            <a:endParaRPr lang="en-US" sz="3200" b="1" dirty="0">
              <a:solidFill>
                <a:schemeClr val="accent1">
                  <a:lumMod val="5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GB" sz="2500" b="1" i="0" u="none" strike="noStrike" kern="1200" cap="none" spc="0" normalizeH="0" baseline="0" noProof="0" dirty="0">
              <a:ln>
                <a:noFill/>
              </a:ln>
              <a:solidFill>
                <a:srgbClr val="0033CC"/>
              </a:solidFill>
              <a:effectLst/>
              <a:uLnTx/>
              <a:uFillTx/>
              <a:latin typeface="Times New Roman" pitchFamily="18" charset="0"/>
              <a:ea typeface="+mj-ea"/>
              <a:cs typeface="Times New Roman" pitchFamily="18" charset="0"/>
            </a:endParaRPr>
          </a:p>
        </p:txBody>
      </p:sp>
      <p:sp>
        <p:nvSpPr>
          <p:cNvPr id="5" name="TextBox 4">
            <a:extLst>
              <a:ext uri="{FF2B5EF4-FFF2-40B4-BE49-F238E27FC236}">
                <a16:creationId xmlns:a16="http://schemas.microsoft.com/office/drawing/2014/main" id="{BF947BC7-2DED-1C4F-6423-3515947F20FA}"/>
              </a:ext>
            </a:extLst>
          </p:cNvPr>
          <p:cNvSpPr txBox="1"/>
          <p:nvPr/>
        </p:nvSpPr>
        <p:spPr>
          <a:xfrm>
            <a:off x="5940152" y="4466047"/>
            <a:ext cx="1910398" cy="738664"/>
          </a:xfrm>
          <a:prstGeom prst="rect">
            <a:avLst/>
          </a:prstGeom>
          <a:noFill/>
        </p:spPr>
        <p:txBody>
          <a:bodyPr wrap="square" rtlCol="0">
            <a:spAutoFit/>
          </a:bodyPr>
          <a:lstStyle/>
          <a:p>
            <a:r>
              <a:rPr lang="en-US" sz="2100" b="1" dirty="0">
                <a:solidFill>
                  <a:srgbClr val="FF0000"/>
                </a:solidFill>
              </a:rPr>
              <a:t>Project Guide</a:t>
            </a:r>
          </a:p>
          <a:p>
            <a:r>
              <a:rPr lang="en-US" sz="2100" b="1" dirty="0">
                <a:solidFill>
                  <a:srgbClr val="0033CC"/>
                </a:solidFill>
              </a:rPr>
              <a:t>Dr. P. KAVITHA</a:t>
            </a:r>
            <a:endParaRPr lang="en-IN" sz="2100" b="1" dirty="0">
              <a:solidFill>
                <a:srgbClr val="0033CC"/>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08" y="164782"/>
            <a:ext cx="3900486" cy="868346"/>
          </a:xfrm>
        </p:spPr>
        <p:txBody>
          <a:bodyPr>
            <a:normAutofit/>
          </a:bodyPr>
          <a:lstStyle/>
          <a:p>
            <a:r>
              <a:rPr lang="en-GB" b="1" dirty="0">
                <a:solidFill>
                  <a:schemeClr val="accent3">
                    <a:lumMod val="50000"/>
                  </a:schemeClr>
                </a:solidFill>
                <a:latin typeface="Times New Roman" pitchFamily="18" charset="0"/>
                <a:cs typeface="Times New Roman" pitchFamily="18" charset="0"/>
              </a:rPr>
              <a:t>1. Abstract</a:t>
            </a:r>
          </a:p>
        </p:txBody>
      </p:sp>
      <p:sp>
        <p:nvSpPr>
          <p:cNvPr id="3" name="TextBox 2">
            <a:extLst>
              <a:ext uri="{FF2B5EF4-FFF2-40B4-BE49-F238E27FC236}">
                <a16:creationId xmlns:a16="http://schemas.microsoft.com/office/drawing/2014/main" id="{A17959C8-F668-CEBF-BE85-9F5867716F82}"/>
              </a:ext>
            </a:extLst>
          </p:cNvPr>
          <p:cNvSpPr txBox="1"/>
          <p:nvPr/>
        </p:nvSpPr>
        <p:spPr>
          <a:xfrm>
            <a:off x="863588" y="1082636"/>
            <a:ext cx="7416824" cy="5601533"/>
          </a:xfrm>
          <a:prstGeom prst="rect">
            <a:avLst/>
          </a:prstGeom>
          <a:noFill/>
        </p:spPr>
        <p:txBody>
          <a:bodyPr wrap="square" rtlCol="0">
            <a:spAutoFit/>
          </a:bodyPr>
          <a:lstStyle/>
          <a:p>
            <a:pPr marL="285750" indent="-285750">
              <a:buFont typeface="Arial" pitchFamily="34" charset="0"/>
              <a:buChar char="•"/>
            </a:pPr>
            <a:r>
              <a:rPr lang="en-US" sz="2000" dirty="0">
                <a:solidFill>
                  <a:srgbClr val="333333"/>
                </a:solidFill>
              </a:rPr>
              <a:t>Enhanced extraction of textual characters re</a:t>
            </a:r>
            <a:r>
              <a:rPr lang="en-US" sz="2000" b="0" i="0" dirty="0">
                <a:solidFill>
                  <a:srgbClr val="333333"/>
                </a:solidFill>
                <a:effectLst/>
              </a:rPr>
              <a:t>presents a comprehensive framework for detection and recognition of textual content in video frames as well as in images. </a:t>
            </a:r>
            <a:endParaRPr lang="en-US" sz="2000" dirty="0"/>
          </a:p>
          <a:p>
            <a:endParaRPr lang="en-US" sz="2000" dirty="0"/>
          </a:p>
          <a:p>
            <a:pPr marL="285750" indent="-285750">
              <a:buFont typeface="Arial" pitchFamily="34" charset="0"/>
              <a:buChar char="•"/>
            </a:pPr>
            <a:r>
              <a:rPr lang="en-US" sz="2000" dirty="0"/>
              <a:t>Detection of text from document images enables Natural Language Processing algorithms to decipher the text and make sense of what the document conveys. </a:t>
            </a:r>
          </a:p>
          <a:p>
            <a:endParaRPr lang="en-US" sz="2000" dirty="0"/>
          </a:p>
          <a:p>
            <a:pPr marL="285750" indent="-285750">
              <a:buFont typeface="Arial" pitchFamily="34" charset="0"/>
              <a:buChar char="•"/>
            </a:pPr>
            <a:r>
              <a:rPr lang="en-US" sz="2000" dirty="0"/>
              <a:t>Furthermore, the text can be easily translated into multiple languages, and summarizes the text in to meaningful phrases using the transformers and pipelines in NLP text summarization. Then converts the summarizer text to an audio using Text-To-Speech library. </a:t>
            </a:r>
          </a:p>
          <a:p>
            <a:endParaRPr lang="en-US" sz="2000" dirty="0"/>
          </a:p>
          <a:p>
            <a:pPr marL="285750" indent="-285750">
              <a:buFont typeface="Arial" pitchFamily="34" charset="0"/>
              <a:buChar char="•"/>
            </a:pPr>
            <a:r>
              <a:rPr lang="en-IN" sz="2000" dirty="0">
                <a:solidFill>
                  <a:schemeClr val="tx1"/>
                </a:solidFill>
              </a:rPr>
              <a:t>The development of this application which will be great help to people with visual impairment and those who don’t know other language. </a:t>
            </a:r>
            <a:r>
              <a:rPr lang="en-US" sz="2000" dirty="0"/>
              <a:t> </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29744" y="188640"/>
            <a:ext cx="5929354" cy="85725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GB" sz="4400" b="1" dirty="0">
                <a:solidFill>
                  <a:schemeClr val="accent3">
                    <a:lumMod val="50000"/>
                  </a:schemeClr>
                </a:solidFill>
                <a:latin typeface="Times New Roman" pitchFamily="18" charset="0"/>
                <a:ea typeface="+mj-ea"/>
                <a:cs typeface="Times New Roman" pitchFamily="18" charset="0"/>
              </a:rPr>
              <a:t>1.1 Problem</a:t>
            </a:r>
            <a:r>
              <a:rPr kumimoji="0" lang="en-GB" sz="4400" b="1" i="0" u="none" strike="noStrike" kern="1200" cap="none" spc="0" normalizeH="0" noProof="0" dirty="0">
                <a:ln>
                  <a:noFill/>
                </a:ln>
                <a:solidFill>
                  <a:schemeClr val="accent3">
                    <a:lumMod val="50000"/>
                  </a:schemeClr>
                </a:solidFill>
                <a:effectLst/>
                <a:uLnTx/>
                <a:uFillTx/>
                <a:latin typeface="Times New Roman" pitchFamily="18" charset="0"/>
                <a:ea typeface="+mj-ea"/>
                <a:cs typeface="Times New Roman" pitchFamily="18" charset="0"/>
              </a:rPr>
              <a:t> </a:t>
            </a:r>
            <a:r>
              <a:rPr lang="en-GB" sz="4400" b="1" dirty="0">
                <a:solidFill>
                  <a:schemeClr val="accent3">
                    <a:lumMod val="50000"/>
                  </a:schemeClr>
                </a:solidFill>
                <a:latin typeface="Times New Roman" pitchFamily="18" charset="0"/>
                <a:ea typeface="+mj-ea"/>
                <a:cs typeface="Times New Roman" pitchFamily="18" charset="0"/>
              </a:rPr>
              <a:t>Statement</a:t>
            </a:r>
          </a:p>
        </p:txBody>
      </p:sp>
      <p:sp>
        <p:nvSpPr>
          <p:cNvPr id="4" name="TextBox 3">
            <a:extLst>
              <a:ext uri="{FF2B5EF4-FFF2-40B4-BE49-F238E27FC236}">
                <a16:creationId xmlns:a16="http://schemas.microsoft.com/office/drawing/2014/main" id="{2BF590BA-F538-FC20-73CE-822EE844E5E1}"/>
              </a:ext>
            </a:extLst>
          </p:cNvPr>
          <p:cNvSpPr txBox="1"/>
          <p:nvPr/>
        </p:nvSpPr>
        <p:spPr>
          <a:xfrm>
            <a:off x="755576" y="1491944"/>
            <a:ext cx="7331672" cy="1938992"/>
          </a:xfrm>
          <a:prstGeom prst="rect">
            <a:avLst/>
          </a:prstGeom>
          <a:noFill/>
        </p:spPr>
        <p:txBody>
          <a:bodyPr wrap="square" rtlCol="0">
            <a:spAutoFit/>
          </a:bodyPr>
          <a:lstStyle/>
          <a:p>
            <a:pPr marL="285750" indent="-285750">
              <a:buFont typeface="Arial" panose="020B0604020202020204" pitchFamily="34" charset="0"/>
              <a:buChar char="•"/>
            </a:pPr>
            <a:r>
              <a:rPr lang="en-US" sz="2000" b="0" i="0" dirty="0">
                <a:solidFill>
                  <a:srgbClr val="333333"/>
                </a:solidFill>
                <a:effectLst/>
              </a:rPr>
              <a:t>The domain has starting with trivial systems recognizing isolated digits and characters to complex end-to-end systems capable of reading text in natural scenes. </a:t>
            </a:r>
          </a:p>
          <a:p>
            <a:endParaRPr lang="en-US" sz="2000" b="0" i="0" dirty="0">
              <a:solidFill>
                <a:srgbClr val="333333"/>
              </a:solidFill>
              <a:effectLst/>
            </a:endParaRPr>
          </a:p>
          <a:p>
            <a:pPr marL="285750" indent="-285750">
              <a:buFont typeface="Arial" panose="020B0604020202020204" pitchFamily="34" charset="0"/>
              <a:buChar char="•"/>
            </a:pPr>
            <a:r>
              <a:rPr lang="en-US" sz="2000" b="0" i="0" dirty="0">
                <a:solidFill>
                  <a:srgbClr val="333333"/>
                </a:solidFill>
                <a:effectLst/>
              </a:rPr>
              <a:t>This project presents an overview of the notable contributions to detection and recognition of textual content in images and videos.</a:t>
            </a:r>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88640"/>
            <a:ext cx="3571900" cy="868346"/>
          </a:xfrm>
        </p:spPr>
        <p:txBody>
          <a:bodyPr/>
          <a:lstStyle/>
          <a:p>
            <a:r>
              <a:rPr lang="en-GB" b="1" dirty="0">
                <a:solidFill>
                  <a:schemeClr val="accent3">
                    <a:lumMod val="50000"/>
                  </a:schemeClr>
                </a:solidFill>
                <a:latin typeface="Times New Roman" pitchFamily="18" charset="0"/>
                <a:cs typeface="Times New Roman" pitchFamily="18" charset="0"/>
              </a:rPr>
              <a:t>1.2 Objective</a:t>
            </a:r>
          </a:p>
        </p:txBody>
      </p:sp>
      <p:sp>
        <p:nvSpPr>
          <p:cNvPr id="3" name="TextBox 2">
            <a:extLst>
              <a:ext uri="{FF2B5EF4-FFF2-40B4-BE49-F238E27FC236}">
                <a16:creationId xmlns:a16="http://schemas.microsoft.com/office/drawing/2014/main" id="{14210A77-B0A2-3559-5A24-0F339DC4A475}"/>
              </a:ext>
            </a:extLst>
          </p:cNvPr>
          <p:cNvSpPr txBox="1"/>
          <p:nvPr/>
        </p:nvSpPr>
        <p:spPr>
          <a:xfrm>
            <a:off x="971600" y="1412776"/>
            <a:ext cx="7462544" cy="2831544"/>
          </a:xfrm>
          <a:prstGeom prst="rect">
            <a:avLst/>
          </a:prstGeom>
          <a:noFill/>
        </p:spPr>
        <p:txBody>
          <a:bodyPr wrap="square" rtlCol="0">
            <a:spAutoFit/>
          </a:bodyPr>
          <a:lstStyle/>
          <a:p>
            <a:pPr marL="285750" indent="-285750">
              <a:buFont typeface="Arial" panose="020B0604020202020204" pitchFamily="34" charset="0"/>
              <a:buChar char="•"/>
            </a:pPr>
            <a:r>
              <a:rPr lang="en-US" sz="2000" dirty="0"/>
              <a:t>The objective of OCR is to achieve modification or conversion of any form of text or text-containing documents such as handwritten text, printed or scanned text images, into an editable digital format for deeper and further processing. </a:t>
            </a:r>
          </a:p>
          <a:p>
            <a:endParaRPr lang="en-US" sz="2000" dirty="0"/>
          </a:p>
          <a:p>
            <a:pPr marL="285750" indent="-285750">
              <a:buFont typeface="Arial" pitchFamily="34" charset="0"/>
              <a:buChar char="•"/>
            </a:pPr>
            <a:r>
              <a:rPr lang="en-US" sz="2000" b="0" i="0" dirty="0">
                <a:solidFill>
                  <a:srgbClr val="292929"/>
                </a:solidFill>
                <a:effectLst/>
                <a:latin typeface="source-serif-pro"/>
              </a:rPr>
              <a:t>The main idea of ​​this project is to select text characters from the running video and summarizes the whole paragraph from an image for easy </a:t>
            </a:r>
            <a:r>
              <a:rPr lang="en-US" sz="2000" dirty="0">
                <a:solidFill>
                  <a:srgbClr val="292929"/>
                </a:solidFill>
                <a:latin typeface="source-serif-pro"/>
              </a:rPr>
              <a:t>understanding.</a:t>
            </a:r>
            <a:endParaRPr lang="en-US" sz="2000" dirty="0"/>
          </a:p>
          <a:p>
            <a:endParaRPr lang="en-IN" dirty="0"/>
          </a:p>
        </p:txBody>
      </p:sp>
    </p:spTree>
    <p:extLst>
      <p:ext uri="{BB962C8B-B14F-4D97-AF65-F5344CB8AC3E}">
        <p14:creationId xmlns:p14="http://schemas.microsoft.com/office/powerpoint/2010/main" val="1128451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115616" y="116632"/>
            <a:ext cx="7429552" cy="642918"/>
          </a:xfrm>
          <a:prstGeom prst="rect">
            <a:avLst/>
          </a:prstGeom>
        </p:spPr>
        <p:txBody>
          <a:bodyPr vert="horz" lIns="91440" tIns="45720" rIns="91440" bIns="45720" rtlCol="0" anchor="ctr">
            <a:normAutofit fontScale="92500" lnSpcReduction="10000"/>
          </a:bodyPr>
          <a:lstStyle/>
          <a:p>
            <a:r>
              <a:rPr lang="en-GB" sz="4000" b="1" dirty="0">
                <a:solidFill>
                  <a:schemeClr val="accent3">
                    <a:lumMod val="50000"/>
                  </a:schemeClr>
                </a:solidFill>
                <a:latin typeface="Times New Roman" pitchFamily="18" charset="0"/>
                <a:ea typeface="+mj-ea"/>
                <a:cs typeface="Times New Roman" pitchFamily="18" charset="0"/>
              </a:rPr>
              <a:t>2. Hardware and Software Used</a:t>
            </a:r>
          </a:p>
        </p:txBody>
      </p:sp>
      <p:sp>
        <p:nvSpPr>
          <p:cNvPr id="3" name="Rectangle 2"/>
          <p:cNvSpPr/>
          <p:nvPr/>
        </p:nvSpPr>
        <p:spPr>
          <a:xfrm>
            <a:off x="500034" y="980728"/>
            <a:ext cx="8143932" cy="5139869"/>
          </a:xfrm>
          <a:prstGeom prst="rect">
            <a:avLst/>
          </a:prstGeom>
        </p:spPr>
        <p:txBody>
          <a:bodyPr wrap="square">
            <a:spAutoFit/>
          </a:bodyPr>
          <a:lstStyle/>
          <a:p>
            <a:r>
              <a:rPr lang="en-GB" sz="2500" b="1" dirty="0">
                <a:solidFill>
                  <a:schemeClr val="accent3">
                    <a:lumMod val="50000"/>
                  </a:schemeClr>
                </a:solidFill>
                <a:latin typeface="Times New Roman" pitchFamily="18" charset="0"/>
                <a:cs typeface="Times New Roman" pitchFamily="18" charset="0"/>
              </a:rPr>
              <a:t>2.1 Hardware Used</a:t>
            </a:r>
          </a:p>
          <a:p>
            <a:endParaRPr lang="en-GB" sz="2500" b="1" dirty="0">
              <a:solidFill>
                <a:schemeClr val="accent3">
                  <a:lumMod val="50000"/>
                </a:schemeClr>
              </a:solidFill>
              <a:cs typeface="Times New Roman" pitchFamily="18" charset="0"/>
            </a:endParaRPr>
          </a:p>
          <a:p>
            <a:pPr marL="342900" indent="-342900">
              <a:buFont typeface="Arial" pitchFamily="34" charset="0"/>
              <a:buChar char="•"/>
            </a:pPr>
            <a:r>
              <a:rPr lang="en-GB" sz="2000" dirty="0">
                <a:cs typeface="Times New Roman" pitchFamily="18" charset="0"/>
              </a:rPr>
              <a:t>Processor		: Any Processor above 500 </a:t>
            </a:r>
            <a:r>
              <a:rPr lang="en-GB" sz="2000" dirty="0" err="1">
                <a:cs typeface="Times New Roman" pitchFamily="18" charset="0"/>
              </a:rPr>
              <a:t>MHz.</a:t>
            </a:r>
            <a:endParaRPr lang="en-GB" sz="2000" dirty="0">
              <a:cs typeface="Times New Roman" pitchFamily="18" charset="0"/>
            </a:endParaRPr>
          </a:p>
          <a:p>
            <a:pPr marL="342900" indent="-342900">
              <a:buFont typeface="Arial" pitchFamily="34" charset="0"/>
              <a:buChar char="•"/>
            </a:pPr>
            <a:r>
              <a:rPr lang="en-GB" sz="2000" dirty="0">
                <a:cs typeface="Times New Roman" pitchFamily="18" charset="0"/>
              </a:rPr>
              <a:t>Ram			: 4 GB</a:t>
            </a:r>
          </a:p>
          <a:p>
            <a:pPr marL="342900" indent="-342900">
              <a:buFont typeface="Arial" pitchFamily="34" charset="0"/>
              <a:buChar char="•"/>
            </a:pPr>
            <a:r>
              <a:rPr lang="en-GB" sz="2000" dirty="0">
                <a:cs typeface="Times New Roman" pitchFamily="18" charset="0"/>
              </a:rPr>
              <a:t>Hard Disk		: 4 GB</a:t>
            </a:r>
          </a:p>
          <a:p>
            <a:pPr marL="342900" indent="-342900">
              <a:buFont typeface="Arial" pitchFamily="34" charset="0"/>
              <a:buChar char="•"/>
            </a:pPr>
            <a:r>
              <a:rPr lang="en-GB" sz="2000" dirty="0">
                <a:cs typeface="Times New Roman" pitchFamily="18" charset="0"/>
              </a:rPr>
              <a:t>Input device		: 4 GB</a:t>
            </a:r>
          </a:p>
          <a:p>
            <a:pPr marL="342900" indent="-342900">
              <a:buFont typeface="Arial" pitchFamily="34" charset="0"/>
              <a:buChar char="•"/>
            </a:pPr>
            <a:r>
              <a:rPr lang="en-GB" sz="2000" dirty="0">
                <a:cs typeface="Times New Roman" pitchFamily="18" charset="0"/>
              </a:rPr>
              <a:t>Output device 	: VGA and High Resolution</a:t>
            </a:r>
          </a:p>
          <a:p>
            <a:endParaRPr lang="en-GB" sz="2500" b="1" dirty="0">
              <a:solidFill>
                <a:schemeClr val="accent3">
                  <a:lumMod val="50000"/>
                </a:schemeClr>
              </a:solidFill>
              <a:latin typeface="Times New Roman" pitchFamily="18" charset="0"/>
              <a:cs typeface="Times New Roman" pitchFamily="18" charset="0"/>
            </a:endParaRPr>
          </a:p>
          <a:p>
            <a:endParaRPr lang="en-GB" sz="2500" b="1" dirty="0">
              <a:solidFill>
                <a:schemeClr val="accent3">
                  <a:lumMod val="50000"/>
                </a:schemeClr>
              </a:solidFill>
              <a:latin typeface="Times New Roman" pitchFamily="18" charset="0"/>
              <a:cs typeface="Times New Roman" pitchFamily="18" charset="0"/>
            </a:endParaRPr>
          </a:p>
          <a:p>
            <a:r>
              <a:rPr lang="en-GB" sz="2500" b="1" dirty="0">
                <a:solidFill>
                  <a:schemeClr val="accent3">
                    <a:lumMod val="50000"/>
                  </a:schemeClr>
                </a:solidFill>
                <a:latin typeface="Times New Roman" pitchFamily="18" charset="0"/>
                <a:cs typeface="Times New Roman" pitchFamily="18" charset="0"/>
              </a:rPr>
              <a:t>2.2 Software Used</a:t>
            </a:r>
          </a:p>
          <a:p>
            <a:endParaRPr lang="en-GB" sz="2500" b="1" dirty="0">
              <a:solidFill>
                <a:schemeClr val="accent3">
                  <a:lumMod val="50000"/>
                </a:schemeClr>
              </a:solidFill>
              <a:latin typeface="Times New Roman" pitchFamily="18" charset="0"/>
              <a:cs typeface="Times New Roman" pitchFamily="18" charset="0"/>
            </a:endParaRPr>
          </a:p>
          <a:p>
            <a:pPr marL="342900" indent="-342900">
              <a:buFont typeface="Arial" pitchFamily="34" charset="0"/>
              <a:buChar char="•"/>
            </a:pPr>
            <a:r>
              <a:rPr lang="en-GB" sz="2000" dirty="0">
                <a:cs typeface="Times New Roman" pitchFamily="18" charset="0"/>
              </a:rPr>
              <a:t>Operating System	:Windows 7 or higher</a:t>
            </a:r>
          </a:p>
          <a:p>
            <a:pPr marL="342900" indent="-342900">
              <a:buFont typeface="Arial" pitchFamily="34" charset="0"/>
              <a:buChar char="•"/>
            </a:pPr>
            <a:r>
              <a:rPr lang="en-GB" sz="2000" dirty="0">
                <a:cs typeface="Times New Roman" pitchFamily="18" charset="0"/>
              </a:rPr>
              <a:t>Programming	                : Python 3.6 and related libraries</a:t>
            </a:r>
          </a:p>
          <a:p>
            <a:pPr marL="342900" indent="-342900">
              <a:buFont typeface="Arial" pitchFamily="34" charset="0"/>
              <a:buChar char="•"/>
            </a:pPr>
            <a:r>
              <a:rPr lang="en-GB" sz="2000" dirty="0">
                <a:cs typeface="Times New Roman" pitchFamily="18" charset="0"/>
              </a:rPr>
              <a:t>Tool                                  : Anaconda with </a:t>
            </a:r>
            <a:r>
              <a:rPr lang="en-GB" sz="2000" dirty="0" err="1">
                <a:cs typeface="Times New Roman" pitchFamily="18" charset="0"/>
              </a:rPr>
              <a:t>Jupyter</a:t>
            </a:r>
            <a:r>
              <a:rPr lang="en-GB" sz="2000" dirty="0">
                <a:cs typeface="Times New Roman" pitchFamily="18" charset="0"/>
              </a:rPr>
              <a:t> Notebook</a:t>
            </a:r>
          </a:p>
          <a:p>
            <a:endParaRPr lang="en-GB" b="1" dirty="0">
              <a:solidFill>
                <a:schemeClr val="accent3">
                  <a:lumMod val="50000"/>
                </a:schemeClr>
              </a:solidFill>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428596" y="357166"/>
            <a:ext cx="4929222" cy="714404"/>
          </a:xfrm>
          <a:prstGeom prst="rect">
            <a:avLst/>
          </a:prstGeom>
        </p:spPr>
        <p:txBody>
          <a:bodyPr vert="horz" lIns="91440" tIns="45720" rIns="91440" bIns="45720" rtlCol="0" anchor="ctr">
            <a:normAutofit/>
          </a:bodyPr>
          <a:lstStyle/>
          <a:p>
            <a:r>
              <a:rPr lang="en-GB" sz="4000" b="1" dirty="0">
                <a:solidFill>
                  <a:schemeClr val="accent3">
                    <a:lumMod val="50000"/>
                  </a:schemeClr>
                </a:solidFill>
                <a:latin typeface="Times New Roman" pitchFamily="18" charset="0"/>
                <a:ea typeface="+mj-ea"/>
                <a:cs typeface="Times New Roman" pitchFamily="18" charset="0"/>
              </a:rPr>
              <a:t>3. Expected Results</a:t>
            </a:r>
            <a:endParaRPr lang="en-GB" sz="3600" b="1" dirty="0">
              <a:solidFill>
                <a:schemeClr val="accent3">
                  <a:lumMod val="50000"/>
                </a:schemeClr>
              </a:solidFill>
              <a:latin typeface="Times New Roman" pitchFamily="18" charset="0"/>
              <a:ea typeface="+mj-ea"/>
              <a:cs typeface="Times New Roman" pitchFamily="18" charset="0"/>
            </a:endParaRPr>
          </a:p>
        </p:txBody>
      </p:sp>
      <p:sp>
        <p:nvSpPr>
          <p:cNvPr id="2" name="TextBox 1">
            <a:extLst>
              <a:ext uri="{FF2B5EF4-FFF2-40B4-BE49-F238E27FC236}">
                <a16:creationId xmlns:a16="http://schemas.microsoft.com/office/drawing/2014/main" id="{A7AE1089-FEFC-7F15-E2FA-BD59CD3A43E9}"/>
              </a:ext>
            </a:extLst>
          </p:cNvPr>
          <p:cNvSpPr txBox="1"/>
          <p:nvPr/>
        </p:nvSpPr>
        <p:spPr>
          <a:xfrm>
            <a:off x="637849" y="1439064"/>
            <a:ext cx="8026036" cy="3170099"/>
          </a:xfrm>
          <a:prstGeom prst="rect">
            <a:avLst/>
          </a:prstGeom>
          <a:noFill/>
        </p:spPr>
        <p:txBody>
          <a:bodyPr wrap="square" rtlCol="0">
            <a:spAutoFit/>
          </a:bodyPr>
          <a:lstStyle/>
          <a:p>
            <a:pPr marL="342900" indent="-342900">
              <a:buFont typeface="Arial" panose="020B0604020202020204" pitchFamily="34" charset="0"/>
              <a:buChar char="•"/>
            </a:pPr>
            <a:r>
              <a:rPr lang="en-US" sz="2000" b="0" i="0" dirty="0">
                <a:solidFill>
                  <a:srgbClr val="292929"/>
                </a:solidFill>
                <a:effectLst/>
              </a:rPr>
              <a:t>By this project, we have investigated methods in building an efficient way of detecting and recognizing text in </a:t>
            </a:r>
            <a:r>
              <a:rPr lang="en-US" sz="2000" dirty="0">
                <a:solidFill>
                  <a:srgbClr val="292929"/>
                </a:solidFill>
              </a:rPr>
              <a:t>camera frames</a:t>
            </a:r>
            <a:r>
              <a:rPr lang="en-US" sz="2000" b="0" i="0" dirty="0">
                <a:solidFill>
                  <a:srgbClr val="292929"/>
                </a:solidFill>
                <a:effectLst/>
              </a:rPr>
              <a:t>. It increases the efficiency of the webcam and also reduces the working time in copy data items.</a:t>
            </a:r>
          </a:p>
          <a:p>
            <a:pPr marL="342900" indent="-342900">
              <a:buFont typeface="Arial" panose="020B0604020202020204" pitchFamily="34" charset="0"/>
              <a:buChar char="•"/>
            </a:pPr>
            <a:endParaRPr lang="en-US" sz="2000" dirty="0">
              <a:solidFill>
                <a:srgbClr val="292929"/>
              </a:solidFill>
            </a:endParaRPr>
          </a:p>
          <a:p>
            <a:pPr marL="342900" indent="-342900">
              <a:buFont typeface="Arial" panose="020B0604020202020204" pitchFamily="34" charset="0"/>
              <a:buChar char="•"/>
            </a:pPr>
            <a:r>
              <a:rPr lang="en-IN" sz="2000" dirty="0"/>
              <a:t>We are implementing Language translation while reading the image which is faster than translating the extracted text.</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Implementation of summarising the text is helpful in understand the whole context of the text or paragraph.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TotalTime>
  <Words>504</Words>
  <Application>Microsoft Office PowerPoint</Application>
  <PresentationFormat>On-screen Show (4:3)</PresentationFormat>
  <Paragraphs>49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source-serif-pro</vt:lpstr>
      <vt:lpstr>Times New Roman</vt:lpstr>
      <vt:lpstr>Office Theme</vt:lpstr>
      <vt:lpstr>CS8811 Project Work  Review 0 Team 15</vt:lpstr>
      <vt:lpstr>1. Abstract</vt:lpstr>
      <vt:lpstr>PowerPoint Presentation</vt:lpstr>
      <vt:lpstr>1.2 Objective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Dinesh K</cp:lastModifiedBy>
  <cp:revision>10</cp:revision>
  <dcterms:created xsi:type="dcterms:W3CDTF">2021-08-31T13:03:01Z</dcterms:created>
  <dcterms:modified xsi:type="dcterms:W3CDTF">2023-03-17T04:41:17Z</dcterms:modified>
</cp:coreProperties>
</file>