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73" r:id="rId5"/>
    <p:sldId id="274" r:id="rId6"/>
    <p:sldId id="269" r:id="rId7"/>
    <p:sldId id="270" r:id="rId8"/>
    <p:sldId id="263" r:id="rId9"/>
    <p:sldId id="278" r:id="rId10"/>
    <p:sldId id="268" r:id="rId11"/>
    <p:sldId id="280" r:id="rId12"/>
    <p:sldId id="281" r:id="rId13"/>
    <p:sldId id="282" r:id="rId14"/>
    <p:sldId id="267"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34" autoAdjust="0"/>
  </p:normalViewPr>
  <p:slideViewPr>
    <p:cSldViewPr>
      <p:cViewPr varScale="1">
        <p:scale>
          <a:sx n="80" d="100"/>
          <a:sy n="80" d="100"/>
        </p:scale>
        <p:origin x="1522"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7F62F71-CB35-41B8-AB3D-B5C29DBA22C0}" type="datetimeFigureOut">
              <a:rPr lang="en-US" smtClean="0"/>
              <a:pPr/>
              <a:t>3/17/2023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7F62F71-CB35-41B8-AB3D-B5C29DBA22C0}" type="datetimeFigureOut">
              <a:rPr lang="en-US" smtClean="0"/>
              <a:pPr/>
              <a:t>3/17/2023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7F62F71-CB35-41B8-AB3D-B5C29DBA22C0}" type="datetimeFigureOut">
              <a:rPr lang="en-US" smtClean="0"/>
              <a:pPr/>
              <a:t>3/17/2023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7F62F71-CB35-41B8-AB3D-B5C29DBA22C0}" type="datetimeFigureOut">
              <a:rPr lang="en-US" smtClean="0"/>
              <a:pPr/>
              <a:t>3/17/2023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62F71-CB35-41B8-AB3D-B5C29DBA22C0}" type="datetimeFigureOut">
              <a:rPr lang="en-US" smtClean="0"/>
              <a:pPr/>
              <a:t>3/17/2023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7F62F71-CB35-41B8-AB3D-B5C29DBA22C0}" type="datetimeFigureOut">
              <a:rPr lang="en-US" smtClean="0"/>
              <a:pPr/>
              <a:t>3/17/2023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7F62F71-CB35-41B8-AB3D-B5C29DBA22C0}" type="datetimeFigureOut">
              <a:rPr lang="en-US" smtClean="0"/>
              <a:pPr/>
              <a:t>3/17/2023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7F62F71-CB35-41B8-AB3D-B5C29DBA22C0}" type="datetimeFigureOut">
              <a:rPr lang="en-US" smtClean="0"/>
              <a:pPr/>
              <a:t>3/17/2023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62F71-CB35-41B8-AB3D-B5C29DBA22C0}" type="datetimeFigureOut">
              <a:rPr lang="en-US" smtClean="0"/>
              <a:pPr/>
              <a:t>3/17/2023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F62F71-CB35-41B8-AB3D-B5C29DBA22C0}" type="datetimeFigureOut">
              <a:rPr lang="en-US" smtClean="0"/>
              <a:pPr/>
              <a:t>3/17/2023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F62F71-CB35-41B8-AB3D-B5C29DBA22C0}" type="datetimeFigureOut">
              <a:rPr lang="en-US" smtClean="0"/>
              <a:pPr/>
              <a:t>3/17/2023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62F71-CB35-41B8-AB3D-B5C29DBA22C0}" type="datetimeFigureOut">
              <a:rPr lang="en-US" smtClean="0"/>
              <a:pPr/>
              <a:t>3/17/2023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E933D-69D1-436C-9AFD-E912809806BB}"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9672" y="2000240"/>
            <a:ext cx="5595534" cy="1143008"/>
          </a:xfrm>
        </p:spPr>
        <p:txBody>
          <a:bodyPr>
            <a:noAutofit/>
          </a:bodyPr>
          <a:lstStyle/>
          <a:p>
            <a:r>
              <a:rPr lang="en-GB" sz="2500" b="1" dirty="0">
                <a:solidFill>
                  <a:schemeClr val="accent3">
                    <a:lumMod val="50000"/>
                  </a:schemeClr>
                </a:solidFill>
                <a:latin typeface="Times New Roman" pitchFamily="18" charset="0"/>
                <a:cs typeface="Times New Roman" pitchFamily="18" charset="0"/>
              </a:rPr>
              <a:t>CS8811 Project Work </a:t>
            </a:r>
            <a:br>
              <a:rPr lang="en-GB" sz="2500" b="1" dirty="0">
                <a:solidFill>
                  <a:schemeClr val="accent3">
                    <a:lumMod val="50000"/>
                  </a:schemeClr>
                </a:solidFill>
                <a:latin typeface="Times New Roman" pitchFamily="18" charset="0"/>
                <a:cs typeface="Times New Roman" pitchFamily="18" charset="0"/>
              </a:rPr>
            </a:br>
            <a:r>
              <a:rPr lang="en-GB" sz="2500" b="1">
                <a:solidFill>
                  <a:schemeClr val="accent3">
                    <a:lumMod val="50000"/>
                  </a:schemeClr>
                </a:solidFill>
                <a:latin typeface="Times New Roman" pitchFamily="18" charset="0"/>
                <a:cs typeface="Times New Roman" pitchFamily="18" charset="0"/>
              </a:rPr>
              <a:t>Review 2</a:t>
            </a:r>
            <a:endParaRPr lang="en-GB" sz="2500" b="1" dirty="0">
              <a:solidFill>
                <a:schemeClr val="accent3">
                  <a:lumMod val="50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611560" y="4357694"/>
            <a:ext cx="4786346" cy="2160240"/>
          </a:xfrm>
        </p:spPr>
        <p:txBody>
          <a:bodyPr>
            <a:normAutofit/>
          </a:bodyPr>
          <a:lstStyle/>
          <a:p>
            <a:r>
              <a:rPr lang="en-GB" sz="2100" b="1" u="sng" dirty="0">
                <a:solidFill>
                  <a:schemeClr val="accent3">
                    <a:lumMod val="50000"/>
                  </a:schemeClr>
                </a:solidFill>
                <a:latin typeface="Times New Roman" pitchFamily="18" charset="0"/>
                <a:cs typeface="Times New Roman" pitchFamily="18" charset="0"/>
              </a:rPr>
              <a:t>Team Members</a:t>
            </a:r>
          </a:p>
          <a:p>
            <a:endParaRPr lang="en-GB" sz="2100" b="1" dirty="0">
              <a:solidFill>
                <a:schemeClr val="accent1"/>
              </a:solidFill>
              <a:latin typeface="Times New Roman" pitchFamily="18" charset="0"/>
              <a:cs typeface="Times New Roman" pitchFamily="18" charset="0"/>
            </a:endParaRPr>
          </a:p>
          <a:p>
            <a:r>
              <a:rPr lang="en-GB" sz="2100" b="1" dirty="0">
                <a:solidFill>
                  <a:schemeClr val="tx2"/>
                </a:solidFill>
                <a:latin typeface="Times New Roman" pitchFamily="18" charset="0"/>
                <a:cs typeface="Times New Roman" pitchFamily="18" charset="0"/>
              </a:rPr>
              <a:t>K. DINESH  – 111719104044</a:t>
            </a:r>
          </a:p>
          <a:p>
            <a:r>
              <a:rPr lang="en-GB" sz="2100" b="1" dirty="0">
                <a:solidFill>
                  <a:schemeClr val="tx2"/>
                </a:solidFill>
                <a:latin typeface="Times New Roman" pitchFamily="18" charset="0"/>
                <a:cs typeface="Times New Roman" pitchFamily="18" charset="0"/>
              </a:rPr>
              <a:t>T. BHARATH – 111719104022 </a:t>
            </a:r>
          </a:p>
          <a:p>
            <a:r>
              <a:rPr lang="en-GB" sz="2100" b="1" dirty="0">
                <a:solidFill>
                  <a:schemeClr val="tx2"/>
                </a:solidFill>
                <a:latin typeface="Times New Roman" pitchFamily="18" charset="0"/>
                <a:cs typeface="Times New Roman" pitchFamily="18" charset="0"/>
              </a:rPr>
              <a:t>B. SUMANTH – 111719104030</a:t>
            </a:r>
          </a:p>
          <a:p>
            <a:endParaRPr lang="en-GB" sz="2100" b="1" dirty="0">
              <a:solidFill>
                <a:schemeClr val="accent1"/>
              </a:solidFill>
              <a:latin typeface="Times New Roman" pitchFamily="18" charset="0"/>
              <a:cs typeface="Times New Roman" pitchFamily="18" charset="0"/>
            </a:endParaRPr>
          </a:p>
          <a:p>
            <a:endParaRPr lang="en-GB" sz="2100" b="1" dirty="0">
              <a:solidFill>
                <a:schemeClr val="accent1"/>
              </a:solidFill>
              <a:latin typeface="Times New Roman" pitchFamily="18" charset="0"/>
              <a:cs typeface="Times New Roman" pitchFamily="18" charset="0"/>
            </a:endParaRPr>
          </a:p>
        </p:txBody>
      </p:sp>
      <p:sp>
        <p:nvSpPr>
          <p:cNvPr id="4" name="Rectangle 3"/>
          <p:cNvSpPr/>
          <p:nvPr/>
        </p:nvSpPr>
        <p:spPr>
          <a:xfrm>
            <a:off x="928662" y="0"/>
            <a:ext cx="6565131" cy="1215717"/>
          </a:xfrm>
          <a:prstGeom prst="rect">
            <a:avLst/>
          </a:prstGeom>
        </p:spPr>
        <p:txBody>
          <a:bodyPr wrap="none">
            <a:spAutoFit/>
          </a:bodyPr>
          <a:lstStyle/>
          <a:p>
            <a:r>
              <a:rPr lang="en-GB" sz="4100" b="1" dirty="0">
                <a:solidFill>
                  <a:schemeClr val="accent3">
                    <a:lumMod val="50000"/>
                  </a:schemeClr>
                </a:solidFill>
                <a:latin typeface="Times New Roman" pitchFamily="18" charset="0"/>
                <a:cs typeface="Times New Roman" pitchFamily="18" charset="0"/>
              </a:rPr>
              <a:t>R.M.K. Engineering College</a:t>
            </a:r>
          </a:p>
          <a:p>
            <a:pPr algn="ctr"/>
            <a:r>
              <a:rPr lang="en-GB" b="1" dirty="0">
                <a:solidFill>
                  <a:schemeClr val="accent3">
                    <a:lumMod val="50000"/>
                  </a:schemeClr>
                </a:solidFill>
                <a:latin typeface="Times New Roman" pitchFamily="18" charset="0"/>
                <a:cs typeface="Times New Roman" pitchFamily="18" charset="0"/>
              </a:rPr>
              <a:t>(An Autonomous Institution)</a:t>
            </a:r>
          </a:p>
          <a:p>
            <a:r>
              <a:rPr lang="en-GB" sz="1400" b="1" dirty="0">
                <a:solidFill>
                  <a:schemeClr val="accent3">
                    <a:lumMod val="50000"/>
                  </a:schemeClr>
                </a:solidFill>
                <a:latin typeface="Times New Roman" pitchFamily="18" charset="0"/>
                <a:cs typeface="Times New Roman" pitchFamily="18" charset="0"/>
              </a:rPr>
              <a:t>R.S.M. Nagar,  Kavaraipettai-601 206, </a:t>
            </a:r>
            <a:r>
              <a:rPr lang="en-GB" sz="1400" b="1" dirty="0" err="1">
                <a:solidFill>
                  <a:schemeClr val="accent3">
                    <a:lumMod val="50000"/>
                  </a:schemeClr>
                </a:solidFill>
                <a:latin typeface="Times New Roman" pitchFamily="18" charset="0"/>
                <a:cs typeface="Times New Roman" pitchFamily="18" charset="0"/>
              </a:rPr>
              <a:t>Gummidipoondi</a:t>
            </a:r>
            <a:r>
              <a:rPr lang="en-GB" sz="1400" b="1" dirty="0">
                <a:solidFill>
                  <a:schemeClr val="accent3">
                    <a:lumMod val="50000"/>
                  </a:schemeClr>
                </a:solidFill>
                <a:latin typeface="Times New Roman" pitchFamily="18" charset="0"/>
                <a:cs typeface="Times New Roman" pitchFamily="18" charset="0"/>
              </a:rPr>
              <a:t> </a:t>
            </a:r>
            <a:r>
              <a:rPr lang="en-GB" sz="1400" b="1" dirty="0" err="1">
                <a:solidFill>
                  <a:schemeClr val="accent3">
                    <a:lumMod val="50000"/>
                  </a:schemeClr>
                </a:solidFill>
                <a:latin typeface="Times New Roman" pitchFamily="18" charset="0"/>
                <a:cs typeface="Times New Roman" pitchFamily="18" charset="0"/>
              </a:rPr>
              <a:t>Taluk</a:t>
            </a:r>
            <a:r>
              <a:rPr lang="en-GB" sz="1400" b="1" dirty="0">
                <a:solidFill>
                  <a:schemeClr val="accent3">
                    <a:lumMod val="50000"/>
                  </a:schemeClr>
                </a:solidFill>
                <a:latin typeface="Times New Roman" pitchFamily="18" charset="0"/>
                <a:cs typeface="Times New Roman" pitchFamily="18" charset="0"/>
              </a:rPr>
              <a:t>, </a:t>
            </a:r>
            <a:r>
              <a:rPr lang="en-GB" sz="1400" b="1" dirty="0" err="1">
                <a:solidFill>
                  <a:schemeClr val="accent3">
                    <a:lumMod val="50000"/>
                  </a:schemeClr>
                </a:solidFill>
                <a:latin typeface="Times New Roman" pitchFamily="18" charset="0"/>
                <a:cs typeface="Times New Roman" pitchFamily="18" charset="0"/>
              </a:rPr>
              <a:t>Thiruvallur</a:t>
            </a:r>
            <a:r>
              <a:rPr lang="en-GB" sz="1400" b="1" dirty="0">
                <a:solidFill>
                  <a:schemeClr val="accent3">
                    <a:lumMod val="50000"/>
                  </a:schemeClr>
                </a:solidFill>
                <a:latin typeface="Times New Roman" pitchFamily="18" charset="0"/>
                <a:cs typeface="Times New Roman" pitchFamily="18" charset="0"/>
              </a:rPr>
              <a:t> District.</a:t>
            </a:r>
          </a:p>
        </p:txBody>
      </p:sp>
      <p:pic>
        <p:nvPicPr>
          <p:cNvPr id="44039" name="Picture 7"/>
          <p:cNvPicPr>
            <a:picLocks noChangeAspect="1" noChangeArrowheads="1"/>
          </p:cNvPicPr>
          <p:nvPr/>
        </p:nvPicPr>
        <p:blipFill>
          <a:blip r:embed="rId2"/>
          <a:srcRect/>
          <a:stretch>
            <a:fillRect/>
          </a:stretch>
        </p:blipFill>
        <p:spPr bwMode="auto">
          <a:xfrm>
            <a:off x="0" y="71415"/>
            <a:ext cx="936048" cy="1285884"/>
          </a:xfrm>
          <a:prstGeom prst="rect">
            <a:avLst/>
          </a:prstGeom>
          <a:noFill/>
          <a:ln w="9525">
            <a:noFill/>
            <a:miter lim="800000"/>
            <a:headEnd/>
            <a:tailEnd/>
          </a:ln>
          <a:effectLst/>
        </p:spPr>
      </p:pic>
      <p:pic>
        <p:nvPicPr>
          <p:cNvPr id="44040" name="Picture 8"/>
          <p:cNvPicPr>
            <a:picLocks noChangeAspect="1" noChangeArrowheads="1"/>
          </p:cNvPicPr>
          <p:nvPr/>
        </p:nvPicPr>
        <p:blipFill>
          <a:blip r:embed="rId3" cstate="print"/>
          <a:srcRect/>
          <a:stretch>
            <a:fillRect/>
          </a:stretch>
        </p:blipFill>
        <p:spPr bwMode="auto">
          <a:xfrm>
            <a:off x="7572396" y="142852"/>
            <a:ext cx="1500198" cy="687591"/>
          </a:xfrm>
          <a:prstGeom prst="rect">
            <a:avLst/>
          </a:prstGeom>
          <a:noFill/>
          <a:ln w="9525">
            <a:noFill/>
            <a:miter lim="800000"/>
            <a:headEnd/>
            <a:tailEnd/>
          </a:ln>
          <a:effectLst/>
        </p:spPr>
      </p:pic>
      <p:sp>
        <p:nvSpPr>
          <p:cNvPr id="11" name="Rectangle 10"/>
          <p:cNvSpPr/>
          <p:nvPr/>
        </p:nvSpPr>
        <p:spPr>
          <a:xfrm>
            <a:off x="1030611" y="1214422"/>
            <a:ext cx="6684661" cy="738664"/>
          </a:xfrm>
          <a:prstGeom prst="rect">
            <a:avLst/>
          </a:prstGeom>
        </p:spPr>
        <p:txBody>
          <a:bodyPr wrap="square">
            <a:spAutoFit/>
          </a:bodyPr>
          <a:lstStyle/>
          <a:p>
            <a:pPr algn="ctr"/>
            <a:r>
              <a:rPr lang="en-GB" sz="1400" b="1" dirty="0">
                <a:solidFill>
                  <a:srgbClr val="002060"/>
                </a:solidFill>
                <a:latin typeface="Times New Roman" pitchFamily="18" charset="0"/>
                <a:cs typeface="Times New Roman" pitchFamily="18" charset="0"/>
              </a:rPr>
              <a:t>Affiliated to Anna University,  Chennai / Approved by AICTE,  New Delhi. Accredited by NAAC with A+ Grade / ISO 9001 : 2015 Certified Institution.</a:t>
            </a:r>
          </a:p>
          <a:p>
            <a:pPr algn="ctr"/>
            <a:r>
              <a:rPr lang="en-GB" sz="1400" b="1" dirty="0">
                <a:solidFill>
                  <a:srgbClr val="002060"/>
                </a:solidFill>
                <a:latin typeface="Times New Roman" pitchFamily="18" charset="0"/>
                <a:cs typeface="Times New Roman" pitchFamily="18" charset="0"/>
              </a:rPr>
              <a:t>All the UG Programs are Accredited by NBA, New Delhi.</a:t>
            </a:r>
          </a:p>
        </p:txBody>
      </p:sp>
      <p:sp>
        <p:nvSpPr>
          <p:cNvPr id="8" name="Title 1"/>
          <p:cNvSpPr txBox="1">
            <a:spLocks/>
          </p:cNvSpPr>
          <p:nvPr/>
        </p:nvSpPr>
        <p:spPr>
          <a:xfrm>
            <a:off x="0" y="3286124"/>
            <a:ext cx="9072594" cy="928694"/>
          </a:xfrm>
          <a:prstGeom prst="rect">
            <a:avLst/>
          </a:prstGeom>
        </p:spPr>
        <p:txBody>
          <a:bodyPr vert="horz" lIns="91440" tIns="45720" rIns="91440" bIns="45720" rtlCol="0" anchor="ctr">
            <a:noAutofit/>
          </a:bodyPr>
          <a:lstStyle/>
          <a:p>
            <a:pPr algn="ctr">
              <a:spcBef>
                <a:spcPct val="0"/>
              </a:spcBef>
              <a:defRPr/>
            </a:pPr>
            <a:r>
              <a:rPr kumimoji="0" lang="en-GB" sz="2500" b="1" i="0" u="none" strike="noStrike" kern="1200" cap="none" spc="0" normalizeH="0" baseline="0" noProof="0" dirty="0">
                <a:ln>
                  <a:noFill/>
                </a:ln>
                <a:solidFill>
                  <a:schemeClr val="accent3">
                    <a:lumMod val="50000"/>
                  </a:schemeClr>
                </a:solidFill>
                <a:effectLst/>
                <a:uLnTx/>
                <a:uFillTx/>
                <a:latin typeface="Times New Roman" pitchFamily="18" charset="0"/>
                <a:ea typeface="+mj-ea"/>
                <a:cs typeface="Times New Roman" pitchFamily="18" charset="0"/>
              </a:rPr>
              <a:t>Project Title </a:t>
            </a:r>
            <a:r>
              <a:rPr kumimoji="0" lang="en-GB" sz="2500" b="1" i="0" u="none" strike="noStrike" kern="1200" cap="none" spc="0" normalizeH="0" baseline="0" noProof="0" dirty="0">
                <a:ln>
                  <a:noFill/>
                </a:ln>
                <a:solidFill>
                  <a:schemeClr val="accent4">
                    <a:lumMod val="50000"/>
                  </a:schemeClr>
                </a:solidFill>
                <a:effectLst/>
                <a:uLnTx/>
                <a:uFillTx/>
                <a:latin typeface="Times New Roman" pitchFamily="18" charset="0"/>
                <a:ea typeface="+mj-ea"/>
                <a:cs typeface="Times New Roman" pitchFamily="18" charset="0"/>
              </a:rPr>
              <a:t>:</a:t>
            </a:r>
            <a:r>
              <a:rPr lang="en-US" sz="2500" b="1" noProof="0" dirty="0">
                <a:solidFill>
                  <a:schemeClr val="accent4">
                    <a:lumMod val="50000"/>
                  </a:schemeClr>
                </a:solidFill>
              </a:rPr>
              <a:t> </a:t>
            </a:r>
            <a:r>
              <a:rPr lang="en-US" sz="2400" b="1" noProof="0" dirty="0">
                <a:solidFill>
                  <a:schemeClr val="accent1">
                    <a:lumMod val="50000"/>
                  </a:schemeClr>
                </a:solidFill>
              </a:rPr>
              <a:t>Enhanced Extraction of Textual </a:t>
            </a:r>
            <a:r>
              <a:rPr lang="en-US" sz="2400" b="1" dirty="0">
                <a:solidFill>
                  <a:schemeClr val="accent1">
                    <a:lumMod val="50000"/>
                  </a:schemeClr>
                </a:solidFill>
              </a:rPr>
              <a:t>C</a:t>
            </a:r>
            <a:r>
              <a:rPr lang="en-US" sz="2400" b="1" noProof="0" dirty="0" err="1">
                <a:solidFill>
                  <a:schemeClr val="accent1">
                    <a:lumMod val="50000"/>
                  </a:schemeClr>
                </a:solidFill>
              </a:rPr>
              <a:t>haracters</a:t>
            </a:r>
            <a:r>
              <a:rPr lang="en-US" sz="2400" b="1" noProof="0" dirty="0">
                <a:solidFill>
                  <a:schemeClr val="accent1">
                    <a:lumMod val="50000"/>
                  </a:schemeClr>
                </a:solidFill>
              </a:rPr>
              <a:t> from </a:t>
            </a:r>
            <a:r>
              <a:rPr lang="en-US" sz="2400" b="1" dirty="0">
                <a:solidFill>
                  <a:schemeClr val="accent1">
                    <a:lumMod val="50000"/>
                  </a:schemeClr>
                </a:solidFill>
              </a:rPr>
              <a:t>M</a:t>
            </a:r>
            <a:r>
              <a:rPr lang="en-US" sz="2400" b="1" noProof="0" dirty="0" err="1">
                <a:solidFill>
                  <a:schemeClr val="accent1">
                    <a:lumMod val="50000"/>
                  </a:schemeClr>
                </a:solidFill>
              </a:rPr>
              <a:t>ultimed</a:t>
            </a:r>
            <a:r>
              <a:rPr lang="en-US" sz="2400" b="1" dirty="0" err="1">
                <a:solidFill>
                  <a:schemeClr val="accent1">
                    <a:lumMod val="50000"/>
                  </a:schemeClr>
                </a:solidFill>
              </a:rPr>
              <a:t>ia</a:t>
            </a:r>
            <a:r>
              <a:rPr lang="en-US" sz="2400" b="1" dirty="0">
                <a:solidFill>
                  <a:schemeClr val="accent1">
                    <a:lumMod val="50000"/>
                  </a:schemeClr>
                </a:solidFill>
              </a:rPr>
              <a:t> using NLP</a:t>
            </a:r>
            <a:endParaRPr lang="en-US" sz="2500" b="1" dirty="0">
              <a:solidFill>
                <a:schemeClr val="accent1">
                  <a:lumMod val="5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2500" b="1" i="0" u="none" strike="noStrike" kern="1200" cap="none" spc="0" normalizeH="0" baseline="0" noProof="0" dirty="0">
                <a:ln>
                  <a:noFill/>
                </a:ln>
                <a:solidFill>
                  <a:schemeClr val="accent1">
                    <a:lumMod val="50000"/>
                  </a:schemeClr>
                </a:solidFill>
                <a:effectLst/>
                <a:uLnTx/>
                <a:uFillTx/>
                <a:latin typeface="Times New Roman" pitchFamily="18" charset="0"/>
                <a:ea typeface="+mj-ea"/>
                <a:cs typeface="Times New Roman" pitchFamily="18" charset="0"/>
              </a:rPr>
              <a:t> </a:t>
            </a:r>
          </a:p>
        </p:txBody>
      </p:sp>
      <p:sp>
        <p:nvSpPr>
          <p:cNvPr id="5" name="Subtitle 2">
            <a:extLst>
              <a:ext uri="{FF2B5EF4-FFF2-40B4-BE49-F238E27FC236}">
                <a16:creationId xmlns:a16="http://schemas.microsoft.com/office/drawing/2014/main" id="{9B157698-345D-1B76-4116-14F51D1E2C38}"/>
              </a:ext>
            </a:extLst>
          </p:cNvPr>
          <p:cNvSpPr txBox="1">
            <a:spLocks/>
          </p:cNvSpPr>
          <p:nvPr/>
        </p:nvSpPr>
        <p:spPr>
          <a:xfrm>
            <a:off x="4357654" y="4357694"/>
            <a:ext cx="4786346" cy="21602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100" b="1" u="sng" dirty="0">
                <a:solidFill>
                  <a:schemeClr val="accent3">
                    <a:lumMod val="50000"/>
                  </a:schemeClr>
                </a:solidFill>
                <a:latin typeface="Times New Roman" pitchFamily="18" charset="0"/>
                <a:cs typeface="Times New Roman" pitchFamily="18" charset="0"/>
              </a:rPr>
              <a:t>Project Guide</a:t>
            </a:r>
          </a:p>
          <a:p>
            <a:endParaRPr lang="en-GB" sz="2100" b="1" dirty="0">
              <a:solidFill>
                <a:schemeClr val="accent1"/>
              </a:solidFill>
              <a:latin typeface="Times New Roman" pitchFamily="18" charset="0"/>
              <a:cs typeface="Times New Roman" pitchFamily="18" charset="0"/>
            </a:endParaRPr>
          </a:p>
          <a:p>
            <a:r>
              <a:rPr lang="en-GB" sz="2100" b="1" dirty="0" err="1">
                <a:solidFill>
                  <a:schemeClr val="tx2"/>
                </a:solidFill>
                <a:latin typeface="Times New Roman" pitchFamily="18" charset="0"/>
                <a:cs typeface="Times New Roman" pitchFamily="18" charset="0"/>
              </a:rPr>
              <a:t>Dr.</a:t>
            </a:r>
            <a:r>
              <a:rPr lang="en-GB" sz="2100" b="1" dirty="0">
                <a:solidFill>
                  <a:schemeClr val="tx2"/>
                </a:solidFill>
                <a:latin typeface="Times New Roman" pitchFamily="18" charset="0"/>
                <a:cs typeface="Times New Roman" pitchFamily="18" charset="0"/>
              </a:rPr>
              <a:t> P. KAVITHA</a:t>
            </a:r>
          </a:p>
          <a:p>
            <a:endParaRPr lang="en-GB" sz="2100" b="1" dirty="0">
              <a:solidFill>
                <a:schemeClr val="accent1"/>
              </a:solidFill>
              <a:latin typeface="Times New Roman" pitchFamily="18" charset="0"/>
              <a:cs typeface="Times New Roman" pitchFamily="18" charset="0"/>
            </a:endParaRPr>
          </a:p>
          <a:p>
            <a:endParaRPr lang="en-GB" sz="2100" b="1" dirty="0">
              <a:solidFill>
                <a:schemeClr val="accent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7504" y="116632"/>
            <a:ext cx="4929222" cy="714404"/>
          </a:xfrm>
          <a:prstGeom prst="rect">
            <a:avLst/>
          </a:prstGeom>
        </p:spPr>
        <p:txBody>
          <a:bodyPr vert="horz" lIns="91440" tIns="45720" rIns="91440" bIns="45720" rtlCol="0" anchor="ctr">
            <a:normAutofit/>
          </a:bodyPr>
          <a:lstStyle/>
          <a:p>
            <a:r>
              <a:rPr lang="en-GB" sz="4000" b="1" dirty="0">
                <a:solidFill>
                  <a:schemeClr val="accent3">
                    <a:lumMod val="50000"/>
                  </a:schemeClr>
                </a:solidFill>
                <a:latin typeface="Times New Roman" pitchFamily="18" charset="0"/>
                <a:ea typeface="+mj-ea"/>
                <a:cs typeface="Times New Roman" pitchFamily="18" charset="0"/>
              </a:rPr>
              <a:t>7. Methodology</a:t>
            </a:r>
            <a:endParaRPr lang="en-GB" sz="3600" b="1" dirty="0">
              <a:solidFill>
                <a:schemeClr val="accent3">
                  <a:lumMod val="50000"/>
                </a:schemeClr>
              </a:solidFill>
              <a:latin typeface="Times New Roman" pitchFamily="18" charset="0"/>
              <a:ea typeface="+mj-ea"/>
              <a:cs typeface="Times New Roman" pitchFamily="18" charset="0"/>
            </a:endParaRPr>
          </a:p>
        </p:txBody>
      </p:sp>
      <p:sp>
        <p:nvSpPr>
          <p:cNvPr id="3" name="Rectangle 2"/>
          <p:cNvSpPr/>
          <p:nvPr/>
        </p:nvSpPr>
        <p:spPr>
          <a:xfrm>
            <a:off x="136054" y="1052736"/>
            <a:ext cx="8819577" cy="5509200"/>
          </a:xfrm>
          <a:prstGeom prst="rect">
            <a:avLst/>
          </a:prstGeom>
        </p:spPr>
        <p:txBody>
          <a:bodyPr wrap="square">
            <a:spAutoFit/>
          </a:bodyPr>
          <a:lstStyle/>
          <a:p>
            <a:pPr algn="just"/>
            <a:r>
              <a:rPr lang="en-US" sz="1600" b="0" i="0" dirty="0">
                <a:solidFill>
                  <a:srgbClr val="333333"/>
                </a:solidFill>
                <a:effectLst/>
              </a:rPr>
              <a:t>The overall system comprises of three main modules, text detector, script identifier, text recognizer, and Speech Representation.</a:t>
            </a:r>
          </a:p>
          <a:p>
            <a:pPr algn="just"/>
            <a:endParaRPr lang="en-US" sz="1600" dirty="0">
              <a:solidFill>
                <a:srgbClr val="333333"/>
              </a:solidFill>
              <a:latin typeface="Georgia" panose="02040502050405020303" pitchFamily="18" charset="0"/>
            </a:endParaRPr>
          </a:p>
          <a:p>
            <a:pPr algn="just"/>
            <a:r>
              <a:rPr lang="en-US" sz="1600" b="0" i="0" dirty="0">
                <a:solidFill>
                  <a:srgbClr val="333333"/>
                </a:solidFill>
                <a:effectLst/>
              </a:rPr>
              <a:t>Text Detection and Recognition : </a:t>
            </a:r>
          </a:p>
          <a:p>
            <a:pPr algn="just"/>
            <a:r>
              <a:rPr lang="en-US" sz="1600" dirty="0">
                <a:solidFill>
                  <a:srgbClr val="333333"/>
                </a:solidFill>
              </a:rPr>
              <a:t>	</a:t>
            </a:r>
            <a:r>
              <a:rPr lang="en-US" sz="1600" b="0" i="0" dirty="0">
                <a:solidFill>
                  <a:srgbClr val="333333"/>
                </a:solidFill>
                <a:effectLst/>
              </a:rPr>
              <a:t>The first step in the proposed framework is the detection of candidate text regions from the extracted video frames. For detection of textual content in a given frame, we have employed the </a:t>
            </a:r>
            <a:r>
              <a:rPr lang="en-US" sz="1600" dirty="0">
                <a:solidFill>
                  <a:srgbClr val="333333"/>
                </a:solidFill>
              </a:rPr>
              <a:t>CRAFT Algorithm for textual regions and used warnings package for ignore the warning.</a:t>
            </a:r>
            <a:endParaRPr lang="en-US" sz="1600" b="0" i="0" dirty="0">
              <a:solidFill>
                <a:srgbClr val="333333"/>
              </a:solidFill>
              <a:effectLst/>
            </a:endParaRPr>
          </a:p>
          <a:p>
            <a:pPr algn="just"/>
            <a:endParaRPr lang="en-US" sz="1600" dirty="0">
              <a:solidFill>
                <a:srgbClr val="333333"/>
              </a:solidFill>
              <a:latin typeface="Georgia" panose="02040502050405020303" pitchFamily="18" charset="0"/>
            </a:endParaRPr>
          </a:p>
          <a:p>
            <a:pPr algn="just"/>
            <a:r>
              <a:rPr lang="en-US" sz="1600" dirty="0">
                <a:solidFill>
                  <a:srgbClr val="333333"/>
                </a:solidFill>
              </a:rPr>
              <a:t>Summarization Techniques :</a:t>
            </a:r>
          </a:p>
          <a:p>
            <a:pPr algn="just"/>
            <a:r>
              <a:rPr lang="en-US" sz="1600" b="0" i="0" dirty="0">
                <a:solidFill>
                  <a:srgbClr val="333333"/>
                </a:solidFill>
                <a:effectLst/>
              </a:rPr>
              <a:t>	</a:t>
            </a:r>
            <a:r>
              <a:rPr lang="en-US" sz="1600" dirty="0">
                <a:solidFill>
                  <a:srgbClr val="202124"/>
                </a:solidFill>
                <a:effectLst/>
                <a:latin typeface="Times New Roman" panose="02020603050405020304" pitchFamily="18" charset="0"/>
                <a:ea typeface="Times New Roman" panose="02020603050405020304" pitchFamily="18" charset="0"/>
              </a:rPr>
              <a:t>Text summarization is a natural language processing (NLP) task that </a:t>
            </a:r>
            <a:r>
              <a:rPr lang="en-US" sz="1600" dirty="0">
                <a:solidFill>
                  <a:srgbClr val="040C28"/>
                </a:solidFill>
                <a:effectLst/>
                <a:latin typeface="Times New Roman" panose="02020603050405020304" pitchFamily="18" charset="0"/>
                <a:ea typeface="Times New Roman" panose="02020603050405020304" pitchFamily="18" charset="0"/>
              </a:rPr>
              <a:t>allows users to summarize large amounts of text for quick consumption without losing any important information</a:t>
            </a:r>
            <a:r>
              <a:rPr lang="en-US" sz="1600" dirty="0">
                <a:solidFill>
                  <a:srgbClr val="202124"/>
                </a:solidFill>
                <a:effectLst/>
                <a:latin typeface="Times New Roman" panose="02020603050405020304" pitchFamily="18" charset="0"/>
                <a:ea typeface="Times New Roman" panose="02020603050405020304" pitchFamily="18" charset="0"/>
              </a:rPr>
              <a:t>.</a:t>
            </a: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just"/>
            <a:endParaRPr lang="en-US" sz="1600" dirty="0">
              <a:solidFill>
                <a:srgbClr val="333333"/>
              </a:solidFill>
            </a:endParaRPr>
          </a:p>
          <a:p>
            <a:pPr algn="just"/>
            <a:r>
              <a:rPr lang="en-US" sz="1600" b="0" i="0" dirty="0">
                <a:solidFill>
                  <a:srgbClr val="333333"/>
                </a:solidFill>
                <a:effectLst/>
              </a:rPr>
              <a:t>Translation Techniques:</a:t>
            </a:r>
          </a:p>
          <a:p>
            <a:pPr marL="0" marR="0" lvl="0" indent="0" algn="just" defTabSz="914400" rtl="0" eaLnBrk="0" fontAlgn="base" latinLnBrk="0" hangingPunct="0">
              <a:lnSpc>
                <a:spcPct val="100000"/>
              </a:lnSpc>
              <a:spcBef>
                <a:spcPct val="0"/>
              </a:spcBef>
              <a:spcAft>
                <a:spcPct val="0"/>
              </a:spcAft>
              <a:buClrTx/>
              <a:buSzTx/>
              <a:buFontTx/>
              <a:buNone/>
              <a:tabLst/>
            </a:pPr>
            <a:r>
              <a:rPr lang="en-US" sz="1600" dirty="0">
                <a:solidFill>
                  <a:srgbClr val="333333"/>
                </a:solidFill>
              </a:rPr>
              <a:t>	</a:t>
            </a:r>
            <a:r>
              <a:rPr kumimoji="0" lang="en-US" altLang="en-US" sz="1600" i="0" u="none" strike="noStrike" cap="none" normalizeH="0" baseline="0" dirty="0">
                <a:ln>
                  <a:noFill/>
                </a:ln>
                <a:solidFill>
                  <a:srgbClr val="000000"/>
                </a:solidFill>
                <a:effectLst/>
                <a:ea typeface="Times New Roman" panose="02020603050405020304" pitchFamily="18" charset="0"/>
              </a:rPr>
              <a:t>To translate the text from one language to another using Python, we are going to use a package named </a:t>
            </a:r>
            <a:r>
              <a:rPr kumimoji="0" lang="en-US" altLang="en-US" sz="1600" i="0" u="none" strike="noStrike" cap="none" normalizeH="0" baseline="0" dirty="0" err="1">
                <a:ln>
                  <a:noFill/>
                </a:ln>
                <a:solidFill>
                  <a:srgbClr val="000000"/>
                </a:solidFill>
                <a:effectLst/>
                <a:ea typeface="Times New Roman" panose="02020603050405020304" pitchFamily="18" charset="0"/>
                <a:cs typeface="Courier New" panose="02070309020205020404" pitchFamily="49" charset="0"/>
              </a:rPr>
              <a:t>googletrans</a:t>
            </a:r>
            <a:r>
              <a:rPr lang="en-US" altLang="en-US" sz="1600" dirty="0">
                <a:solidFill>
                  <a:srgbClr val="000000"/>
                </a:solidFill>
                <a:ea typeface="Times New Roman" panose="02020603050405020304" pitchFamily="18" charset="0"/>
                <a:cs typeface="Courier New" panose="02070309020205020404" pitchFamily="49" charset="0"/>
              </a:rPr>
              <a:t> </a:t>
            </a:r>
            <a:r>
              <a:rPr kumimoji="0" lang="en-US" altLang="en-US" sz="1600" i="0" u="none" strike="noStrike" cap="none" normalizeH="0" baseline="0" dirty="0">
                <a:ln>
                  <a:noFill/>
                </a:ln>
                <a:solidFill>
                  <a:srgbClr val="000000"/>
                </a:solidFill>
                <a:effectLst/>
                <a:ea typeface="Times New Roman" panose="02020603050405020304" pitchFamily="18" charset="0"/>
              </a:rPr>
              <a:t>that has been called internally to the Google Translate API</a:t>
            </a:r>
            <a:r>
              <a:rPr kumimoji="0" lang="en-US" altLang="en-US" sz="1600" i="0" u="none" strike="noStrike" cap="none" normalizeH="0" baseline="0" dirty="0">
                <a:ln>
                  <a:noFill/>
                </a:ln>
                <a:solidFill>
                  <a:srgbClr val="3D3D4E"/>
                </a:solidFill>
                <a:effectLst/>
                <a:ea typeface="Times New Roman" panose="02020603050405020304" pitchFamily="18" charset="0"/>
              </a:rPr>
              <a:t>. </a:t>
            </a:r>
            <a:endParaRPr kumimoji="0" lang="en-US" altLang="en-US" sz="1600" i="0" u="none" strike="noStrike" cap="none" normalizeH="0" baseline="0" dirty="0">
              <a:ln>
                <a:noFill/>
              </a:ln>
              <a:solidFill>
                <a:schemeClr val="tx1"/>
              </a:solidFill>
              <a:effectLst/>
            </a:endParaRPr>
          </a:p>
          <a:p>
            <a:pPr algn="just"/>
            <a:r>
              <a:rPr lang="en-US" sz="1600" dirty="0">
                <a:solidFill>
                  <a:srgbClr val="333333"/>
                </a:solidFill>
              </a:rPr>
              <a:t>	</a:t>
            </a:r>
          </a:p>
          <a:p>
            <a:pPr algn="just"/>
            <a:r>
              <a:rPr lang="en-US" sz="1600" b="0" i="0" dirty="0">
                <a:solidFill>
                  <a:srgbClr val="333333"/>
                </a:solidFill>
                <a:effectLst/>
              </a:rPr>
              <a:t>Speech Representation :</a:t>
            </a:r>
          </a:p>
          <a:p>
            <a:pPr algn="just" eaLnBrk="0" fontAlgn="base" hangingPunct="0">
              <a:spcBef>
                <a:spcPct val="0"/>
              </a:spcBef>
              <a:spcAft>
                <a:spcPct val="0"/>
              </a:spcAft>
            </a:pPr>
            <a:r>
              <a:rPr lang="en-US" sz="1600" dirty="0">
                <a:solidFill>
                  <a:srgbClr val="333333"/>
                </a:solidFill>
              </a:rPr>
              <a:t>	</a:t>
            </a:r>
            <a:r>
              <a:rPr lang="en-US" sz="1600" spc="10" dirty="0">
                <a:solidFill>
                  <a:srgbClr val="000000"/>
                </a:solidFill>
                <a:effectLst/>
                <a:ea typeface="Times New Roman" panose="02020603050405020304" pitchFamily="18" charset="0"/>
                <a:cs typeface="Times New Roman" panose="02020603050405020304" pitchFamily="18" charset="0"/>
              </a:rPr>
              <a:t>The Advanced module for speech conversion is pyttsx3. It is a text-to-speech conversion library in Python. Unlike alternative libraries, it works offline and is compatible with both Python 2 and 3. An application invokes the pyttsx3.init() factory function to get a reference to a pyttsx3. Engine instance. it is a very easy to use tool which converts the entered text into speech.</a:t>
            </a:r>
            <a:endParaRPr lang="en-IN" sz="1600" dirty="0">
              <a:effectLst/>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600" b="0" i="0" dirty="0">
              <a:solidFill>
                <a:srgbClr val="333333"/>
              </a:solidFill>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C8FC1-C305-233F-D64A-E2046D9CADCC}"/>
              </a:ext>
            </a:extLst>
          </p:cNvPr>
          <p:cNvSpPr>
            <a:spLocks noGrp="1"/>
          </p:cNvSpPr>
          <p:nvPr>
            <p:ph type="title"/>
          </p:nvPr>
        </p:nvSpPr>
        <p:spPr/>
        <p:txBody>
          <a:bodyPr>
            <a:normAutofit/>
          </a:bodyPr>
          <a:lstStyle/>
          <a:p>
            <a:r>
              <a:rPr lang="en-US" sz="3000" b="1" dirty="0"/>
              <a:t>ALGORITHMS</a:t>
            </a:r>
            <a:endParaRPr lang="en-IN" sz="3000" b="1" dirty="0"/>
          </a:p>
        </p:txBody>
      </p:sp>
      <p:sp>
        <p:nvSpPr>
          <p:cNvPr id="3" name="Content Placeholder 2">
            <a:extLst>
              <a:ext uri="{FF2B5EF4-FFF2-40B4-BE49-F238E27FC236}">
                <a16:creationId xmlns:a16="http://schemas.microsoft.com/office/drawing/2014/main" id="{32FFAD95-80CC-6EDA-22BA-EA1760E434B8}"/>
              </a:ext>
            </a:extLst>
          </p:cNvPr>
          <p:cNvSpPr>
            <a:spLocks noGrp="1"/>
          </p:cNvSpPr>
          <p:nvPr>
            <p:ph idx="1"/>
          </p:nvPr>
        </p:nvSpPr>
        <p:spPr/>
        <p:txBody>
          <a:bodyPr>
            <a:normAutofit fontScale="92500" lnSpcReduction="20000"/>
          </a:bodyPr>
          <a:lstStyle/>
          <a:p>
            <a:pPr algn="just">
              <a:lnSpc>
                <a:spcPct val="150000"/>
              </a:lnSpc>
            </a:pPr>
            <a:r>
              <a:rPr lang="en-US" sz="2100" b="1" i="1" dirty="0">
                <a:solidFill>
                  <a:srgbClr val="202124"/>
                </a:solidFill>
                <a:effectLst/>
                <a:ea typeface="Times New Roman" panose="02020603050405020304" pitchFamily="18" charset="0"/>
                <a:cs typeface="Times New Roman" panose="02020603050405020304" pitchFamily="18" charset="0"/>
              </a:rPr>
              <a:t>CRAFT ALGORITHM  FOR TEXT DETECTION:</a:t>
            </a:r>
            <a:endParaRPr lang="en-IN" sz="2100" dirty="0">
              <a:effectLst/>
              <a:ea typeface="Times New Roman" panose="02020603050405020304" pitchFamily="18" charset="0"/>
              <a:cs typeface="Times New Roman" panose="02020603050405020304" pitchFamily="18" charset="0"/>
            </a:endParaRPr>
          </a:p>
          <a:p>
            <a:pPr marL="0" indent="0" algn="just">
              <a:lnSpc>
                <a:spcPct val="170000"/>
              </a:lnSpc>
              <a:buNone/>
            </a:pPr>
            <a:r>
              <a:rPr lang="en-IN" sz="1800" dirty="0">
                <a:solidFill>
                  <a:srgbClr val="222222"/>
                </a:solidFill>
                <a:effectLst/>
                <a:ea typeface="Times New Roman" panose="02020603050405020304" pitchFamily="18" charset="0"/>
                <a:cs typeface="Times New Roman" panose="02020603050405020304" pitchFamily="18" charset="0"/>
              </a:rPr>
              <a:t>	</a:t>
            </a:r>
            <a:r>
              <a:rPr lang="en-IN" sz="2100" dirty="0">
                <a:solidFill>
                  <a:srgbClr val="222222"/>
                </a:solidFill>
                <a:effectLst/>
                <a:ea typeface="Times New Roman" panose="02020603050405020304" pitchFamily="18" charset="0"/>
                <a:cs typeface="Times New Roman" panose="02020603050405020304" pitchFamily="18" charset="0"/>
              </a:rPr>
              <a:t>Many deep learning models in computer vision have been used for the 	scene  	text detection 	task over the past few years. However, the 	performance of these models is not up to the mark when the text in the 	image is skewed or curved. The CRAFT model performs well on even 	curved, long and deformed texts in addition to normal text. The CRAFT 	text detection model uses a convolutional neural network model to 	calculate region scores and 	affinity scores. CRAFT text detection 	model 	works well at various scales, from large to small texts and is shown to be 	effective on unseen datasets as well. </a:t>
            </a:r>
          </a:p>
          <a:p>
            <a:endParaRPr lang="en-IN" sz="1800" dirty="0">
              <a:solidFill>
                <a:srgbClr val="222222"/>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913540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FFAD95-80CC-6EDA-22BA-EA1760E434B8}"/>
              </a:ext>
            </a:extLst>
          </p:cNvPr>
          <p:cNvSpPr>
            <a:spLocks noGrp="1"/>
          </p:cNvSpPr>
          <p:nvPr>
            <p:ph idx="1"/>
          </p:nvPr>
        </p:nvSpPr>
        <p:spPr>
          <a:xfrm>
            <a:off x="251520" y="692696"/>
            <a:ext cx="8363272" cy="4608512"/>
          </a:xfrm>
        </p:spPr>
        <p:txBody>
          <a:bodyPr>
            <a:normAutofit fontScale="92500" lnSpcReduction="20000"/>
          </a:bodyPr>
          <a:lstStyle/>
          <a:p>
            <a:pPr algn="just">
              <a:lnSpc>
                <a:spcPct val="150000"/>
              </a:lnSpc>
            </a:pPr>
            <a:r>
              <a:rPr lang="en-US" sz="1700" b="1" i="1" dirty="0">
                <a:effectLst/>
                <a:ea typeface="Times New Roman" panose="02020603050405020304" pitchFamily="18" charset="0"/>
              </a:rPr>
              <a:t>CRNN ALGORITHM  FOR TEXT RECOGNITION:</a:t>
            </a:r>
            <a:endParaRPr lang="en-IN" sz="1700" dirty="0">
              <a:effectLst/>
              <a:ea typeface="Times New Roman" panose="02020603050405020304" pitchFamily="18" charset="0"/>
            </a:endParaRPr>
          </a:p>
          <a:p>
            <a:pPr marL="0" indent="0" algn="just">
              <a:lnSpc>
                <a:spcPct val="160000"/>
              </a:lnSpc>
              <a:buNone/>
            </a:pPr>
            <a:r>
              <a:rPr lang="en-IN" sz="1700" dirty="0">
                <a:solidFill>
                  <a:srgbClr val="222222"/>
                </a:solidFill>
                <a:effectLst/>
                <a:ea typeface="Times New Roman" panose="02020603050405020304" pitchFamily="18" charset="0"/>
              </a:rPr>
              <a:t>	</a:t>
            </a:r>
            <a:r>
              <a:rPr lang="en-US" sz="1700" dirty="0">
                <a:effectLst/>
                <a:ea typeface="Times New Roman" panose="02020603050405020304" pitchFamily="18" charset="0"/>
              </a:rPr>
              <a:t>After the text detection step, regions, where the text is present, are cropped and sent 	through 	convolutional layers to get the features 	from the image. Later these 	features are fed to many-to-many LSTM 	architecture, which outputs soft max 	probabilities over the vocabulary.  These outputs from different time steps are fed to 	the CTC decoder to finally get the raw text from images. One can relate this to training 	any LSTM model with word embeddings like word2vec, Glove, fast Text. </a:t>
            </a:r>
            <a:r>
              <a:rPr lang="en-US" sz="1700" dirty="0">
                <a:solidFill>
                  <a:srgbClr val="000000"/>
                </a:solidFill>
                <a:effectLst/>
                <a:ea typeface="Times New Roman" panose="02020603050405020304" pitchFamily="18" charset="0"/>
              </a:rPr>
              <a:t>In the 	modelling, we are making a sequential model. The first 	layer of the model is the 	embedding layer which uses the 32 length vector, and the next layer is the LSTM layer 	which has 100 neurons which will work as the memory unit of the model. After LSTM, 	the dense layer which is an output layer with sigmoid function, sigmoid function helps 	in providing the labels.</a:t>
            </a:r>
            <a:endParaRPr lang="en-IN" sz="1700" dirty="0">
              <a:effectLst/>
              <a:ea typeface="Times New Roman" panose="02020603050405020304" pitchFamily="18" charset="0"/>
            </a:endParaRPr>
          </a:p>
          <a:p>
            <a:pPr marL="0" indent="0" algn="just">
              <a:lnSpc>
                <a:spcPct val="120000"/>
              </a:lnSpc>
              <a:buNone/>
            </a:pPr>
            <a:r>
              <a:rPr lang="en-US" sz="1800" dirty="0">
                <a:effectLst/>
                <a:latin typeface="Times New Roman" panose="02020603050405020304" pitchFamily="18" charset="0"/>
                <a:ea typeface="Times New Roman" panose="02020603050405020304" pitchFamily="18" charset="0"/>
              </a:rPr>
              <a:t>	</a:t>
            </a:r>
            <a:endParaRPr lang="en-IN" sz="1800" dirty="0">
              <a:solidFill>
                <a:srgbClr val="222222"/>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264497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FFAD95-80CC-6EDA-22BA-EA1760E434B8}"/>
              </a:ext>
            </a:extLst>
          </p:cNvPr>
          <p:cNvSpPr>
            <a:spLocks noGrp="1"/>
          </p:cNvSpPr>
          <p:nvPr>
            <p:ph idx="1"/>
          </p:nvPr>
        </p:nvSpPr>
        <p:spPr>
          <a:xfrm>
            <a:off x="251520" y="692696"/>
            <a:ext cx="8363272" cy="4608512"/>
          </a:xfrm>
        </p:spPr>
        <p:txBody>
          <a:bodyPr>
            <a:normAutofit fontScale="85000" lnSpcReduction="20000"/>
          </a:bodyPr>
          <a:lstStyle/>
          <a:p>
            <a:pPr algn="just">
              <a:lnSpc>
                <a:spcPct val="150000"/>
              </a:lnSpc>
            </a:pPr>
            <a:r>
              <a:rPr lang="en-US" sz="1900" b="1" i="1" dirty="0" err="1">
                <a:ea typeface="Times New Roman" panose="02020603050405020304" pitchFamily="18" charset="0"/>
              </a:rPr>
              <a:t>NegEX</a:t>
            </a:r>
            <a:r>
              <a:rPr lang="en-US" sz="1900" b="1" i="1" dirty="0">
                <a:ea typeface="Times New Roman" panose="02020603050405020304" pitchFamily="18" charset="0"/>
              </a:rPr>
              <a:t> ALGORITHM</a:t>
            </a:r>
            <a:r>
              <a:rPr lang="en-US" sz="1900" b="1" i="1" dirty="0">
                <a:effectLst/>
                <a:ea typeface="Times New Roman" panose="02020603050405020304" pitchFamily="18" charset="0"/>
              </a:rPr>
              <a:t> FOR SUMMARIZATION:</a:t>
            </a:r>
            <a:endParaRPr lang="en-IN" sz="1900" dirty="0">
              <a:effectLst/>
              <a:ea typeface="Times New Roman" panose="02020603050405020304" pitchFamily="18" charset="0"/>
            </a:endParaRPr>
          </a:p>
          <a:p>
            <a:pPr marL="0" indent="0" algn="just">
              <a:lnSpc>
                <a:spcPct val="160000"/>
              </a:lnSpc>
              <a:buNone/>
            </a:pPr>
            <a:r>
              <a:rPr lang="en-IN" sz="1900" dirty="0">
                <a:solidFill>
                  <a:srgbClr val="222222"/>
                </a:solidFill>
                <a:effectLst/>
                <a:ea typeface="Times New Roman" panose="02020603050405020304" pitchFamily="18" charset="0"/>
              </a:rPr>
              <a:t>	</a:t>
            </a:r>
            <a:r>
              <a:rPr lang="en-US" sz="1900" dirty="0">
                <a:solidFill>
                  <a:srgbClr val="212121"/>
                </a:solidFill>
                <a:effectLst/>
                <a:ea typeface="Times New Roman" panose="02020603050405020304" pitchFamily="18" charset="0"/>
              </a:rPr>
              <a:t>The </a:t>
            </a:r>
            <a:r>
              <a:rPr lang="en-US" sz="1900" dirty="0" err="1">
                <a:solidFill>
                  <a:srgbClr val="212121"/>
                </a:solidFill>
                <a:effectLst/>
                <a:ea typeface="Times New Roman" panose="02020603050405020304" pitchFamily="18" charset="0"/>
              </a:rPr>
              <a:t>NegEx</a:t>
            </a:r>
            <a:r>
              <a:rPr lang="en-US" sz="1900" dirty="0">
                <a:solidFill>
                  <a:srgbClr val="212121"/>
                </a:solidFill>
                <a:effectLst/>
                <a:ea typeface="Times New Roman" panose="02020603050405020304" pitchFamily="18" charset="0"/>
              </a:rPr>
              <a:t> algorithm relies on four types of lexical cues: negation triggers that indicate a 	negation (e.g., “denies”), pseudo-negation triggers that contain negation triggers but do 	not negate the clinical condition (e.g., “no increase”), and termination terms that stop 	the scope of the negation trigger (e.g., “but”). Any clinical condition within the scope of 	a negation trigger is negated. All </a:t>
            </a:r>
            <a:r>
              <a:rPr lang="en-US" sz="1900" dirty="0" err="1">
                <a:solidFill>
                  <a:srgbClr val="212121"/>
                </a:solidFill>
                <a:effectLst/>
                <a:ea typeface="Times New Roman" panose="02020603050405020304" pitchFamily="18" charset="0"/>
              </a:rPr>
              <a:t>NegEx</a:t>
            </a:r>
            <a:r>
              <a:rPr lang="en-US" sz="1900" dirty="0">
                <a:solidFill>
                  <a:srgbClr val="212121"/>
                </a:solidFill>
                <a:effectLst/>
                <a:ea typeface="Times New Roman" panose="02020603050405020304" pitchFamily="18" charset="0"/>
              </a:rPr>
              <a:t> lexical items have an action—negation and 	pseudo-negation triggers can modify information to the right of the term (i.e., forward 	in the sentence) or to the left of the term (i.e., backward in the sentence).</a:t>
            </a:r>
            <a:r>
              <a:rPr lang="en-US" sz="1900" dirty="0">
                <a:solidFill>
                  <a:srgbClr val="212121"/>
                </a:solidFill>
                <a:effectLst/>
                <a:ea typeface="Times New Roman" panose="02020603050405020304" pitchFamily="18" charset="0"/>
                <a:cs typeface="Times New Roman" panose="02020603050405020304" pitchFamily="18" charset="0"/>
              </a:rPr>
              <a:t> </a:t>
            </a:r>
            <a:r>
              <a:rPr lang="en-US" sz="1900" dirty="0">
                <a:solidFill>
                  <a:srgbClr val="212121"/>
                </a:solidFill>
                <a:effectLst/>
                <a:ea typeface="Times New Roman" panose="02020603050405020304" pitchFamily="18" charset="0"/>
              </a:rPr>
              <a:t>Termination 	terms have an action to terminate scope, which otherwise terminates at the end of the 	sentence. Pseudo negation triggers attempt to compensate for </a:t>
            </a:r>
            <a:r>
              <a:rPr lang="en-US" sz="1900" dirty="0" err="1">
                <a:solidFill>
                  <a:srgbClr val="212121"/>
                </a:solidFill>
                <a:effectLst/>
                <a:ea typeface="Times New Roman" panose="02020603050405020304" pitchFamily="18" charset="0"/>
              </a:rPr>
              <a:t>NegEx’s</a:t>
            </a:r>
            <a:r>
              <a:rPr lang="en-US" sz="1900" dirty="0">
                <a:solidFill>
                  <a:srgbClr val="212121"/>
                </a:solidFill>
                <a:effectLst/>
                <a:ea typeface="Times New Roman" panose="02020603050405020304" pitchFamily="18" charset="0"/>
              </a:rPr>
              <a:t> lack of syntax by 	listing exceptions to the occurrence of negation triggers such as “no” in phrases like “no 	previous”. Because the lexicon is the keystone of the algorithm, adaptation of Neg Ex to 	other languages relies mainly on translation of the lexical cues.</a:t>
            </a:r>
            <a:r>
              <a:rPr lang="en-US" sz="1900" dirty="0">
                <a:effectLst/>
                <a:ea typeface="Times New Roman" panose="02020603050405020304" pitchFamily="18" charset="0"/>
              </a:rPr>
              <a:t>	</a:t>
            </a:r>
            <a:endParaRPr lang="en-IN" sz="1900" dirty="0">
              <a:solidFill>
                <a:srgbClr val="222222"/>
              </a:solidFill>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2768303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28596" y="357166"/>
            <a:ext cx="4929222" cy="714404"/>
          </a:xfrm>
          <a:prstGeom prst="rect">
            <a:avLst/>
          </a:prstGeom>
        </p:spPr>
        <p:txBody>
          <a:bodyPr vert="horz" lIns="91440" tIns="45720" rIns="91440" bIns="45720" rtlCol="0" anchor="ctr">
            <a:normAutofit/>
          </a:bodyPr>
          <a:lstStyle/>
          <a:p>
            <a:r>
              <a:rPr lang="en-GB" sz="4000" b="1" dirty="0">
                <a:solidFill>
                  <a:schemeClr val="accent3">
                    <a:lumMod val="50000"/>
                  </a:schemeClr>
                </a:solidFill>
                <a:latin typeface="Times New Roman" pitchFamily="18" charset="0"/>
                <a:ea typeface="+mj-ea"/>
                <a:cs typeface="Times New Roman" pitchFamily="18" charset="0"/>
              </a:rPr>
              <a:t>9. Expected Results</a:t>
            </a:r>
            <a:endParaRPr lang="en-GB" sz="3600" b="1" dirty="0">
              <a:solidFill>
                <a:schemeClr val="accent3">
                  <a:lumMod val="50000"/>
                </a:schemeClr>
              </a:solidFill>
              <a:latin typeface="Times New Roman" pitchFamily="18" charset="0"/>
              <a:ea typeface="+mj-ea"/>
              <a:cs typeface="Times New Roman" pitchFamily="18" charset="0"/>
            </a:endParaRPr>
          </a:p>
        </p:txBody>
      </p:sp>
      <p:sp>
        <p:nvSpPr>
          <p:cNvPr id="2" name="TextBox 1">
            <a:extLst>
              <a:ext uri="{FF2B5EF4-FFF2-40B4-BE49-F238E27FC236}">
                <a16:creationId xmlns:a16="http://schemas.microsoft.com/office/drawing/2014/main" id="{E6CF96AE-42CB-6D6C-5B93-094C4298C07F}"/>
              </a:ext>
            </a:extLst>
          </p:cNvPr>
          <p:cNvSpPr txBox="1"/>
          <p:nvPr/>
        </p:nvSpPr>
        <p:spPr>
          <a:xfrm>
            <a:off x="683568" y="1295048"/>
            <a:ext cx="7776864" cy="3170099"/>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292929"/>
                </a:solidFill>
                <a:effectLst/>
              </a:rPr>
              <a:t>By this project, we have investigated methods in building an efficient way of detecting and recognizing text in </a:t>
            </a:r>
            <a:r>
              <a:rPr lang="en-US" sz="2000" dirty="0">
                <a:solidFill>
                  <a:srgbClr val="292929"/>
                </a:solidFill>
              </a:rPr>
              <a:t>camera </a:t>
            </a:r>
            <a:r>
              <a:rPr lang="en-US" sz="2000" b="0" i="0" dirty="0">
                <a:solidFill>
                  <a:srgbClr val="292929"/>
                </a:solidFill>
                <a:effectLst/>
              </a:rPr>
              <a:t> frames. It increases the efficiency of the </a:t>
            </a:r>
            <a:r>
              <a:rPr lang="en-US" sz="2000" dirty="0">
                <a:solidFill>
                  <a:srgbClr val="292929"/>
                </a:solidFill>
              </a:rPr>
              <a:t>Webcam</a:t>
            </a:r>
            <a:r>
              <a:rPr lang="en-US" sz="2000" b="0" i="0" dirty="0">
                <a:solidFill>
                  <a:srgbClr val="292929"/>
                </a:solidFill>
                <a:effectLst/>
              </a:rPr>
              <a:t> and also reduces the working time in copy data items.</a:t>
            </a:r>
          </a:p>
          <a:p>
            <a:pPr marL="342900" indent="-342900">
              <a:buFont typeface="Arial" panose="020B0604020202020204" pitchFamily="34" charset="0"/>
              <a:buChar char="•"/>
            </a:pPr>
            <a:endParaRPr lang="en-US" sz="2000" dirty="0">
              <a:solidFill>
                <a:srgbClr val="292929"/>
              </a:solidFill>
            </a:endParaRPr>
          </a:p>
          <a:p>
            <a:pPr marL="342900" indent="-342900">
              <a:buFont typeface="Arial" panose="020B0604020202020204" pitchFamily="34" charset="0"/>
              <a:buChar char="•"/>
            </a:pPr>
            <a:r>
              <a:rPr lang="en-IN" sz="2000" dirty="0"/>
              <a:t>We are implementing Language translation while reading the image which is faster than translating the extracted text.</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Implementation of summarising the text is helpful in understand the whole context of the text or paragraph.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79512" y="116632"/>
            <a:ext cx="4929222" cy="714404"/>
          </a:xfrm>
          <a:prstGeom prst="rect">
            <a:avLst/>
          </a:prstGeom>
        </p:spPr>
        <p:txBody>
          <a:bodyPr vert="horz" lIns="91440" tIns="45720" rIns="91440" bIns="45720" rtlCol="0" anchor="ctr">
            <a:normAutofit/>
          </a:bodyPr>
          <a:lstStyle/>
          <a:p>
            <a:r>
              <a:rPr lang="en-GB" sz="4000" b="1" dirty="0">
                <a:solidFill>
                  <a:schemeClr val="accent3">
                    <a:lumMod val="50000"/>
                  </a:schemeClr>
                </a:solidFill>
                <a:latin typeface="Times New Roman" pitchFamily="18" charset="0"/>
                <a:ea typeface="+mj-ea"/>
                <a:cs typeface="Times New Roman" pitchFamily="18" charset="0"/>
              </a:rPr>
              <a:t>10. References</a:t>
            </a:r>
            <a:endParaRPr lang="en-GB" sz="3600" b="1" dirty="0">
              <a:solidFill>
                <a:schemeClr val="accent3">
                  <a:lumMod val="50000"/>
                </a:schemeClr>
              </a:solidFill>
              <a:latin typeface="Times New Roman" pitchFamily="18" charset="0"/>
              <a:ea typeface="+mj-ea"/>
              <a:cs typeface="Times New Roman" pitchFamily="18" charset="0"/>
            </a:endParaRPr>
          </a:p>
        </p:txBody>
      </p:sp>
      <p:sp>
        <p:nvSpPr>
          <p:cNvPr id="2" name="TextBox 1">
            <a:extLst>
              <a:ext uri="{FF2B5EF4-FFF2-40B4-BE49-F238E27FC236}">
                <a16:creationId xmlns:a16="http://schemas.microsoft.com/office/drawing/2014/main" id="{F977F5B4-63FF-75C2-F88B-1A9FD83D0C3D}"/>
              </a:ext>
            </a:extLst>
          </p:cNvPr>
          <p:cNvSpPr txBox="1"/>
          <p:nvPr/>
        </p:nvSpPr>
        <p:spPr>
          <a:xfrm>
            <a:off x="539552" y="831036"/>
            <a:ext cx="7560840" cy="5755422"/>
          </a:xfrm>
          <a:prstGeom prst="rect">
            <a:avLst/>
          </a:prstGeom>
          <a:noFill/>
        </p:spPr>
        <p:txBody>
          <a:bodyPr wrap="square" rtlCol="0">
            <a:spAutoFit/>
          </a:bodyPr>
          <a:lstStyle/>
          <a:p>
            <a:pPr algn="l">
              <a:buFont typeface="+mj-lt"/>
              <a:buAutoNum type="arabicPeriod"/>
            </a:pPr>
            <a:r>
              <a:rPr lang="en-IN" sz="1600" dirty="0"/>
              <a:t> A. Coates, B. Carpenter, C. Case, S. Satheesh, B. Suresh, T. Wang, D. J. Wu, and A. Y. Ng. Text detection and character recognition in scene images with unsupervised feature learning. In ICDAR, pages 440–445, 2011.</a:t>
            </a:r>
          </a:p>
          <a:p>
            <a:pPr algn="l">
              <a:buFont typeface="+mj-lt"/>
              <a:buAutoNum type="arabicPeriod"/>
            </a:pPr>
            <a:endParaRPr lang="en-IN" sz="1600" dirty="0"/>
          </a:p>
          <a:p>
            <a:pPr algn="l">
              <a:buFont typeface="+mj-lt"/>
              <a:buAutoNum type="arabicPeriod"/>
            </a:pPr>
            <a:r>
              <a:rPr lang="en-IN" sz="1600" dirty="0"/>
              <a:t> X.-S. Hua, W.-Y. Liu, and H.-J. Zhang. An automatic performance evaluation protocol for video text detection algorithms. IEEE Transactions on Circuits and Systems for Video Technology, 14(4):498–507, 2004.</a:t>
            </a:r>
          </a:p>
          <a:p>
            <a:pPr algn="l">
              <a:buFont typeface="+mj-lt"/>
              <a:buAutoNum type="arabicPeriod"/>
            </a:pPr>
            <a:endParaRPr lang="en-IN" sz="1600" dirty="0"/>
          </a:p>
          <a:p>
            <a:pPr algn="l">
              <a:buFont typeface="+mj-lt"/>
              <a:buAutoNum type="arabicPeriod"/>
            </a:pPr>
            <a:r>
              <a:rPr lang="en-IN" sz="1600" dirty="0"/>
              <a:t> W. Huang, Y. </a:t>
            </a:r>
            <a:r>
              <a:rPr lang="en-IN" sz="1600" dirty="0" err="1"/>
              <a:t>Qiao</a:t>
            </a:r>
            <a:r>
              <a:rPr lang="en-IN" sz="1600" dirty="0"/>
              <a:t>, and X. Tang. Robust scene text detection with convolution neural network induced </a:t>
            </a:r>
            <a:r>
              <a:rPr lang="en-IN" sz="1600" dirty="0" err="1"/>
              <a:t>mser</a:t>
            </a:r>
            <a:r>
              <a:rPr lang="en-IN" sz="1600" dirty="0"/>
              <a:t> trees. In ECCV, pages 497–511. 2014.</a:t>
            </a:r>
          </a:p>
          <a:p>
            <a:pPr algn="l">
              <a:buFont typeface="+mj-lt"/>
              <a:buAutoNum type="arabicPeriod"/>
            </a:pPr>
            <a:endParaRPr lang="en-IN" sz="1600" dirty="0"/>
          </a:p>
          <a:p>
            <a:pPr algn="l">
              <a:buFont typeface="+mj-lt"/>
              <a:buAutoNum type="arabicPeriod"/>
            </a:pPr>
            <a:r>
              <a:rPr lang="en-IN" sz="1600" dirty="0"/>
              <a:t> X. Huang and H. Ma. Automatic detection and localization of natural scene text in video. In ICPR, pages 3216–3219, 2010.</a:t>
            </a:r>
          </a:p>
          <a:p>
            <a:pPr algn="l"/>
            <a:r>
              <a:rPr lang="en-IN" sz="1600" dirty="0"/>
              <a:t> </a:t>
            </a:r>
          </a:p>
          <a:p>
            <a:pPr algn="l"/>
            <a:r>
              <a:rPr lang="en-IN" sz="1600" dirty="0"/>
              <a:t>5. C.-Y. Lee, A. Bhardwaj, W. Di, V. Jagadeesh, and R. </a:t>
            </a:r>
            <a:r>
              <a:rPr lang="en-IN" sz="1600" dirty="0" err="1"/>
              <a:t>Piramuthu</a:t>
            </a:r>
            <a:r>
              <a:rPr lang="en-IN" sz="1600" dirty="0"/>
              <a:t>. Region-based discriminative feature pooling for scene text recognition. In CVPR, pages 4050–4057, 2014.</a:t>
            </a:r>
          </a:p>
          <a:p>
            <a:pPr algn="l"/>
            <a:endParaRPr lang="en-IN" sz="1600" dirty="0"/>
          </a:p>
          <a:p>
            <a:pPr algn="l"/>
            <a:r>
              <a:rPr lang="en-IN" sz="1600" dirty="0"/>
              <a:t>6. X. Liu and W. Wang. Extracting captions from videos using temporal feature. In ACMMM, pages 843–846, 2010.</a:t>
            </a:r>
          </a:p>
          <a:p>
            <a:pPr algn="l"/>
            <a:endParaRPr lang="en-IN" sz="1600" b="1" i="0" dirty="0">
              <a:solidFill>
                <a:srgbClr val="333333"/>
              </a:solidFill>
              <a:effectLst/>
            </a:endParaRPr>
          </a:p>
          <a:p>
            <a:pPr algn="l"/>
            <a:r>
              <a:rPr lang="en-IN" sz="1600" dirty="0">
                <a:solidFill>
                  <a:srgbClr val="333333"/>
                </a:solidFill>
              </a:rPr>
              <a:t>7</a:t>
            </a:r>
            <a:r>
              <a:rPr lang="en-IN" sz="1600" b="1" dirty="0">
                <a:solidFill>
                  <a:srgbClr val="333333"/>
                </a:solidFill>
              </a:rPr>
              <a:t>.</a:t>
            </a:r>
            <a:r>
              <a:rPr lang="en-US" sz="1600" dirty="0"/>
              <a:t> Y.-F. Pan, C.-L. Liu, and X. Hou. Fast scene text localization by learning-based filtering and verification. In ICIP, pages 2269–2272, 2010.</a:t>
            </a:r>
            <a:endParaRPr lang="en-IN" sz="1600" b="1" i="0" dirty="0">
              <a:solidFill>
                <a:srgbClr val="333333"/>
              </a:soli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80344"/>
            <a:ext cx="3900486" cy="868346"/>
          </a:xfrm>
        </p:spPr>
        <p:txBody>
          <a:bodyPr>
            <a:normAutofit/>
          </a:bodyPr>
          <a:lstStyle/>
          <a:p>
            <a:r>
              <a:rPr lang="en-GB" b="1" dirty="0">
                <a:solidFill>
                  <a:schemeClr val="accent3">
                    <a:lumMod val="50000"/>
                  </a:schemeClr>
                </a:solidFill>
                <a:latin typeface="Times New Roman" pitchFamily="18" charset="0"/>
                <a:cs typeface="Times New Roman" pitchFamily="18" charset="0"/>
              </a:rPr>
              <a:t>1. Abstract</a:t>
            </a:r>
          </a:p>
        </p:txBody>
      </p:sp>
      <p:sp>
        <p:nvSpPr>
          <p:cNvPr id="5" name="TextBox 4"/>
          <p:cNvSpPr txBox="1"/>
          <p:nvPr/>
        </p:nvSpPr>
        <p:spPr>
          <a:xfrm>
            <a:off x="1115616" y="836712"/>
            <a:ext cx="6336703" cy="6186309"/>
          </a:xfrm>
          <a:prstGeom prst="rect">
            <a:avLst/>
          </a:prstGeom>
          <a:noFill/>
        </p:spPr>
        <p:txBody>
          <a:bodyPr wrap="square" rtlCol="0">
            <a:spAutoFit/>
          </a:bodyPr>
          <a:lstStyle/>
          <a:p>
            <a:pPr marL="285750" indent="-285750">
              <a:buFont typeface="Arial" pitchFamily="34" charset="0"/>
              <a:buChar char="•"/>
            </a:pPr>
            <a:r>
              <a:rPr lang="en-US" dirty="0">
                <a:solidFill>
                  <a:srgbClr val="333333"/>
                </a:solidFill>
              </a:rPr>
              <a:t>Enhanced extraction of textual characters re</a:t>
            </a:r>
            <a:r>
              <a:rPr lang="en-US" b="0" i="0" dirty="0">
                <a:solidFill>
                  <a:srgbClr val="333333"/>
                </a:solidFill>
                <a:effectLst/>
              </a:rPr>
              <a:t>presents a comprehensive framework for detection and recognition of textual content in video frames as well as in images. </a:t>
            </a:r>
            <a:endParaRPr lang="en-US" dirty="0"/>
          </a:p>
          <a:p>
            <a:endParaRPr lang="en-US" dirty="0"/>
          </a:p>
          <a:p>
            <a:pPr marL="285750" indent="-285750">
              <a:buFont typeface="Arial" pitchFamily="34" charset="0"/>
              <a:buChar char="•"/>
            </a:pPr>
            <a:r>
              <a:rPr lang="en-US" dirty="0"/>
              <a:t>Detection of text from document images enables Natural Language Processing algorithms to decipher the text and make sense of what the document conveys. </a:t>
            </a:r>
          </a:p>
          <a:p>
            <a:endParaRPr lang="en-US" dirty="0"/>
          </a:p>
          <a:p>
            <a:pPr marL="285750" indent="-285750">
              <a:buFont typeface="Arial" pitchFamily="34" charset="0"/>
              <a:buChar char="•"/>
            </a:pPr>
            <a:r>
              <a:rPr lang="en-US" dirty="0"/>
              <a:t>Furthermore, the text can be easily translated into multiple languages, and summarizes the text in to meaningful phrases using the transformers and pipelines in NLP text summarization. Then converts the summarizer text to an audio using Text-To-Speech library. </a:t>
            </a:r>
          </a:p>
          <a:p>
            <a:pPr marL="285750" indent="-285750">
              <a:buFont typeface="Arial" pitchFamily="34" charset="0"/>
              <a:buChar char="•"/>
            </a:pPr>
            <a:endParaRPr lang="en-US" dirty="0"/>
          </a:p>
          <a:p>
            <a:pPr marL="285750" indent="-285750">
              <a:buFont typeface="Arial" pitchFamily="34" charset="0"/>
              <a:buChar char="•"/>
            </a:pPr>
            <a:r>
              <a:rPr lang="en-US" dirty="0"/>
              <a:t>NLP, also to recognize text from supermarket product names, traffic signs, and even from billboards, making them an effective translator and interpreter.</a:t>
            </a:r>
          </a:p>
          <a:p>
            <a:pPr marL="285750" indent="-285750">
              <a:buFont typeface="Arial" pitchFamily="34" charset="0"/>
              <a:buChar char="•"/>
            </a:pPr>
            <a:endParaRPr lang="en-US" dirty="0"/>
          </a:p>
          <a:p>
            <a:pPr marL="285750" indent="-285750">
              <a:buFont typeface="Arial" pitchFamily="34" charset="0"/>
              <a:buChar char="•"/>
            </a:pPr>
            <a:r>
              <a:rPr lang="en-IN" sz="1800" dirty="0">
                <a:solidFill>
                  <a:schemeClr val="tx1"/>
                </a:solidFill>
              </a:rPr>
              <a:t>The development of this application which will be great help to people with visual impairment and those who don’t know other language. </a:t>
            </a:r>
            <a:r>
              <a:rPr lang="en-US" dirty="0"/>
              <a: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857496"/>
            <a:ext cx="3571900" cy="868346"/>
          </a:xfrm>
        </p:spPr>
        <p:txBody>
          <a:bodyPr/>
          <a:lstStyle/>
          <a:p>
            <a:r>
              <a:rPr lang="en-GB" b="1" dirty="0">
                <a:solidFill>
                  <a:schemeClr val="accent3">
                    <a:lumMod val="50000"/>
                  </a:schemeClr>
                </a:solidFill>
                <a:latin typeface="Times New Roman" pitchFamily="18" charset="0"/>
                <a:cs typeface="Times New Roman" pitchFamily="18" charset="0"/>
              </a:rPr>
              <a:t>1.2 Objective</a:t>
            </a:r>
          </a:p>
        </p:txBody>
      </p:sp>
      <p:sp>
        <p:nvSpPr>
          <p:cNvPr id="6" name="Title 1"/>
          <p:cNvSpPr txBox="1">
            <a:spLocks/>
          </p:cNvSpPr>
          <p:nvPr/>
        </p:nvSpPr>
        <p:spPr>
          <a:xfrm>
            <a:off x="71406" y="71414"/>
            <a:ext cx="5929354" cy="85725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4400" b="1" dirty="0">
                <a:solidFill>
                  <a:schemeClr val="accent3">
                    <a:lumMod val="50000"/>
                  </a:schemeClr>
                </a:solidFill>
                <a:latin typeface="Times New Roman" pitchFamily="18" charset="0"/>
                <a:ea typeface="+mj-ea"/>
                <a:cs typeface="Times New Roman" pitchFamily="18" charset="0"/>
              </a:rPr>
              <a:t>1.1 Problem</a:t>
            </a:r>
            <a:r>
              <a:rPr kumimoji="0" lang="en-GB" sz="4400" b="1" i="0" u="none" strike="noStrike" kern="1200" cap="none" spc="0" normalizeH="0" noProof="0" dirty="0">
                <a:ln>
                  <a:noFill/>
                </a:ln>
                <a:solidFill>
                  <a:schemeClr val="accent3">
                    <a:lumMod val="50000"/>
                  </a:schemeClr>
                </a:solidFill>
                <a:effectLst/>
                <a:uLnTx/>
                <a:uFillTx/>
                <a:latin typeface="Times New Roman" pitchFamily="18" charset="0"/>
                <a:ea typeface="+mj-ea"/>
                <a:cs typeface="Times New Roman" pitchFamily="18" charset="0"/>
              </a:rPr>
              <a:t> </a:t>
            </a:r>
            <a:r>
              <a:rPr lang="en-GB" sz="4400" b="1" dirty="0">
                <a:solidFill>
                  <a:schemeClr val="accent3">
                    <a:lumMod val="50000"/>
                  </a:schemeClr>
                </a:solidFill>
                <a:latin typeface="Times New Roman" pitchFamily="18" charset="0"/>
                <a:ea typeface="+mj-ea"/>
                <a:cs typeface="Times New Roman" pitchFamily="18" charset="0"/>
              </a:rPr>
              <a:t>Statement</a:t>
            </a:r>
          </a:p>
        </p:txBody>
      </p:sp>
      <p:sp>
        <p:nvSpPr>
          <p:cNvPr id="3" name="TextBox 2"/>
          <p:cNvSpPr txBox="1"/>
          <p:nvPr/>
        </p:nvSpPr>
        <p:spPr>
          <a:xfrm>
            <a:off x="755576" y="3933056"/>
            <a:ext cx="7776864" cy="2308324"/>
          </a:xfrm>
          <a:prstGeom prst="rect">
            <a:avLst/>
          </a:prstGeom>
          <a:noFill/>
        </p:spPr>
        <p:txBody>
          <a:bodyPr wrap="square" rtlCol="0">
            <a:spAutoFit/>
          </a:bodyPr>
          <a:lstStyle/>
          <a:p>
            <a:pPr marL="285750" indent="-285750">
              <a:buFont typeface="Arial" pitchFamily="34" charset="0"/>
              <a:buChar char="•"/>
            </a:pPr>
            <a:r>
              <a:rPr lang="en-US" dirty="0"/>
              <a:t>The objective of OCR is to achieve modification or conversion of any form of text or text-containing documents such as handwritten text, printed or scanned text images, into an editable digital format for deeper and further processing. </a:t>
            </a:r>
          </a:p>
          <a:p>
            <a:endParaRPr lang="en-US" dirty="0"/>
          </a:p>
          <a:p>
            <a:pPr marL="285750" indent="-285750">
              <a:buFont typeface="Arial" pitchFamily="34" charset="0"/>
              <a:buChar char="•"/>
            </a:pPr>
            <a:r>
              <a:rPr lang="en-US" b="0" i="0" dirty="0">
                <a:solidFill>
                  <a:srgbClr val="292929"/>
                </a:solidFill>
                <a:effectLst/>
                <a:latin typeface="source-serif-pro"/>
              </a:rPr>
              <a:t>The main idea of ​​this project is to select text characters from the running video and summarizes the whole paragraph from an image for easy understanding. </a:t>
            </a:r>
            <a:endParaRPr lang="en-US" dirty="0"/>
          </a:p>
        </p:txBody>
      </p:sp>
      <p:sp>
        <p:nvSpPr>
          <p:cNvPr id="4" name="TextBox 3">
            <a:extLst>
              <a:ext uri="{FF2B5EF4-FFF2-40B4-BE49-F238E27FC236}">
                <a16:creationId xmlns:a16="http://schemas.microsoft.com/office/drawing/2014/main" id="{5B48A60E-DD1F-2A87-0AD1-CFDD9D2824A6}"/>
              </a:ext>
            </a:extLst>
          </p:cNvPr>
          <p:cNvSpPr txBox="1"/>
          <p:nvPr/>
        </p:nvSpPr>
        <p:spPr>
          <a:xfrm>
            <a:off x="755576" y="1061547"/>
            <a:ext cx="7318527" cy="1754326"/>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33333"/>
                </a:solidFill>
                <a:effectLst/>
              </a:rPr>
              <a:t>The domain has starting with trivial systems recognizing isolated digits and characters to complex end-to-end systems capable of reading text in natural scenes. </a:t>
            </a:r>
          </a:p>
          <a:p>
            <a:endParaRPr lang="en-US" b="0" i="0" dirty="0">
              <a:solidFill>
                <a:srgbClr val="333333"/>
              </a:solidFill>
              <a:effectLst/>
            </a:endParaRPr>
          </a:p>
          <a:p>
            <a:pPr marL="285750" indent="-285750">
              <a:buFont typeface="Arial" panose="020B0604020202020204" pitchFamily="34" charset="0"/>
              <a:buChar char="•"/>
            </a:pPr>
            <a:r>
              <a:rPr lang="en-US" b="0" i="0" dirty="0">
                <a:solidFill>
                  <a:srgbClr val="333333"/>
                </a:solidFill>
                <a:effectLst/>
              </a:rPr>
              <a:t>This project presents an overview of the notable contributions to detection and recognition of textual content in images and videos.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42910" y="71414"/>
            <a:ext cx="7786742" cy="714380"/>
          </a:xfrm>
          <a:prstGeom prst="rect">
            <a:avLst/>
          </a:prstGeom>
        </p:spPr>
        <p:txBody>
          <a:bodyPr vert="horz" lIns="91440" tIns="45720" rIns="91440" bIns="45720" rtlCol="0" anchor="ctr">
            <a:normAutofit fontScale="92500" lnSpcReduction="10000"/>
          </a:bodyPr>
          <a:lstStyle/>
          <a:p>
            <a:pPr algn="ctr">
              <a:spcBef>
                <a:spcPct val="0"/>
              </a:spcBef>
            </a:pPr>
            <a:r>
              <a:rPr lang="en-GB" sz="4400" b="1" dirty="0">
                <a:solidFill>
                  <a:schemeClr val="accent3">
                    <a:lumMod val="50000"/>
                  </a:schemeClr>
                </a:solidFill>
                <a:latin typeface="Times New Roman" pitchFamily="18" charset="0"/>
                <a:ea typeface="+mj-ea"/>
                <a:cs typeface="Times New Roman" pitchFamily="18" charset="0"/>
              </a:rPr>
              <a:t>2.1 Review of </a:t>
            </a:r>
            <a:r>
              <a:rPr lang="en-GB" sz="4400" b="1" dirty="0">
                <a:solidFill>
                  <a:schemeClr val="accent3">
                    <a:lumMod val="50000"/>
                  </a:schemeClr>
                </a:solidFill>
                <a:latin typeface="Times New Roman" pitchFamily="18" charset="0"/>
                <a:cs typeface="Times New Roman" pitchFamily="18" charset="0"/>
              </a:rPr>
              <a:t>Literature</a:t>
            </a:r>
          </a:p>
        </p:txBody>
      </p:sp>
      <p:graphicFrame>
        <p:nvGraphicFramePr>
          <p:cNvPr id="2" name="Table 2">
            <a:extLst>
              <a:ext uri="{FF2B5EF4-FFF2-40B4-BE49-F238E27FC236}">
                <a16:creationId xmlns:a16="http://schemas.microsoft.com/office/drawing/2014/main" id="{3A5404E2-77AF-F96C-08CE-930D042EBFB5}"/>
              </a:ext>
            </a:extLst>
          </p:cNvPr>
          <p:cNvGraphicFramePr>
            <a:graphicFrameLocks noGrp="1"/>
          </p:cNvGraphicFramePr>
          <p:nvPr>
            <p:extLst>
              <p:ext uri="{D42A27DB-BD31-4B8C-83A1-F6EECF244321}">
                <p14:modId xmlns:p14="http://schemas.microsoft.com/office/powerpoint/2010/main" val="3428576858"/>
              </p:ext>
            </p:extLst>
          </p:nvPr>
        </p:nvGraphicFramePr>
        <p:xfrm>
          <a:off x="179512" y="753325"/>
          <a:ext cx="8784975" cy="5715643"/>
        </p:xfrm>
        <a:graphic>
          <a:graphicData uri="http://schemas.openxmlformats.org/drawingml/2006/table">
            <a:tbl>
              <a:tblPr firstRow="1" bandRow="1">
                <a:tableStyleId>{F5AB1C69-6EDB-4FF4-983F-18BD219EF322}</a:tableStyleId>
              </a:tblPr>
              <a:tblGrid>
                <a:gridCol w="720080">
                  <a:extLst>
                    <a:ext uri="{9D8B030D-6E8A-4147-A177-3AD203B41FA5}">
                      <a16:colId xmlns:a16="http://schemas.microsoft.com/office/drawing/2014/main" val="4065676734"/>
                    </a:ext>
                  </a:extLst>
                </a:gridCol>
                <a:gridCol w="1425821">
                  <a:extLst>
                    <a:ext uri="{9D8B030D-6E8A-4147-A177-3AD203B41FA5}">
                      <a16:colId xmlns:a16="http://schemas.microsoft.com/office/drawing/2014/main" val="2412236446"/>
                    </a:ext>
                  </a:extLst>
                </a:gridCol>
                <a:gridCol w="1260667">
                  <a:extLst>
                    <a:ext uri="{9D8B030D-6E8A-4147-A177-3AD203B41FA5}">
                      <a16:colId xmlns:a16="http://schemas.microsoft.com/office/drawing/2014/main" val="4055412156"/>
                    </a:ext>
                  </a:extLst>
                </a:gridCol>
                <a:gridCol w="1201944">
                  <a:extLst>
                    <a:ext uri="{9D8B030D-6E8A-4147-A177-3AD203B41FA5}">
                      <a16:colId xmlns:a16="http://schemas.microsoft.com/office/drawing/2014/main" val="2526960579"/>
                    </a:ext>
                  </a:extLst>
                </a:gridCol>
                <a:gridCol w="720080">
                  <a:extLst>
                    <a:ext uri="{9D8B030D-6E8A-4147-A177-3AD203B41FA5}">
                      <a16:colId xmlns:a16="http://schemas.microsoft.com/office/drawing/2014/main" val="2701856971"/>
                    </a:ext>
                  </a:extLst>
                </a:gridCol>
                <a:gridCol w="1656184">
                  <a:extLst>
                    <a:ext uri="{9D8B030D-6E8A-4147-A177-3AD203B41FA5}">
                      <a16:colId xmlns:a16="http://schemas.microsoft.com/office/drawing/2014/main" val="3920650304"/>
                    </a:ext>
                  </a:extLst>
                </a:gridCol>
                <a:gridCol w="1800199">
                  <a:extLst>
                    <a:ext uri="{9D8B030D-6E8A-4147-A177-3AD203B41FA5}">
                      <a16:colId xmlns:a16="http://schemas.microsoft.com/office/drawing/2014/main" val="2413352832"/>
                    </a:ext>
                  </a:extLst>
                </a:gridCol>
              </a:tblGrid>
              <a:tr h="402952">
                <a:tc>
                  <a:txBody>
                    <a:bodyPr/>
                    <a:lstStyle/>
                    <a:p>
                      <a:pPr algn="ctr"/>
                      <a:r>
                        <a:rPr lang="en-IN" sz="1500" dirty="0">
                          <a:latin typeface="Times New Roman" panose="02020603050405020304" pitchFamily="18" charset="0"/>
                          <a:cs typeface="Times New Roman" panose="02020603050405020304" pitchFamily="18" charset="0"/>
                        </a:rPr>
                        <a:t>S .No.</a:t>
                      </a:r>
                    </a:p>
                  </a:txBody>
                  <a:tcPr/>
                </a:tc>
                <a:tc>
                  <a:txBody>
                    <a:bodyPr/>
                    <a:lstStyle/>
                    <a:p>
                      <a:pPr algn="ctr"/>
                      <a:r>
                        <a:rPr lang="en-IN" sz="1500" dirty="0">
                          <a:latin typeface="Times New Roman" panose="02020603050405020304" pitchFamily="18" charset="0"/>
                          <a:cs typeface="Times New Roman" panose="02020603050405020304" pitchFamily="18" charset="0"/>
                        </a:rPr>
                        <a:t>Title of the Paper</a:t>
                      </a:r>
                    </a:p>
                  </a:txBody>
                  <a:tcPr/>
                </a:tc>
                <a:tc>
                  <a:txBody>
                    <a:bodyPr/>
                    <a:lstStyle/>
                    <a:p>
                      <a:pPr algn="ctr"/>
                      <a:r>
                        <a:rPr lang="en-IN" sz="1500" dirty="0">
                          <a:latin typeface="Times New Roman" panose="02020603050405020304" pitchFamily="18" charset="0"/>
                          <a:cs typeface="Times New Roman" panose="02020603050405020304" pitchFamily="18" charset="0"/>
                        </a:rPr>
                        <a:t>Journal Name</a:t>
                      </a:r>
                    </a:p>
                  </a:txBody>
                  <a:tcPr/>
                </a:tc>
                <a:tc>
                  <a:txBody>
                    <a:bodyPr/>
                    <a:lstStyle/>
                    <a:p>
                      <a:pPr algn="ctr"/>
                      <a:r>
                        <a:rPr lang="en-IN" sz="1500" dirty="0">
                          <a:latin typeface="Times New Roman" panose="02020603050405020304" pitchFamily="18" charset="0"/>
                          <a:cs typeface="Times New Roman" panose="02020603050405020304" pitchFamily="18" charset="0"/>
                        </a:rPr>
                        <a:t>Authors</a:t>
                      </a:r>
                    </a:p>
                  </a:txBody>
                  <a:tcPr/>
                </a:tc>
                <a:tc>
                  <a:txBody>
                    <a:bodyPr/>
                    <a:lstStyle/>
                    <a:p>
                      <a:pPr algn="ctr"/>
                      <a:r>
                        <a:rPr lang="en-IN" sz="1500" dirty="0">
                          <a:latin typeface="Times New Roman" panose="02020603050405020304" pitchFamily="18" charset="0"/>
                          <a:cs typeface="Times New Roman" panose="02020603050405020304" pitchFamily="18" charset="0"/>
                        </a:rPr>
                        <a:t>Year</a:t>
                      </a:r>
                    </a:p>
                  </a:txBody>
                  <a:tcPr/>
                </a:tc>
                <a:tc>
                  <a:txBody>
                    <a:bodyPr/>
                    <a:lstStyle/>
                    <a:p>
                      <a:pPr algn="ctr"/>
                      <a:r>
                        <a:rPr lang="en-IN" sz="1500" dirty="0">
                          <a:latin typeface="Times New Roman" panose="02020603050405020304" pitchFamily="18" charset="0"/>
                          <a:cs typeface="Times New Roman" panose="02020603050405020304" pitchFamily="18" charset="0"/>
                        </a:rPr>
                        <a:t>Methodology</a:t>
                      </a:r>
                    </a:p>
                  </a:txBody>
                  <a:tcPr/>
                </a:tc>
                <a:tc>
                  <a:txBody>
                    <a:bodyPr/>
                    <a:lstStyle/>
                    <a:p>
                      <a:pPr algn="ctr"/>
                      <a:r>
                        <a:rPr lang="en-IN" sz="150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3358326381"/>
                  </a:ext>
                </a:extLst>
              </a:tr>
              <a:tr h="896820">
                <a:tc>
                  <a:txBody>
                    <a:bodyPr/>
                    <a:lstStyle/>
                    <a:p>
                      <a:pPr algn="ctr"/>
                      <a:r>
                        <a:rPr lang="en-IN" sz="1100" dirty="0">
                          <a:latin typeface="Times New Roman" panose="02020603050405020304" pitchFamily="18" charset="0"/>
                          <a:cs typeface="Times New Roman" panose="02020603050405020304" pitchFamily="18" charset="0"/>
                        </a:rPr>
                        <a:t>1</a:t>
                      </a:r>
                    </a:p>
                  </a:txBody>
                  <a:tcPr/>
                </a:tc>
                <a:tc>
                  <a:txBody>
                    <a:bodyPr/>
                    <a:lstStyle/>
                    <a:p>
                      <a:pPr algn="ctr"/>
                      <a:r>
                        <a:rPr lang="en-US" sz="1100" dirty="0"/>
                        <a:t>Research on Methods of English Text Detection and Recognition Based on Neural Network Detection Model</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fr-FR" sz="1100" dirty="0" err="1"/>
                        <a:t>Hindawi</a:t>
                      </a:r>
                      <a:r>
                        <a:rPr lang="fr-FR" sz="1100" dirty="0"/>
                        <a:t> Scientific </a:t>
                      </a:r>
                      <a:r>
                        <a:rPr lang="fr-FR" sz="1100" dirty="0" err="1"/>
                        <a:t>Programming</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err="1"/>
                        <a:t>Chunlan</a:t>
                      </a:r>
                      <a:r>
                        <a:rPr lang="en-IN" sz="1100" dirty="0"/>
                        <a:t> Li</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2021</a:t>
                      </a:r>
                      <a:endParaRPr lang="en-IN" sz="1100" dirty="0">
                        <a:latin typeface="Times New Roman" panose="02020603050405020304" pitchFamily="18" charset="0"/>
                        <a:cs typeface="Times New Roman" panose="02020603050405020304" pitchFamily="18" charset="0"/>
                      </a:endParaRPr>
                    </a:p>
                  </a:txBody>
                  <a:tcPr/>
                </a:tc>
                <a:tc>
                  <a:txBody>
                    <a:bodyPr/>
                    <a:lstStyle/>
                    <a:p>
                      <a:pPr marL="0" indent="0" algn="ctr">
                        <a:buFont typeface="Arial" panose="020B0604020202020204" pitchFamily="34" charset="0"/>
                        <a:buNone/>
                      </a:pPr>
                      <a:r>
                        <a:rPr lang="en-US" sz="1100" dirty="0"/>
                        <a:t>Improved CTPN English Text Detection Algorithm</a:t>
                      </a:r>
                    </a:p>
                    <a:p>
                      <a:pPr marL="0" indent="0" algn="ctr">
                        <a:buFont typeface="Arial" panose="020B0604020202020204" pitchFamily="34" charset="0"/>
                        <a:buNone/>
                      </a:pPr>
                      <a:r>
                        <a:rPr lang="en-US" sz="1100" dirty="0"/>
                        <a:t>Improved CRNN English Text Recognition Algorithm</a:t>
                      </a:r>
                    </a:p>
                    <a:p>
                      <a:pPr marL="0" indent="0" algn="ctr">
                        <a:buFont typeface="Arial" panose="020B0604020202020204" pitchFamily="34" charset="0"/>
                        <a:buNone/>
                      </a:pPr>
                      <a:r>
                        <a:rPr lang="en-US" sz="1100" dirty="0"/>
                        <a:t>Algorithm Simulation Test and Result Analysis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it is found that there is a high time complexity and space complexity, which will occupy a large amount of computing resources during detection. </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2859750"/>
                  </a:ext>
                </a:extLst>
              </a:tr>
              <a:tr h="896820">
                <a:tc>
                  <a:txBody>
                    <a:bodyPr/>
                    <a:lstStyle/>
                    <a:p>
                      <a:pPr algn="ctr"/>
                      <a:r>
                        <a:rPr lang="en-IN" sz="1100" dirty="0">
                          <a:latin typeface="Times New Roman" panose="02020603050405020304" pitchFamily="18" charset="0"/>
                          <a:cs typeface="Times New Roman" panose="02020603050405020304" pitchFamily="18" charset="0"/>
                        </a:rPr>
                        <a:t>2</a:t>
                      </a:r>
                    </a:p>
                  </a:txBody>
                  <a:tcPr/>
                </a:tc>
                <a:tc>
                  <a:txBody>
                    <a:bodyPr/>
                    <a:lstStyle/>
                    <a:p>
                      <a:pPr algn="ctr"/>
                      <a:r>
                        <a:rPr lang="en-US" sz="1100" dirty="0">
                          <a:latin typeface="Times New Roman" panose="02020603050405020304" pitchFamily="18" charset="0"/>
                          <a:cs typeface="Times New Roman" panose="02020603050405020304" pitchFamily="18" charset="0"/>
                        </a:rPr>
                        <a:t> </a:t>
                      </a:r>
                      <a:r>
                        <a:rPr lang="en-IN" sz="1100" dirty="0"/>
                        <a:t>Detection and recognition of cursive text from video frames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S</a:t>
                      </a:r>
                      <a:r>
                        <a:rPr lang="en-IN" sz="1100" dirty="0" err="1">
                          <a:latin typeface="Times New Roman" panose="02020603050405020304" pitchFamily="18" charset="0"/>
                          <a:cs typeface="Times New Roman" panose="02020603050405020304" pitchFamily="18" charset="0"/>
                        </a:rPr>
                        <a:t>pringer</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a:t>Ali Mirza1*, </a:t>
                      </a:r>
                      <a:r>
                        <a:rPr lang="en-IN" sz="1100" dirty="0" err="1"/>
                        <a:t>Ossama</a:t>
                      </a:r>
                      <a:r>
                        <a:rPr lang="en-IN" sz="1100" dirty="0"/>
                        <a:t> Zeshan1, Muhammad Atif1 and Imran Siddiqi</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2020</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a wide range of systems can be developed at the application layer including indexing and retrieval, key-word-based alert generation, and content summarization.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The system will be optimized to work on live streams in addition to archived videos. This will in turn allow development of keyword based alert generation systems.</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2413449"/>
                  </a:ext>
                </a:extLst>
              </a:tr>
              <a:tr h="896820">
                <a:tc>
                  <a:txBody>
                    <a:bodyPr/>
                    <a:lstStyle/>
                    <a:p>
                      <a:pPr algn="ctr"/>
                      <a:r>
                        <a:rPr lang="en-IN" sz="1100" dirty="0">
                          <a:latin typeface="Times New Roman" panose="02020603050405020304" pitchFamily="18" charset="0"/>
                          <a:cs typeface="Times New Roman" panose="02020603050405020304" pitchFamily="18" charset="0"/>
                        </a:rPr>
                        <a:t>3</a:t>
                      </a:r>
                    </a:p>
                  </a:txBody>
                  <a:tcPr/>
                </a:tc>
                <a:tc>
                  <a:txBody>
                    <a:bodyPr/>
                    <a:lstStyle/>
                    <a:p>
                      <a:pPr algn="ctr"/>
                      <a:r>
                        <a:rPr lang="en-US" sz="1100" dirty="0"/>
                        <a:t>Text Detection from Scene Videos having Blurriness and Text of Different Sizes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IEEE Transaction on Machine learning</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Mayuri A. Mehta </a:t>
                      </a:r>
                      <a:r>
                        <a:rPr lang="en-US" sz="1100" dirty="0" err="1"/>
                        <a:t>Saloni</a:t>
                      </a:r>
                      <a:r>
                        <a:rPr lang="en-US" sz="1100" dirty="0"/>
                        <a:t> A. </a:t>
                      </a:r>
                      <a:r>
                        <a:rPr lang="en-US" sz="1100" dirty="0" err="1"/>
                        <a:t>Pote</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2018</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In this text detection technique consists of four major steps: pre-processing, text localization, text line formation and text identification. </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In this work, they can’t be extended considering videos containing text of different orientations and languages. </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20799966"/>
                  </a:ext>
                </a:extLst>
              </a:tr>
              <a:tr h="1372243">
                <a:tc>
                  <a:txBody>
                    <a:bodyPr/>
                    <a:lstStyle/>
                    <a:p>
                      <a:pPr algn="ctr"/>
                      <a:r>
                        <a:rPr lang="en-IN" sz="1100" dirty="0">
                          <a:latin typeface="Times New Roman" panose="02020603050405020304" pitchFamily="18" charset="0"/>
                          <a:cs typeface="Times New Roman" panose="02020603050405020304" pitchFamily="18" charset="0"/>
                        </a:rPr>
                        <a:t>4</a:t>
                      </a:r>
                    </a:p>
                  </a:txBody>
                  <a:tcPr/>
                </a:tc>
                <a:tc>
                  <a:txBody>
                    <a:bodyPr/>
                    <a:lstStyle/>
                    <a:p>
                      <a:pPr algn="ctr"/>
                      <a:r>
                        <a:rPr lang="en-IN" sz="1100" dirty="0"/>
                        <a:t>Arbitrarily-oriented multi-lingual text detection in video</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Springer</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err="1"/>
                        <a:t>Vijeta</a:t>
                      </a:r>
                      <a:r>
                        <a:rPr lang="en-IN" sz="1100" dirty="0"/>
                        <a:t> </a:t>
                      </a:r>
                      <a:r>
                        <a:rPr lang="en-IN" sz="1100" dirty="0" err="1"/>
                        <a:t>Khare</a:t>
                      </a:r>
                      <a:r>
                        <a:rPr lang="en-IN" sz="1100" dirty="0"/>
                        <a:t> 1 &amp; </a:t>
                      </a:r>
                      <a:r>
                        <a:rPr lang="en-IN" sz="1100" dirty="0" err="1"/>
                        <a:t>Palaiahnakote</a:t>
                      </a:r>
                      <a:r>
                        <a:rPr lang="en-IN" sz="1100" dirty="0"/>
                        <a:t> Shivakumara2,3 &amp; Raveendran Paramesran1 &amp; Michael Blumenstein4</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2016</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They explore the moments to estimate deviation between temporal frames to separate caption from scene text and background pixels.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The performance of the proposed approach may degrade for arbitrary text movements because it expects constant velocity for text detection in this work</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481527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3A5404E2-77AF-F96C-08CE-930D042EBFB5}"/>
              </a:ext>
            </a:extLst>
          </p:cNvPr>
          <p:cNvGraphicFramePr>
            <a:graphicFrameLocks noGrp="1"/>
          </p:cNvGraphicFramePr>
          <p:nvPr>
            <p:extLst>
              <p:ext uri="{D42A27DB-BD31-4B8C-83A1-F6EECF244321}">
                <p14:modId xmlns:p14="http://schemas.microsoft.com/office/powerpoint/2010/main" val="445669898"/>
              </p:ext>
            </p:extLst>
          </p:nvPr>
        </p:nvGraphicFramePr>
        <p:xfrm>
          <a:off x="179512" y="38100"/>
          <a:ext cx="8784975" cy="6781800"/>
        </p:xfrm>
        <a:graphic>
          <a:graphicData uri="http://schemas.openxmlformats.org/drawingml/2006/table">
            <a:tbl>
              <a:tblPr firstRow="1" bandRow="1">
                <a:tableStyleId>{F5AB1C69-6EDB-4FF4-983F-18BD219EF322}</a:tableStyleId>
              </a:tblPr>
              <a:tblGrid>
                <a:gridCol w="720080">
                  <a:extLst>
                    <a:ext uri="{9D8B030D-6E8A-4147-A177-3AD203B41FA5}">
                      <a16:colId xmlns:a16="http://schemas.microsoft.com/office/drawing/2014/main" val="4065676734"/>
                    </a:ext>
                  </a:extLst>
                </a:gridCol>
                <a:gridCol w="1425821">
                  <a:extLst>
                    <a:ext uri="{9D8B030D-6E8A-4147-A177-3AD203B41FA5}">
                      <a16:colId xmlns:a16="http://schemas.microsoft.com/office/drawing/2014/main" val="2412236446"/>
                    </a:ext>
                  </a:extLst>
                </a:gridCol>
                <a:gridCol w="1260667">
                  <a:extLst>
                    <a:ext uri="{9D8B030D-6E8A-4147-A177-3AD203B41FA5}">
                      <a16:colId xmlns:a16="http://schemas.microsoft.com/office/drawing/2014/main" val="4055412156"/>
                    </a:ext>
                  </a:extLst>
                </a:gridCol>
                <a:gridCol w="1201944">
                  <a:extLst>
                    <a:ext uri="{9D8B030D-6E8A-4147-A177-3AD203B41FA5}">
                      <a16:colId xmlns:a16="http://schemas.microsoft.com/office/drawing/2014/main" val="2526960579"/>
                    </a:ext>
                  </a:extLst>
                </a:gridCol>
                <a:gridCol w="720080">
                  <a:extLst>
                    <a:ext uri="{9D8B030D-6E8A-4147-A177-3AD203B41FA5}">
                      <a16:colId xmlns:a16="http://schemas.microsoft.com/office/drawing/2014/main" val="2701856971"/>
                    </a:ext>
                  </a:extLst>
                </a:gridCol>
                <a:gridCol w="1656184">
                  <a:extLst>
                    <a:ext uri="{9D8B030D-6E8A-4147-A177-3AD203B41FA5}">
                      <a16:colId xmlns:a16="http://schemas.microsoft.com/office/drawing/2014/main" val="3920650304"/>
                    </a:ext>
                  </a:extLst>
                </a:gridCol>
                <a:gridCol w="1800199">
                  <a:extLst>
                    <a:ext uri="{9D8B030D-6E8A-4147-A177-3AD203B41FA5}">
                      <a16:colId xmlns:a16="http://schemas.microsoft.com/office/drawing/2014/main" val="2413352832"/>
                    </a:ext>
                  </a:extLst>
                </a:gridCol>
              </a:tblGrid>
              <a:tr h="402952">
                <a:tc>
                  <a:txBody>
                    <a:bodyPr/>
                    <a:lstStyle/>
                    <a:p>
                      <a:pPr algn="ctr"/>
                      <a:r>
                        <a:rPr lang="en-IN" sz="1500" dirty="0">
                          <a:latin typeface="Times New Roman" panose="02020603050405020304" pitchFamily="18" charset="0"/>
                          <a:cs typeface="Times New Roman" panose="02020603050405020304" pitchFamily="18" charset="0"/>
                        </a:rPr>
                        <a:t>S .No.</a:t>
                      </a:r>
                    </a:p>
                  </a:txBody>
                  <a:tcPr/>
                </a:tc>
                <a:tc>
                  <a:txBody>
                    <a:bodyPr/>
                    <a:lstStyle/>
                    <a:p>
                      <a:pPr algn="ctr"/>
                      <a:r>
                        <a:rPr lang="en-IN" sz="1500" dirty="0">
                          <a:latin typeface="Times New Roman" panose="02020603050405020304" pitchFamily="18" charset="0"/>
                          <a:cs typeface="Times New Roman" panose="02020603050405020304" pitchFamily="18" charset="0"/>
                        </a:rPr>
                        <a:t>Title of the Paper</a:t>
                      </a:r>
                    </a:p>
                  </a:txBody>
                  <a:tcPr/>
                </a:tc>
                <a:tc>
                  <a:txBody>
                    <a:bodyPr/>
                    <a:lstStyle/>
                    <a:p>
                      <a:pPr algn="ctr"/>
                      <a:r>
                        <a:rPr lang="en-IN" sz="1500" dirty="0">
                          <a:latin typeface="Times New Roman" panose="02020603050405020304" pitchFamily="18" charset="0"/>
                          <a:cs typeface="Times New Roman" panose="02020603050405020304" pitchFamily="18" charset="0"/>
                        </a:rPr>
                        <a:t>Journal Name</a:t>
                      </a:r>
                    </a:p>
                  </a:txBody>
                  <a:tcPr/>
                </a:tc>
                <a:tc>
                  <a:txBody>
                    <a:bodyPr/>
                    <a:lstStyle/>
                    <a:p>
                      <a:pPr algn="ctr"/>
                      <a:r>
                        <a:rPr lang="en-IN" sz="1500" dirty="0">
                          <a:latin typeface="Times New Roman" panose="02020603050405020304" pitchFamily="18" charset="0"/>
                          <a:cs typeface="Times New Roman" panose="02020603050405020304" pitchFamily="18" charset="0"/>
                        </a:rPr>
                        <a:t>Authors</a:t>
                      </a:r>
                    </a:p>
                  </a:txBody>
                  <a:tcPr/>
                </a:tc>
                <a:tc>
                  <a:txBody>
                    <a:bodyPr/>
                    <a:lstStyle/>
                    <a:p>
                      <a:pPr algn="ctr"/>
                      <a:r>
                        <a:rPr lang="en-IN" sz="1500" dirty="0">
                          <a:latin typeface="Times New Roman" panose="02020603050405020304" pitchFamily="18" charset="0"/>
                          <a:cs typeface="Times New Roman" panose="02020603050405020304" pitchFamily="18" charset="0"/>
                        </a:rPr>
                        <a:t>Year</a:t>
                      </a:r>
                    </a:p>
                  </a:txBody>
                  <a:tcPr/>
                </a:tc>
                <a:tc>
                  <a:txBody>
                    <a:bodyPr/>
                    <a:lstStyle/>
                    <a:p>
                      <a:pPr algn="ctr"/>
                      <a:r>
                        <a:rPr lang="en-IN" sz="1500" dirty="0">
                          <a:latin typeface="Times New Roman" panose="02020603050405020304" pitchFamily="18" charset="0"/>
                          <a:cs typeface="Times New Roman" panose="02020603050405020304" pitchFamily="18" charset="0"/>
                        </a:rPr>
                        <a:t>Methodology</a:t>
                      </a:r>
                    </a:p>
                  </a:txBody>
                  <a:tcPr/>
                </a:tc>
                <a:tc>
                  <a:txBody>
                    <a:bodyPr/>
                    <a:lstStyle/>
                    <a:p>
                      <a:pPr algn="ctr"/>
                      <a:r>
                        <a:rPr lang="en-IN" sz="150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3358326381"/>
                  </a:ext>
                </a:extLst>
              </a:tr>
              <a:tr h="896820">
                <a:tc>
                  <a:txBody>
                    <a:bodyPr/>
                    <a:lstStyle/>
                    <a:p>
                      <a:pPr algn="ctr"/>
                      <a:r>
                        <a:rPr lang="en-US" sz="1100" dirty="0">
                          <a:latin typeface="Times New Roman" panose="02020603050405020304" pitchFamily="18" charset="0"/>
                          <a:cs typeface="Times New Roman" panose="02020603050405020304" pitchFamily="18" charset="0"/>
                        </a:rPr>
                        <a:t>5</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Video Text Detection with Text Edges and Convolutional Neural Network</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IEEE Transaction on Machine learning</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Ping Hu, </a:t>
                      </a:r>
                      <a:r>
                        <a:rPr lang="en-US" sz="1100" dirty="0" err="1"/>
                        <a:t>Weiqiang</a:t>
                      </a:r>
                      <a:r>
                        <a:rPr lang="en-US" sz="1100" dirty="0"/>
                        <a:t> Wang, </a:t>
                      </a:r>
                      <a:r>
                        <a:rPr lang="en-US" sz="1100" dirty="0" err="1"/>
                        <a:t>Ke</a:t>
                      </a:r>
                      <a:r>
                        <a:rPr lang="en-US" sz="1100" dirty="0"/>
                        <a:t> Lu </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2015</a:t>
                      </a:r>
                      <a:endParaRPr lang="en-IN" sz="1100" dirty="0">
                        <a:latin typeface="Times New Roman" panose="02020603050405020304" pitchFamily="18" charset="0"/>
                        <a:cs typeface="Times New Roman" panose="02020603050405020304" pitchFamily="18" charset="0"/>
                      </a:endParaRPr>
                    </a:p>
                  </a:txBody>
                  <a:tcPr/>
                </a:tc>
                <a:tc>
                  <a:txBody>
                    <a:bodyPr/>
                    <a:lstStyle/>
                    <a:p>
                      <a:pPr marL="0" indent="0" algn="ctr">
                        <a:buFont typeface="Arial" panose="020B0604020202020204" pitchFamily="34" charset="0"/>
                        <a:buNone/>
                      </a:pPr>
                      <a:r>
                        <a:rPr lang="en-US" sz="1100" dirty="0"/>
                        <a:t>The proposed method comprises two phases: the coarse candidate regions detection and the fine CNN text line </a:t>
                      </a:r>
                      <a:r>
                        <a:rPr lang="en-US" sz="1100" dirty="0" err="1"/>
                        <a:t>localization</a:t>
                      </a:r>
                      <a:r>
                        <a:rPr lang="en-US" sz="1100" dirty="0"/>
                        <a:t>.</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The result show that our method is capable of handling a wide range of videos robustly.</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2859750"/>
                  </a:ext>
                </a:extLst>
              </a:tr>
              <a:tr h="896820">
                <a:tc>
                  <a:txBody>
                    <a:bodyPr/>
                    <a:lstStyle/>
                    <a:p>
                      <a:pPr algn="ctr"/>
                      <a:r>
                        <a:rPr lang="en-US" sz="1100" dirty="0">
                          <a:latin typeface="Times New Roman" panose="02020603050405020304" pitchFamily="18" charset="0"/>
                          <a:cs typeface="Times New Roman" panose="02020603050405020304" pitchFamily="18" charset="0"/>
                        </a:rPr>
                        <a:t>6</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a:t>A robust arbitrary text detection system for natural scene images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a:t>Elsevier</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err="1"/>
                        <a:t>Anhar</a:t>
                      </a:r>
                      <a:r>
                        <a:rPr lang="en-IN" sz="1100" dirty="0"/>
                        <a:t> </a:t>
                      </a:r>
                      <a:r>
                        <a:rPr lang="en-IN" sz="1100" dirty="0" err="1"/>
                        <a:t>Risnumawan</a:t>
                      </a:r>
                      <a:r>
                        <a:rPr lang="en-IN" sz="1100" dirty="0"/>
                        <a:t> a , </a:t>
                      </a:r>
                      <a:r>
                        <a:rPr lang="en-IN" sz="1100" dirty="0" err="1"/>
                        <a:t>Palaiahankote</a:t>
                      </a:r>
                      <a:r>
                        <a:rPr lang="en-IN" sz="1100" dirty="0"/>
                        <a:t> </a:t>
                      </a:r>
                      <a:r>
                        <a:rPr lang="en-IN" sz="1100" dirty="0" err="1"/>
                        <a:t>Shivakumara</a:t>
                      </a:r>
                      <a:r>
                        <a:rPr lang="en-IN" sz="1100" dirty="0"/>
                        <a:t> a, Chee Seng Chan a , Chew Lim Tan b</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2014</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It is also observed that the Sobel operator gives few pixels for the background while the Canny operator gives a lot of edges with different patterns for the same background.</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This is followed by false positive elimination based on some heuristics. The experimental results on ICDAR and MSRA-TD500 data show that the proposed method outperforms the existing methods in terms of precision and F-measure.</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2413449"/>
                  </a:ext>
                </a:extLst>
              </a:tr>
              <a:tr h="896820">
                <a:tc>
                  <a:txBody>
                    <a:bodyPr/>
                    <a:lstStyle/>
                    <a:p>
                      <a:pPr algn="ctr"/>
                      <a:r>
                        <a:rPr lang="en-US" sz="1100" dirty="0">
                          <a:latin typeface="Times New Roman" panose="02020603050405020304" pitchFamily="18" charset="0"/>
                          <a:cs typeface="Times New Roman" panose="02020603050405020304" pitchFamily="18" charset="0"/>
                        </a:rPr>
                        <a:t>7</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a:t>A Video Text Detection and Tracking System</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IEEE International Symposium on Multimedia</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err="1"/>
                        <a:t>Tuoerhongjiang</a:t>
                      </a:r>
                      <a:r>
                        <a:rPr lang="en-IN" sz="1100" dirty="0"/>
                        <a:t> Yusufu1 ,</a:t>
                      </a:r>
                      <a:r>
                        <a:rPr lang="en-IN" sz="1100" dirty="0" err="1"/>
                        <a:t>Yiqing</a:t>
                      </a:r>
                      <a:r>
                        <a:rPr lang="en-IN" sz="1100" dirty="0"/>
                        <a:t> Wang1 , </a:t>
                      </a:r>
                      <a:r>
                        <a:rPr lang="en-IN" sz="1100" dirty="0" err="1"/>
                        <a:t>Xiangzhong</a:t>
                      </a:r>
                      <a:r>
                        <a:rPr lang="en-IN" sz="1100" dirty="0"/>
                        <a:t> Fang</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2013</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In this paper we mainly discuss text detection, localization, tracking methods for video text. Using text tracking result background subtraction and text enhancement can be performed in a very simple way. </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The proposed scheme does not work well when texts are in complex non-linear motion, such as zooming in/out, rotation and free movement of scene text</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20799966"/>
                  </a:ext>
                </a:extLst>
              </a:tr>
              <a:tr h="1372243">
                <a:tc>
                  <a:txBody>
                    <a:bodyPr/>
                    <a:lstStyle/>
                    <a:p>
                      <a:pPr algn="ctr"/>
                      <a:r>
                        <a:rPr lang="en-US" sz="1100" dirty="0">
                          <a:latin typeface="Times New Roman" panose="02020603050405020304" pitchFamily="18" charset="0"/>
                          <a:cs typeface="Times New Roman" panose="02020603050405020304" pitchFamily="18" charset="0"/>
                        </a:rPr>
                        <a:t>8</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err="1"/>
                        <a:t>Multioriented</a:t>
                      </a:r>
                      <a:r>
                        <a:rPr lang="en-US" sz="1100" dirty="0"/>
                        <a:t> Video Scene Text Detection Through Bayesian Classification and Boundary Growing</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IEEE TRANSACTIONS ON CIRCUITS AND SYSTEMS FOR VIDEO TECHNOLOGY</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err="1"/>
                        <a:t>Palaiahnakote</a:t>
                      </a:r>
                      <a:r>
                        <a:rPr lang="en-IN" sz="1100" dirty="0"/>
                        <a:t> </a:t>
                      </a:r>
                      <a:r>
                        <a:rPr lang="en-IN" sz="1100" dirty="0" err="1"/>
                        <a:t>Shivakumara</a:t>
                      </a:r>
                      <a:r>
                        <a:rPr lang="en-IN" sz="1100" dirty="0"/>
                        <a:t>, </a:t>
                      </a:r>
                      <a:r>
                        <a:rPr lang="en-IN" sz="1100" dirty="0" err="1"/>
                        <a:t>Rushi</a:t>
                      </a:r>
                      <a:r>
                        <a:rPr lang="en-IN" sz="1100" dirty="0"/>
                        <a:t> </a:t>
                      </a:r>
                      <a:r>
                        <a:rPr lang="en-IN" sz="1100" dirty="0" err="1"/>
                        <a:t>Padhuman</a:t>
                      </a:r>
                      <a:r>
                        <a:rPr lang="en-IN" sz="1100" dirty="0"/>
                        <a:t> Sreedhar, </a:t>
                      </a:r>
                      <a:r>
                        <a:rPr lang="en-IN" sz="1100" dirty="0" err="1"/>
                        <a:t>Trung</a:t>
                      </a:r>
                      <a:r>
                        <a:rPr lang="en-IN" sz="1100" dirty="0"/>
                        <a:t> </a:t>
                      </a:r>
                      <a:r>
                        <a:rPr lang="en-IN" sz="1100" dirty="0" err="1"/>
                        <a:t>Quy</a:t>
                      </a:r>
                      <a:r>
                        <a:rPr lang="en-IN" sz="1100" dirty="0"/>
                        <a:t> Phan, Shijian Lu, and Chew Lim Tan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2012</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In this paper, we proposed a new video scene text detection method that made use of a new enhancement method using Laplacian and Sobel operations of input images to enhance low contrast text pixels.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Notwithstanding the current limitations that we will deal with in our future research, the contribution of this paper lies in our continued effort in detecting </a:t>
                      </a:r>
                      <a:r>
                        <a:rPr lang="en-US" sz="1100" dirty="0" err="1"/>
                        <a:t>multioriented</a:t>
                      </a:r>
                      <a:r>
                        <a:rPr lang="en-US" sz="1100" dirty="0"/>
                        <a:t> text lines in videos, which hitherto has not been well explored by others.</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4815279"/>
                  </a:ext>
                </a:extLst>
              </a:tr>
            </a:tbl>
          </a:graphicData>
        </a:graphic>
      </p:graphicFrame>
    </p:spTree>
    <p:extLst>
      <p:ext uri="{BB962C8B-B14F-4D97-AF65-F5344CB8AC3E}">
        <p14:creationId xmlns:p14="http://schemas.microsoft.com/office/powerpoint/2010/main" val="2463435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7504" y="116632"/>
            <a:ext cx="4929222" cy="714404"/>
          </a:xfrm>
          <a:prstGeom prst="rect">
            <a:avLst/>
          </a:prstGeom>
        </p:spPr>
        <p:txBody>
          <a:bodyPr vert="horz" lIns="91440" tIns="45720" rIns="91440" bIns="45720" rtlCol="0" anchor="ctr">
            <a:normAutofit/>
          </a:bodyPr>
          <a:lstStyle/>
          <a:p>
            <a:r>
              <a:rPr lang="en-GB" sz="4000" b="1" dirty="0">
                <a:solidFill>
                  <a:schemeClr val="accent3">
                    <a:lumMod val="50000"/>
                  </a:schemeClr>
                </a:solidFill>
                <a:latin typeface="Times New Roman" pitchFamily="18" charset="0"/>
                <a:ea typeface="+mj-ea"/>
                <a:cs typeface="Times New Roman" pitchFamily="18" charset="0"/>
              </a:rPr>
              <a:t>3. Existing System</a:t>
            </a:r>
            <a:endParaRPr lang="en-GB" sz="3600" b="1" dirty="0">
              <a:solidFill>
                <a:schemeClr val="accent3">
                  <a:lumMod val="50000"/>
                </a:schemeClr>
              </a:solidFill>
              <a:latin typeface="Times New Roman" pitchFamily="18" charset="0"/>
              <a:ea typeface="+mj-ea"/>
              <a:cs typeface="Times New Roman" pitchFamily="18" charset="0"/>
            </a:endParaRPr>
          </a:p>
        </p:txBody>
      </p:sp>
      <p:sp>
        <p:nvSpPr>
          <p:cNvPr id="3" name="Rectangle 2"/>
          <p:cNvSpPr/>
          <p:nvPr/>
        </p:nvSpPr>
        <p:spPr>
          <a:xfrm>
            <a:off x="395536" y="1024827"/>
            <a:ext cx="8675561" cy="3139321"/>
          </a:xfrm>
          <a:prstGeom prst="rect">
            <a:avLst/>
          </a:prstGeom>
        </p:spPr>
        <p:txBody>
          <a:bodyPr wrap="square">
            <a:spAutoFit/>
          </a:bodyPr>
          <a:lstStyle/>
          <a:p>
            <a:pPr marL="285750" indent="-285750" algn="just">
              <a:buFont typeface="Arial" panose="020B0604020202020204" pitchFamily="34" charset="0"/>
              <a:buChar char="•"/>
            </a:pPr>
            <a:r>
              <a:rPr lang="en-IN" sz="1800" dirty="0"/>
              <a:t>A Text-to-speech synthesizer is an application that converts text into spoken word, by analysing and processing the text using Natural Language Processing (NLP) and then using Digital Signal Processing (DSP) technology to convert this processed text into synthesized speech representation of the text.</a:t>
            </a:r>
          </a:p>
          <a:p>
            <a:pPr algn="just"/>
            <a:endParaRPr lang="en-IN" sz="1800" dirty="0"/>
          </a:p>
          <a:p>
            <a:pPr marL="285750" indent="-285750" algn="just">
              <a:buFont typeface="Arial" panose="020B0604020202020204" pitchFamily="34" charset="0"/>
              <a:buChar char="•"/>
            </a:pPr>
            <a:r>
              <a:rPr lang="en-IN" sz="1800" dirty="0"/>
              <a:t>Here, we developed a useful text-to-speech synthesizer in the form of a simple application that converts inputted text into synthesized speech and reads out to the user which can then be saved as an mp3.file.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sz="1800" dirty="0"/>
              <a:t>The development of a text to speech synthesizer will be of great help to people with visual impairment and make making through large volume of text easier.</a:t>
            </a:r>
          </a:p>
        </p:txBody>
      </p:sp>
      <p:sp>
        <p:nvSpPr>
          <p:cNvPr id="2" name="TextBox 1">
            <a:extLst>
              <a:ext uri="{FF2B5EF4-FFF2-40B4-BE49-F238E27FC236}">
                <a16:creationId xmlns:a16="http://schemas.microsoft.com/office/drawing/2014/main" id="{7B16A60A-CB65-9C49-07FD-EF072273CA48}"/>
              </a:ext>
            </a:extLst>
          </p:cNvPr>
          <p:cNvSpPr txBox="1"/>
          <p:nvPr/>
        </p:nvSpPr>
        <p:spPr>
          <a:xfrm>
            <a:off x="683568" y="4584197"/>
            <a:ext cx="2842913" cy="523220"/>
          </a:xfrm>
          <a:prstGeom prst="rect">
            <a:avLst/>
          </a:prstGeom>
          <a:noFill/>
        </p:spPr>
        <p:txBody>
          <a:bodyPr wrap="square" rtlCol="0">
            <a:spAutoFit/>
          </a:bodyPr>
          <a:lstStyle/>
          <a:p>
            <a:r>
              <a:rPr lang="en-US" sz="2800" b="1" dirty="0">
                <a:solidFill>
                  <a:schemeClr val="accent3">
                    <a:lumMod val="50000"/>
                  </a:schemeClr>
                </a:solidFill>
              </a:rPr>
              <a:t>Disadvantages</a:t>
            </a:r>
            <a:endParaRPr lang="en-IN" sz="2800" b="1" dirty="0">
              <a:solidFill>
                <a:schemeClr val="accent3">
                  <a:lumMod val="50000"/>
                </a:schemeClr>
              </a:solidFill>
            </a:endParaRPr>
          </a:p>
        </p:txBody>
      </p:sp>
      <p:sp>
        <p:nvSpPr>
          <p:cNvPr id="4" name="TextBox 3">
            <a:extLst>
              <a:ext uri="{FF2B5EF4-FFF2-40B4-BE49-F238E27FC236}">
                <a16:creationId xmlns:a16="http://schemas.microsoft.com/office/drawing/2014/main" id="{0FE7FEFF-B17A-1D7F-B22E-E608A9BA62D2}"/>
              </a:ext>
            </a:extLst>
          </p:cNvPr>
          <p:cNvSpPr txBox="1"/>
          <p:nvPr/>
        </p:nvSpPr>
        <p:spPr>
          <a:xfrm>
            <a:off x="365104" y="5233008"/>
            <a:ext cx="8527376" cy="1200329"/>
          </a:xfrm>
          <a:prstGeom prst="rect">
            <a:avLst/>
          </a:prstGeom>
          <a:noFill/>
        </p:spPr>
        <p:txBody>
          <a:bodyPr wrap="square" rtlCol="0">
            <a:spAutoFit/>
          </a:bodyPr>
          <a:lstStyle/>
          <a:p>
            <a:pPr marL="285750" lvl="0" indent="-285750">
              <a:buFont typeface="Arial" panose="020B0604020202020204" pitchFamily="34" charset="0"/>
              <a:buChar char="•"/>
            </a:pPr>
            <a:r>
              <a:rPr lang="en-IN" dirty="0"/>
              <a:t>They are not summarising the whole paragraph from an image for easy understanding.</a:t>
            </a:r>
          </a:p>
          <a:p>
            <a:pPr lvl="0"/>
            <a:endParaRPr lang="en-IN" dirty="0"/>
          </a:p>
          <a:p>
            <a:pPr marL="285750" lvl="0" indent="-285750">
              <a:buFont typeface="Arial" panose="020B0604020202020204" pitchFamily="34" charset="0"/>
              <a:buChar char="•"/>
            </a:pPr>
            <a:r>
              <a:rPr lang="en-IN" dirty="0"/>
              <a:t>Advanced NLP concepts not used.</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14755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7504" y="116632"/>
            <a:ext cx="4929222" cy="714404"/>
          </a:xfrm>
          <a:prstGeom prst="rect">
            <a:avLst/>
          </a:prstGeom>
        </p:spPr>
        <p:txBody>
          <a:bodyPr vert="horz" lIns="91440" tIns="45720" rIns="91440" bIns="45720" rtlCol="0" anchor="ctr">
            <a:normAutofit/>
          </a:bodyPr>
          <a:lstStyle/>
          <a:p>
            <a:r>
              <a:rPr lang="en-GB" sz="4000" b="1" dirty="0">
                <a:solidFill>
                  <a:schemeClr val="accent3">
                    <a:lumMod val="50000"/>
                  </a:schemeClr>
                </a:solidFill>
                <a:latin typeface="Times New Roman" pitchFamily="18" charset="0"/>
                <a:ea typeface="+mj-ea"/>
                <a:cs typeface="Times New Roman" pitchFamily="18" charset="0"/>
              </a:rPr>
              <a:t>4. Proposed System</a:t>
            </a:r>
            <a:endParaRPr lang="en-GB" sz="3600" b="1" dirty="0">
              <a:solidFill>
                <a:schemeClr val="accent3">
                  <a:lumMod val="50000"/>
                </a:schemeClr>
              </a:solidFill>
              <a:latin typeface="Times New Roman" pitchFamily="18" charset="0"/>
              <a:ea typeface="+mj-ea"/>
              <a:cs typeface="Times New Roman" pitchFamily="18" charset="0"/>
            </a:endParaRPr>
          </a:p>
        </p:txBody>
      </p:sp>
      <p:sp>
        <p:nvSpPr>
          <p:cNvPr id="3" name="Rectangle 2"/>
          <p:cNvSpPr/>
          <p:nvPr/>
        </p:nvSpPr>
        <p:spPr>
          <a:xfrm>
            <a:off x="395537" y="1196752"/>
            <a:ext cx="8208912" cy="4801314"/>
          </a:xfrm>
          <a:prstGeom prst="rect">
            <a:avLst/>
          </a:prstGeom>
        </p:spPr>
        <p:txBody>
          <a:bodyPr wrap="square">
            <a:spAutoFit/>
          </a:bodyPr>
          <a:lstStyle/>
          <a:p>
            <a:pPr marL="285750" indent="-285750" algn="just">
              <a:buFont typeface="Arial" panose="020B0604020202020204" pitchFamily="34" charset="0"/>
              <a:buChar char="•"/>
            </a:pPr>
            <a:r>
              <a:rPr lang="en-IN" sz="1800" dirty="0"/>
              <a:t>The proposed model is to built an application for video/Image-To-Text-Speech. . It also detect the text when webcam placed in any textual regions.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sz="1800" dirty="0"/>
              <a:t>It is an important for the people with visual impairment. The application is built to read any form of text images in any languages which is then converted to a English text using a translator package in python. </a:t>
            </a:r>
          </a:p>
          <a:p>
            <a:pPr marL="285750" indent="-285750" algn="just">
              <a:buFont typeface="Arial" panose="020B0604020202020204" pitchFamily="34" charset="0"/>
              <a:buChar char="•"/>
            </a:pPr>
            <a:endParaRPr lang="en-IN" sz="1800" dirty="0"/>
          </a:p>
          <a:p>
            <a:pPr marL="285750" indent="-285750" algn="just">
              <a:buFont typeface="Arial" panose="020B0604020202020204" pitchFamily="34" charset="0"/>
              <a:buChar char="•"/>
            </a:pPr>
            <a:r>
              <a:rPr lang="en-IN" sz="1800" dirty="0"/>
              <a:t>The converted text is summarised into phrases for better understanding the whole meaning in the paragraph using transformers and pipeline Natural language processing.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sz="1800" dirty="0"/>
              <a:t>The summarized text is converted into an audio using Text-To-Speech library of NLP.</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sz="1800" dirty="0"/>
              <a:t>It also extracts the text from the </a:t>
            </a:r>
            <a:r>
              <a:rPr lang="en-IN" sz="1800"/>
              <a:t>running </a:t>
            </a:r>
            <a:r>
              <a:rPr lang="en-IN"/>
              <a:t>webcam</a:t>
            </a:r>
            <a:r>
              <a:rPr lang="en-IN" sz="1800"/>
              <a:t> </a:t>
            </a:r>
            <a:r>
              <a:rPr lang="en-IN" sz="1800" dirty="0"/>
              <a:t>and the summarizes the text in to meaningful phrases and convert it to an audio format for the people with visual impairment.</a:t>
            </a:r>
          </a:p>
          <a:p>
            <a:pPr algn="just"/>
            <a:endParaRPr lang="en-US" b="0" i="0" dirty="0">
              <a:solidFill>
                <a:srgbClr val="333333"/>
              </a:solidFill>
              <a:effectLst/>
            </a:endParaRPr>
          </a:p>
        </p:txBody>
      </p:sp>
    </p:spTree>
    <p:extLst>
      <p:ext uri="{BB962C8B-B14F-4D97-AF65-F5344CB8AC3E}">
        <p14:creationId xmlns:p14="http://schemas.microsoft.com/office/powerpoint/2010/main" val="3658343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115616" y="116632"/>
            <a:ext cx="7429552" cy="642918"/>
          </a:xfrm>
          <a:prstGeom prst="rect">
            <a:avLst/>
          </a:prstGeom>
        </p:spPr>
        <p:txBody>
          <a:bodyPr vert="horz" lIns="91440" tIns="45720" rIns="91440" bIns="45720" rtlCol="0" anchor="ctr">
            <a:normAutofit fontScale="92500" lnSpcReduction="10000"/>
          </a:bodyPr>
          <a:lstStyle/>
          <a:p>
            <a:r>
              <a:rPr lang="en-GB" sz="4000" b="1" dirty="0">
                <a:solidFill>
                  <a:schemeClr val="accent3">
                    <a:lumMod val="50000"/>
                  </a:schemeClr>
                </a:solidFill>
                <a:latin typeface="Times New Roman" pitchFamily="18" charset="0"/>
                <a:ea typeface="+mj-ea"/>
                <a:cs typeface="Times New Roman" pitchFamily="18" charset="0"/>
              </a:rPr>
              <a:t>5. Hardware and Software Used</a:t>
            </a:r>
          </a:p>
        </p:txBody>
      </p:sp>
      <p:sp>
        <p:nvSpPr>
          <p:cNvPr id="3" name="Rectangle 2"/>
          <p:cNvSpPr/>
          <p:nvPr/>
        </p:nvSpPr>
        <p:spPr>
          <a:xfrm>
            <a:off x="500034" y="980728"/>
            <a:ext cx="8143932" cy="5139869"/>
          </a:xfrm>
          <a:prstGeom prst="rect">
            <a:avLst/>
          </a:prstGeom>
        </p:spPr>
        <p:txBody>
          <a:bodyPr wrap="square">
            <a:spAutoFit/>
          </a:bodyPr>
          <a:lstStyle/>
          <a:p>
            <a:r>
              <a:rPr lang="en-GB" sz="2500" b="1" dirty="0">
                <a:solidFill>
                  <a:schemeClr val="accent3">
                    <a:lumMod val="50000"/>
                  </a:schemeClr>
                </a:solidFill>
                <a:latin typeface="Times New Roman" pitchFamily="18" charset="0"/>
                <a:cs typeface="Times New Roman" pitchFamily="18" charset="0"/>
              </a:rPr>
              <a:t>5.1 Hardware Used</a:t>
            </a:r>
          </a:p>
          <a:p>
            <a:endParaRPr lang="en-GB" sz="2500" b="1" dirty="0">
              <a:solidFill>
                <a:schemeClr val="accent3">
                  <a:lumMod val="50000"/>
                </a:schemeClr>
              </a:solidFill>
              <a:cs typeface="Times New Roman" pitchFamily="18" charset="0"/>
            </a:endParaRPr>
          </a:p>
          <a:p>
            <a:pPr marL="342900" indent="-342900">
              <a:buFont typeface="Arial" pitchFamily="34" charset="0"/>
              <a:buChar char="•"/>
            </a:pPr>
            <a:r>
              <a:rPr lang="en-GB" sz="2000" dirty="0">
                <a:cs typeface="Times New Roman" pitchFamily="18" charset="0"/>
              </a:rPr>
              <a:t>Processor		: Any Processor above 500 </a:t>
            </a:r>
            <a:r>
              <a:rPr lang="en-GB" sz="2000" dirty="0" err="1">
                <a:cs typeface="Times New Roman" pitchFamily="18" charset="0"/>
              </a:rPr>
              <a:t>MHz.</a:t>
            </a:r>
            <a:endParaRPr lang="en-GB" sz="2000" dirty="0">
              <a:cs typeface="Times New Roman" pitchFamily="18" charset="0"/>
            </a:endParaRPr>
          </a:p>
          <a:p>
            <a:pPr marL="342900" indent="-342900">
              <a:buFont typeface="Arial" pitchFamily="34" charset="0"/>
              <a:buChar char="•"/>
            </a:pPr>
            <a:r>
              <a:rPr lang="en-GB" sz="2000" dirty="0">
                <a:cs typeface="Times New Roman" pitchFamily="18" charset="0"/>
              </a:rPr>
              <a:t>Ram			: 4 GB</a:t>
            </a:r>
          </a:p>
          <a:p>
            <a:pPr marL="342900" indent="-342900">
              <a:buFont typeface="Arial" pitchFamily="34" charset="0"/>
              <a:buChar char="•"/>
            </a:pPr>
            <a:r>
              <a:rPr lang="en-GB" sz="2000" dirty="0">
                <a:cs typeface="Times New Roman" pitchFamily="18" charset="0"/>
              </a:rPr>
              <a:t>Hard Disk		: 4 GB</a:t>
            </a:r>
          </a:p>
          <a:p>
            <a:pPr marL="342900" indent="-342900">
              <a:buFont typeface="Arial" pitchFamily="34" charset="0"/>
              <a:buChar char="•"/>
            </a:pPr>
            <a:r>
              <a:rPr lang="en-GB" sz="2000" dirty="0">
                <a:cs typeface="Times New Roman" pitchFamily="18" charset="0"/>
              </a:rPr>
              <a:t>Input device		: 4 GB</a:t>
            </a:r>
          </a:p>
          <a:p>
            <a:pPr marL="342900" indent="-342900">
              <a:buFont typeface="Arial" pitchFamily="34" charset="0"/>
              <a:buChar char="•"/>
            </a:pPr>
            <a:r>
              <a:rPr lang="en-GB" sz="2000" dirty="0">
                <a:cs typeface="Times New Roman" pitchFamily="18" charset="0"/>
              </a:rPr>
              <a:t>Output device 	: VGA and High Resolution</a:t>
            </a:r>
          </a:p>
          <a:p>
            <a:endParaRPr lang="en-GB" sz="2500" b="1" dirty="0">
              <a:solidFill>
                <a:schemeClr val="accent3">
                  <a:lumMod val="50000"/>
                </a:schemeClr>
              </a:solidFill>
              <a:latin typeface="Times New Roman" pitchFamily="18" charset="0"/>
              <a:cs typeface="Times New Roman" pitchFamily="18" charset="0"/>
            </a:endParaRPr>
          </a:p>
          <a:p>
            <a:endParaRPr lang="en-GB" sz="2500" b="1" dirty="0">
              <a:solidFill>
                <a:schemeClr val="accent3">
                  <a:lumMod val="50000"/>
                </a:schemeClr>
              </a:solidFill>
              <a:latin typeface="Times New Roman" pitchFamily="18" charset="0"/>
              <a:cs typeface="Times New Roman" pitchFamily="18" charset="0"/>
            </a:endParaRPr>
          </a:p>
          <a:p>
            <a:r>
              <a:rPr lang="en-GB" sz="2500" b="1" dirty="0">
                <a:solidFill>
                  <a:schemeClr val="accent3">
                    <a:lumMod val="50000"/>
                  </a:schemeClr>
                </a:solidFill>
                <a:latin typeface="Times New Roman" pitchFamily="18" charset="0"/>
                <a:cs typeface="Times New Roman" pitchFamily="18" charset="0"/>
              </a:rPr>
              <a:t>5.2 Software Used</a:t>
            </a:r>
          </a:p>
          <a:p>
            <a:endParaRPr lang="en-GB" sz="2500" b="1" dirty="0">
              <a:solidFill>
                <a:schemeClr val="accent3">
                  <a:lumMod val="50000"/>
                </a:schemeClr>
              </a:solidFill>
              <a:latin typeface="Times New Roman" pitchFamily="18" charset="0"/>
              <a:cs typeface="Times New Roman" pitchFamily="18" charset="0"/>
            </a:endParaRPr>
          </a:p>
          <a:p>
            <a:pPr marL="342900" indent="-342900">
              <a:buFont typeface="Arial" pitchFamily="34" charset="0"/>
              <a:buChar char="•"/>
            </a:pPr>
            <a:r>
              <a:rPr lang="en-GB" sz="2000" dirty="0">
                <a:cs typeface="Times New Roman" pitchFamily="18" charset="0"/>
              </a:rPr>
              <a:t>Operating System	:Windows 7 or higher</a:t>
            </a:r>
          </a:p>
          <a:p>
            <a:pPr marL="342900" indent="-342900">
              <a:buFont typeface="Arial" pitchFamily="34" charset="0"/>
              <a:buChar char="•"/>
            </a:pPr>
            <a:r>
              <a:rPr lang="en-GB" sz="2000" dirty="0">
                <a:cs typeface="Times New Roman" pitchFamily="18" charset="0"/>
              </a:rPr>
              <a:t>Programming	                : Python 3.6 and related libraries</a:t>
            </a:r>
          </a:p>
          <a:p>
            <a:pPr marL="342900" indent="-342900">
              <a:buFont typeface="Arial" pitchFamily="34" charset="0"/>
              <a:buChar char="•"/>
            </a:pPr>
            <a:r>
              <a:rPr lang="en-GB" sz="2000" dirty="0">
                <a:cs typeface="Times New Roman" pitchFamily="18" charset="0"/>
              </a:rPr>
              <a:t>Tool                                  : Anaconda with </a:t>
            </a:r>
            <a:r>
              <a:rPr lang="en-GB" sz="2000" dirty="0" err="1">
                <a:cs typeface="Times New Roman" pitchFamily="18" charset="0"/>
              </a:rPr>
              <a:t>Jupyter</a:t>
            </a:r>
            <a:r>
              <a:rPr lang="en-GB" sz="2000" dirty="0">
                <a:cs typeface="Times New Roman" pitchFamily="18" charset="0"/>
              </a:rPr>
              <a:t> Notebook</a:t>
            </a:r>
          </a:p>
          <a:p>
            <a:endParaRPr lang="en-GB" b="1" dirty="0">
              <a:solidFill>
                <a:schemeClr val="accent3">
                  <a:lumMod val="50000"/>
                </a:schemeClr>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8120" y="139192"/>
            <a:ext cx="4929222" cy="714404"/>
          </a:xfrm>
          <a:prstGeom prst="rect">
            <a:avLst/>
          </a:prstGeom>
        </p:spPr>
        <p:txBody>
          <a:bodyPr vert="horz" lIns="91440" tIns="45720" rIns="91440" bIns="45720" rtlCol="0" anchor="ctr">
            <a:normAutofit fontScale="85000" lnSpcReduction="10000"/>
          </a:bodyPr>
          <a:lstStyle/>
          <a:p>
            <a:r>
              <a:rPr lang="en-GB" sz="4000" b="1" dirty="0">
                <a:solidFill>
                  <a:schemeClr val="accent3">
                    <a:lumMod val="50000"/>
                  </a:schemeClr>
                </a:solidFill>
                <a:latin typeface="Times New Roman" pitchFamily="18" charset="0"/>
                <a:ea typeface="+mj-ea"/>
                <a:cs typeface="Times New Roman" pitchFamily="18" charset="0"/>
              </a:rPr>
              <a:t>6. Architecture Diagram</a:t>
            </a:r>
            <a:endParaRPr lang="en-GB" sz="3600" b="1" dirty="0">
              <a:solidFill>
                <a:schemeClr val="accent3">
                  <a:lumMod val="50000"/>
                </a:schemeClr>
              </a:solidFill>
              <a:latin typeface="Times New Roman" pitchFamily="18" charset="0"/>
              <a:ea typeface="+mj-ea"/>
              <a:cs typeface="Times New Roman" pitchFamily="18" charset="0"/>
            </a:endParaRPr>
          </a:p>
        </p:txBody>
      </p:sp>
      <p:pic>
        <p:nvPicPr>
          <p:cNvPr id="2" name="Picture 1" descr="C:\Users\SPIRO-PYTHON1\Desktop\Own\image-text-speech\Dinesh\Final Code\SA.JPG">
            <a:extLst>
              <a:ext uri="{FF2B5EF4-FFF2-40B4-BE49-F238E27FC236}">
                <a16:creationId xmlns:a16="http://schemas.microsoft.com/office/drawing/2014/main" id="{70D201AF-EFF0-7507-B1FB-88CF275116F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340768"/>
            <a:ext cx="6912768" cy="468052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885</TotalTime>
  <Words>2528</Words>
  <Application>Microsoft Office PowerPoint</Application>
  <PresentationFormat>On-screen Show (4:3)</PresentationFormat>
  <Paragraphs>185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Georgia</vt:lpstr>
      <vt:lpstr>source-serif-pro</vt:lpstr>
      <vt:lpstr>Times New Roman</vt:lpstr>
      <vt:lpstr>Office Theme</vt:lpstr>
      <vt:lpstr>CS8811 Project Work  Review 2</vt:lpstr>
      <vt:lpstr>1. Abstract</vt:lpstr>
      <vt:lpstr>1.2 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Dinesh K</cp:lastModifiedBy>
  <cp:revision>32</cp:revision>
  <dcterms:created xsi:type="dcterms:W3CDTF">2021-08-31T13:03:01Z</dcterms:created>
  <dcterms:modified xsi:type="dcterms:W3CDTF">2023-03-17T04:39:38Z</dcterms:modified>
</cp:coreProperties>
</file>